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476" r:id="rId3"/>
    <p:sldId id="478" r:id="rId4"/>
    <p:sldId id="479" r:id="rId5"/>
    <p:sldId id="480" r:id="rId6"/>
    <p:sldId id="486" r:id="rId7"/>
    <p:sldId id="263" r:id="rId8"/>
    <p:sldId id="490" r:id="rId9"/>
    <p:sldId id="491" r:id="rId10"/>
    <p:sldId id="492" r:id="rId11"/>
    <p:sldId id="493" r:id="rId12"/>
    <p:sldId id="257" r:id="rId13"/>
    <p:sldId id="488" r:id="rId14"/>
    <p:sldId id="266" r:id="rId15"/>
    <p:sldId id="267" r:id="rId16"/>
    <p:sldId id="268" r:id="rId17"/>
    <p:sldId id="283" r:id="rId18"/>
    <p:sldId id="494" r:id="rId19"/>
    <p:sldId id="495" r:id="rId20"/>
    <p:sldId id="259" r:id="rId21"/>
    <p:sldId id="496" r:id="rId22"/>
    <p:sldId id="261" r:id="rId23"/>
    <p:sldId id="262" r:id="rId24"/>
    <p:sldId id="497" r:id="rId25"/>
    <p:sldId id="264" r:id="rId26"/>
    <p:sldId id="284" r:id="rId27"/>
    <p:sldId id="498" r:id="rId28"/>
    <p:sldId id="500" r:id="rId29"/>
    <p:sldId id="487" r:id="rId30"/>
    <p:sldId id="464" r:id="rId31"/>
    <p:sldId id="477" r:id="rId32"/>
    <p:sldId id="463" r:id="rId33"/>
    <p:sldId id="277" r:id="rId34"/>
    <p:sldId id="468" r:id="rId35"/>
    <p:sldId id="467" r:id="rId36"/>
    <p:sldId id="465" r:id="rId37"/>
    <p:sldId id="472" r:id="rId38"/>
    <p:sldId id="466" r:id="rId39"/>
    <p:sldId id="473" r:id="rId40"/>
    <p:sldId id="469" r:id="rId41"/>
    <p:sldId id="470" r:id="rId42"/>
    <p:sldId id="471" r:id="rId43"/>
    <p:sldId id="475" r:id="rId44"/>
    <p:sldId id="348" r:id="rId45"/>
    <p:sldId id="453" r:id="rId46"/>
    <p:sldId id="454" r:id="rId47"/>
    <p:sldId id="455" r:id="rId48"/>
    <p:sldId id="456" r:id="rId49"/>
    <p:sldId id="457" r:id="rId50"/>
    <p:sldId id="458" r:id="rId51"/>
    <p:sldId id="485" r:id="rId52"/>
    <p:sldId id="260" r:id="rId53"/>
    <p:sldId id="258" r:id="rId54"/>
    <p:sldId id="328" r:id="rId55"/>
    <p:sldId id="326" r:id="rId56"/>
    <p:sldId id="327" r:id="rId57"/>
    <p:sldId id="329" r:id="rId58"/>
    <p:sldId id="483" r:id="rId59"/>
    <p:sldId id="484" r:id="rId60"/>
    <p:sldId id="482" r:id="rId61"/>
    <p:sldId id="499" r:id="rId62"/>
    <p:sldId id="474" r:id="rId63"/>
    <p:sldId id="459" r:id="rId64"/>
    <p:sldId id="460" r:id="rId65"/>
    <p:sldId id="461" r:id="rId66"/>
    <p:sldId id="400" r:id="rId67"/>
    <p:sldId id="501" r:id="rId68"/>
    <p:sldId id="462" r:id="rId6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1"/>
          </a:solidFill>
        </a:fill>
      </a:tcStyle>
    </a:firstCol>
    <a:la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381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1"/>
          </a:solidFill>
        </a:fill>
      </a:tcStyle>
    </a:lastRow>
    <a:fir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381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3"/>
          </a:solidFill>
        </a:fill>
      </a:tcStyle>
    </a:firstCol>
    <a:la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381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3"/>
          </a:solidFill>
        </a:fill>
      </a:tcStyle>
    </a:lastRow>
    <a:fir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381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6"/>
          </a:solidFill>
        </a:fill>
      </a:tcStyle>
    </a:firstCol>
    <a:la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381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6"/>
          </a:solidFill>
        </a:fill>
      </a:tcStyle>
    </a:lastRow>
    <a:fir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381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1F497D"/>
          </a:solidFill>
        </a:fill>
      </a:tcStyle>
    </a:band2H>
    <a:firstCol>
      <a:tcTxStyle b="on" i="off">
        <a:fontRef idx="minor">
          <a:srgbClr val="1F497D"/>
        </a:fontRef>
        <a:srgbClr val="1F497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1F497D"/>
          </a:solidFill>
        </a:fill>
      </a:tcStyle>
    </a:lastRow>
    <a:firstRow>
      <a:tcTxStyle b="on" i="off">
        <a:fontRef idx="minor">
          <a:srgbClr val="1F497D"/>
        </a:fontRef>
        <a:srgbClr val="1F497D"/>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000000"/>
          </a:solidFill>
        </a:fill>
      </a:tcStyle>
    </a:firstCol>
    <a:la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38100" cap="flat">
              <a:solidFill>
                <a:srgbClr val="1F497D"/>
              </a:solidFill>
              <a:prstDash val="solid"/>
              <a:round/>
            </a:ln>
          </a:top>
          <a:bottom>
            <a:ln w="127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000000"/>
          </a:solidFill>
        </a:fill>
      </a:tcStyle>
    </a:lastRow>
    <a:firstRow>
      <a:tcTxStyle b="on" i="off">
        <a:fontRef idx="minor">
          <a:srgbClr val="1F497D"/>
        </a:fontRef>
        <a:srgbClr val="1F497D"/>
      </a:tcTxStyle>
      <a:tcStyle>
        <a:tcBdr>
          <a:left>
            <a:ln w="12700" cap="flat">
              <a:solidFill>
                <a:srgbClr val="1F497D"/>
              </a:solidFill>
              <a:prstDash val="solid"/>
              <a:round/>
            </a:ln>
          </a:left>
          <a:right>
            <a:ln w="12700" cap="flat">
              <a:solidFill>
                <a:srgbClr val="1F497D"/>
              </a:solidFill>
              <a:prstDash val="solid"/>
              <a:round/>
            </a:ln>
          </a:right>
          <a:top>
            <a:ln w="12700" cap="flat">
              <a:solidFill>
                <a:srgbClr val="1F497D"/>
              </a:solidFill>
              <a:prstDash val="solid"/>
              <a:round/>
            </a:ln>
          </a:top>
          <a:bottom>
            <a:ln w="38100" cap="flat">
              <a:solidFill>
                <a:srgbClr val="1F497D"/>
              </a:solidFill>
              <a:prstDash val="solid"/>
              <a:round/>
            </a:ln>
          </a:bottom>
          <a:insideH>
            <a:ln w="12700" cap="flat">
              <a:solidFill>
                <a:srgbClr val="1F497D"/>
              </a:solidFill>
              <a:prstDash val="solid"/>
              <a:round/>
            </a:ln>
          </a:insideH>
          <a:insideV>
            <a:ln w="12700" cap="flat">
              <a:solidFill>
                <a:srgbClr val="1F497D"/>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54"/>
    <p:restoredTop sz="93356"/>
  </p:normalViewPr>
  <p:slideViewPr>
    <p:cSldViewPr snapToGrid="0" snapToObjects="1">
      <p:cViewPr varScale="1">
        <p:scale>
          <a:sx n="68" d="100"/>
          <a:sy n="68" d="100"/>
        </p:scale>
        <p:origin x="1632"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Calibri"/>
      </a:defRPr>
    </a:lvl1pPr>
    <a:lvl2pPr indent="228600" latinLnBrk="0">
      <a:defRPr sz="1200">
        <a:solidFill>
          <a:srgbClr val="FFFFFF"/>
        </a:solidFill>
        <a:latin typeface="+mn-lt"/>
        <a:ea typeface="+mn-ea"/>
        <a:cs typeface="+mn-cs"/>
        <a:sym typeface="Calibri"/>
      </a:defRPr>
    </a:lvl2pPr>
    <a:lvl3pPr indent="457200" latinLnBrk="0">
      <a:defRPr sz="1200">
        <a:solidFill>
          <a:srgbClr val="FFFFFF"/>
        </a:solidFill>
        <a:latin typeface="+mn-lt"/>
        <a:ea typeface="+mn-ea"/>
        <a:cs typeface="+mn-cs"/>
        <a:sym typeface="Calibri"/>
      </a:defRPr>
    </a:lvl3pPr>
    <a:lvl4pPr indent="685800" latinLnBrk="0">
      <a:defRPr sz="1200">
        <a:solidFill>
          <a:srgbClr val="FFFFFF"/>
        </a:solidFill>
        <a:latin typeface="+mn-lt"/>
        <a:ea typeface="+mn-ea"/>
        <a:cs typeface="+mn-cs"/>
        <a:sym typeface="Calibri"/>
      </a:defRPr>
    </a:lvl4pPr>
    <a:lvl5pPr indent="914400" latinLnBrk="0">
      <a:defRPr sz="1200">
        <a:solidFill>
          <a:srgbClr val="FFFFFF"/>
        </a:solidFill>
        <a:latin typeface="+mn-lt"/>
        <a:ea typeface="+mn-ea"/>
        <a:cs typeface="+mn-cs"/>
        <a:sym typeface="Calibri"/>
      </a:defRPr>
    </a:lvl5pPr>
    <a:lvl6pPr indent="1143000" latinLnBrk="0">
      <a:defRPr sz="1200">
        <a:solidFill>
          <a:srgbClr val="FFFFFF"/>
        </a:solidFill>
        <a:latin typeface="+mn-lt"/>
        <a:ea typeface="+mn-ea"/>
        <a:cs typeface="+mn-cs"/>
        <a:sym typeface="Calibri"/>
      </a:defRPr>
    </a:lvl6pPr>
    <a:lvl7pPr indent="1371600" latinLnBrk="0">
      <a:defRPr sz="1200">
        <a:solidFill>
          <a:srgbClr val="FFFFFF"/>
        </a:solidFill>
        <a:latin typeface="+mn-lt"/>
        <a:ea typeface="+mn-ea"/>
        <a:cs typeface="+mn-cs"/>
        <a:sym typeface="Calibri"/>
      </a:defRPr>
    </a:lvl7pPr>
    <a:lvl8pPr indent="1600200" latinLnBrk="0">
      <a:defRPr sz="1200">
        <a:solidFill>
          <a:srgbClr val="FFFFFF"/>
        </a:solidFill>
        <a:latin typeface="+mn-lt"/>
        <a:ea typeface="+mn-ea"/>
        <a:cs typeface="+mn-cs"/>
        <a:sym typeface="Calibri"/>
      </a:defRPr>
    </a:lvl8pPr>
    <a:lvl9pPr indent="1828800" latinLnBrk="0">
      <a:defRPr sz="1200">
        <a:solidFill>
          <a:srgbClr val="FFFFFF"/>
        </a:solid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05443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CA51CF6B-4FF6-8348-A494-6116594B712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2904F4-EEED-944F-A49D-976BDD2CF699}" type="slidenum">
              <a:rPr lang="it-IT" altLang="it-IT" sz="1200"/>
              <a:pPr/>
              <a:t>18</a:t>
            </a:fld>
            <a:endParaRPr lang="it-IT" altLang="it-IT" sz="1200"/>
          </a:p>
        </p:txBody>
      </p:sp>
      <p:sp>
        <p:nvSpPr>
          <p:cNvPr id="5122" name="Rectangle 2">
            <a:extLst>
              <a:ext uri="{FF2B5EF4-FFF2-40B4-BE49-F238E27FC236}">
                <a16:creationId xmlns:a16="http://schemas.microsoft.com/office/drawing/2014/main" id="{C4B91A75-5E50-EA49-8134-9CECF8CB3FE0}"/>
              </a:ext>
            </a:extLst>
          </p:cNvPr>
          <p:cNvSpPr>
            <a:spLocks noGrp="1" noRot="1" noChangeAspect="1" noChangeArrowheads="1"/>
          </p:cNvSpPr>
          <p:nvPr>
            <p:ph type="sldImg"/>
          </p:nvPr>
        </p:nvSpPr>
        <p:spPr>
          <a:solidFill>
            <a:srgbClr val="FFFFFF"/>
          </a:solidFill>
          <a:ln/>
        </p:spPr>
      </p:sp>
      <p:sp>
        <p:nvSpPr>
          <p:cNvPr id="16387" name="Rectangle 3">
            <a:extLst>
              <a:ext uri="{FF2B5EF4-FFF2-40B4-BE49-F238E27FC236}">
                <a16:creationId xmlns:a16="http://schemas.microsoft.com/office/drawing/2014/main" id="{0405B435-BCB9-6743-B471-25AD43C91AD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396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22D5F198-52F3-6144-98E7-2412AE49F53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DC595A-2A89-3846-A148-B075044FB03B}" type="slidenum">
              <a:rPr lang="it-IT" altLang="it-IT" sz="1200"/>
              <a:pPr/>
              <a:t>19</a:t>
            </a:fld>
            <a:endParaRPr lang="it-IT" altLang="it-IT" sz="1200"/>
          </a:p>
        </p:txBody>
      </p:sp>
      <p:sp>
        <p:nvSpPr>
          <p:cNvPr id="7170" name="Rectangle 2">
            <a:extLst>
              <a:ext uri="{FF2B5EF4-FFF2-40B4-BE49-F238E27FC236}">
                <a16:creationId xmlns:a16="http://schemas.microsoft.com/office/drawing/2014/main" id="{1A7F199C-F34E-C54A-8A9C-5CE0CC07322E}"/>
              </a:ext>
            </a:extLst>
          </p:cNvPr>
          <p:cNvSpPr>
            <a:spLocks noGrp="1" noRot="1" noChangeAspect="1"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6319ED1F-B8E6-D34A-9AAF-0C7234A1546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901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47603BE9-89B9-884F-A646-13DDA0B7690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A5EED11-2D5A-004A-A6F7-223FC0E4D386}" type="slidenum">
              <a:rPr lang="it-IT" altLang="it-IT" sz="1200"/>
              <a:pPr/>
              <a:t>20</a:t>
            </a:fld>
            <a:endParaRPr lang="it-IT" altLang="it-IT" sz="1200"/>
          </a:p>
        </p:txBody>
      </p:sp>
      <p:sp>
        <p:nvSpPr>
          <p:cNvPr id="9218" name="Rectangle 2">
            <a:extLst>
              <a:ext uri="{FF2B5EF4-FFF2-40B4-BE49-F238E27FC236}">
                <a16:creationId xmlns:a16="http://schemas.microsoft.com/office/drawing/2014/main" id="{51B71699-4DB5-6B41-A2FB-890FC3B823C9}"/>
              </a:ext>
            </a:extLst>
          </p:cNvPr>
          <p:cNvSpPr>
            <a:spLocks noGrp="1" noRot="1" noChangeAspect="1" noChangeArrowheads="1"/>
          </p:cNvSpPr>
          <p:nvPr>
            <p:ph type="sldImg"/>
          </p:nvPr>
        </p:nvSpPr>
        <p:spPr>
          <a:solidFill>
            <a:srgbClr val="FFFFFF"/>
          </a:solidFill>
          <a:ln/>
        </p:spPr>
      </p:sp>
      <p:sp>
        <p:nvSpPr>
          <p:cNvPr id="20483" name="Rectangle 3">
            <a:extLst>
              <a:ext uri="{FF2B5EF4-FFF2-40B4-BE49-F238E27FC236}">
                <a16:creationId xmlns:a16="http://schemas.microsoft.com/office/drawing/2014/main" id="{0655FC1E-0C4B-6E4C-868A-6AFCEE442DF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997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19F3946-0A19-EE44-BAAA-3ACD8940D06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C4C6C9-6DF1-2941-99D0-D5753DBA891F}" type="slidenum">
              <a:rPr lang="it-IT" altLang="it-IT" sz="1200"/>
              <a:pPr/>
              <a:t>21</a:t>
            </a:fld>
            <a:endParaRPr lang="it-IT" altLang="it-IT" sz="1200"/>
          </a:p>
        </p:txBody>
      </p:sp>
      <p:sp>
        <p:nvSpPr>
          <p:cNvPr id="11266" name="Rectangle 2">
            <a:extLst>
              <a:ext uri="{FF2B5EF4-FFF2-40B4-BE49-F238E27FC236}">
                <a16:creationId xmlns:a16="http://schemas.microsoft.com/office/drawing/2014/main" id="{DFA34C0E-C3F6-E842-8FD3-313F13C5390A}"/>
              </a:ext>
            </a:extLst>
          </p:cNvPr>
          <p:cNvSpPr>
            <a:spLocks noGrp="1" noRot="1" noChangeAspect="1" noChangeArrowheads="1"/>
          </p:cNvSpPr>
          <p:nvPr>
            <p:ph type="sldImg"/>
          </p:nvPr>
        </p:nvSpPr>
        <p:spPr>
          <a:solidFill>
            <a:srgbClr val="FFFFFF"/>
          </a:solidFill>
          <a:ln/>
        </p:spPr>
      </p:sp>
      <p:sp>
        <p:nvSpPr>
          <p:cNvPr id="22531" name="Rectangle 3">
            <a:extLst>
              <a:ext uri="{FF2B5EF4-FFF2-40B4-BE49-F238E27FC236}">
                <a16:creationId xmlns:a16="http://schemas.microsoft.com/office/drawing/2014/main" id="{491D22C6-E080-C349-938B-CFA3C39BEB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5042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C2FC6C2-5DA1-B04A-A75F-9B924CC4EC11}"/>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285141-B1E0-7C4F-A256-791296F626FB}" type="slidenum">
              <a:rPr lang="it-IT" altLang="it-IT" sz="1200"/>
              <a:pPr/>
              <a:t>22</a:t>
            </a:fld>
            <a:endParaRPr lang="it-IT" altLang="it-IT" sz="1200"/>
          </a:p>
        </p:txBody>
      </p:sp>
      <p:sp>
        <p:nvSpPr>
          <p:cNvPr id="13314" name="Rectangle 2">
            <a:extLst>
              <a:ext uri="{FF2B5EF4-FFF2-40B4-BE49-F238E27FC236}">
                <a16:creationId xmlns:a16="http://schemas.microsoft.com/office/drawing/2014/main" id="{3FC3AC0E-79D7-BC4E-AC3C-90E34F1EB2D3}"/>
              </a:ext>
            </a:extLst>
          </p:cNvPr>
          <p:cNvSpPr>
            <a:spLocks noGrp="1" noRot="1" noChangeAspect="1" noChangeArrowheads="1"/>
          </p:cNvSpPr>
          <p:nvPr>
            <p:ph type="sldImg"/>
          </p:nvPr>
        </p:nvSpPr>
        <p:spPr>
          <a:solidFill>
            <a:srgbClr val="FFFFFF"/>
          </a:solidFill>
          <a:ln/>
        </p:spPr>
      </p:sp>
      <p:sp>
        <p:nvSpPr>
          <p:cNvPr id="24579" name="Rectangle 3">
            <a:extLst>
              <a:ext uri="{FF2B5EF4-FFF2-40B4-BE49-F238E27FC236}">
                <a16:creationId xmlns:a16="http://schemas.microsoft.com/office/drawing/2014/main" id="{5FD5AD04-4CB4-064C-B590-FC5932FFE2A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82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A6DC541-A479-294E-A3F3-BB3381B90D8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E8980D-E06F-544C-83A0-B0E0FDBB091F}" type="slidenum">
              <a:rPr lang="it-IT" altLang="it-IT" sz="1200"/>
              <a:pPr/>
              <a:t>23</a:t>
            </a:fld>
            <a:endParaRPr lang="it-IT" altLang="it-IT" sz="1200"/>
          </a:p>
        </p:txBody>
      </p:sp>
      <p:sp>
        <p:nvSpPr>
          <p:cNvPr id="15362" name="Rectangle 2">
            <a:extLst>
              <a:ext uri="{FF2B5EF4-FFF2-40B4-BE49-F238E27FC236}">
                <a16:creationId xmlns:a16="http://schemas.microsoft.com/office/drawing/2014/main" id="{2EFA65B2-7FE2-FD45-84E0-E442997D5511}"/>
              </a:ext>
            </a:extLst>
          </p:cNvPr>
          <p:cNvSpPr>
            <a:spLocks noGrp="1" noRot="1" noChangeAspect="1" noChangeArrowheads="1"/>
          </p:cNvSpPr>
          <p:nvPr>
            <p:ph type="sldImg"/>
          </p:nvPr>
        </p:nvSpPr>
        <p:spPr>
          <a:solidFill>
            <a:srgbClr val="FFFFFF"/>
          </a:solidFill>
          <a:ln/>
        </p:spPr>
      </p:sp>
      <p:sp>
        <p:nvSpPr>
          <p:cNvPr id="26627" name="Rectangle 3">
            <a:extLst>
              <a:ext uri="{FF2B5EF4-FFF2-40B4-BE49-F238E27FC236}">
                <a16:creationId xmlns:a16="http://schemas.microsoft.com/office/drawing/2014/main" id="{9D74A115-2758-C348-83ED-79549DD9471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8963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5357CBFC-85E1-9E41-BE24-1C1C5EA8465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326317-4778-D24B-89A2-BAB2657E9019}" type="slidenum">
              <a:rPr lang="it-IT" altLang="it-IT" sz="1200"/>
              <a:pPr/>
              <a:t>24</a:t>
            </a:fld>
            <a:endParaRPr lang="it-IT" altLang="it-IT" sz="1200"/>
          </a:p>
        </p:txBody>
      </p:sp>
      <p:sp>
        <p:nvSpPr>
          <p:cNvPr id="17410" name="Rectangle 2">
            <a:extLst>
              <a:ext uri="{FF2B5EF4-FFF2-40B4-BE49-F238E27FC236}">
                <a16:creationId xmlns:a16="http://schemas.microsoft.com/office/drawing/2014/main" id="{3149A46B-8392-E145-91CB-4ADC5D3AD87B}"/>
              </a:ext>
            </a:extLst>
          </p:cNvPr>
          <p:cNvSpPr>
            <a:spLocks noGrp="1" noRot="1" noChangeAspect="1" noChangeArrowheads="1"/>
          </p:cNvSpPr>
          <p:nvPr>
            <p:ph type="sldImg"/>
          </p:nvPr>
        </p:nvSpPr>
        <p:spPr>
          <a:solidFill>
            <a:srgbClr val="FFFFFF"/>
          </a:solidFill>
          <a:ln/>
        </p:spPr>
      </p:sp>
      <p:sp>
        <p:nvSpPr>
          <p:cNvPr id="28675" name="Rectangle 3">
            <a:extLst>
              <a:ext uri="{FF2B5EF4-FFF2-40B4-BE49-F238E27FC236}">
                <a16:creationId xmlns:a16="http://schemas.microsoft.com/office/drawing/2014/main" id="{EDAE1FBD-7F76-6345-9FF3-381ECB00E2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01252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6297C0E-D65A-D440-8F0E-F5273B893ED0}"/>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19B79-96D7-174E-A167-78DD7EA50482}" type="slidenum">
              <a:rPr lang="it-IT" altLang="it-IT" sz="1200"/>
              <a:pPr/>
              <a:t>25</a:t>
            </a:fld>
            <a:endParaRPr lang="it-IT" altLang="it-IT" sz="1200"/>
          </a:p>
        </p:txBody>
      </p:sp>
      <p:sp>
        <p:nvSpPr>
          <p:cNvPr id="19458" name="Rectangle 2">
            <a:extLst>
              <a:ext uri="{FF2B5EF4-FFF2-40B4-BE49-F238E27FC236}">
                <a16:creationId xmlns:a16="http://schemas.microsoft.com/office/drawing/2014/main" id="{EE0745C9-D8D8-2341-8B40-2508790F0AE4}"/>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1D915064-E493-8B4F-A0EB-EB1139D20CD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5724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E725C3A6-91FA-B546-AEEE-FFE89BDC874B}"/>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240DB5-E6C3-0249-A014-58869A81BD56}" type="slidenum">
              <a:rPr lang="it-IT" altLang="it-IT" sz="1200"/>
              <a:pPr/>
              <a:t>26</a:t>
            </a:fld>
            <a:endParaRPr lang="it-IT" altLang="it-IT" sz="1200"/>
          </a:p>
        </p:txBody>
      </p:sp>
      <p:sp>
        <p:nvSpPr>
          <p:cNvPr id="316418" name="Rectangle 2">
            <a:extLst>
              <a:ext uri="{FF2B5EF4-FFF2-40B4-BE49-F238E27FC236}">
                <a16:creationId xmlns:a16="http://schemas.microsoft.com/office/drawing/2014/main" id="{8BF1DF8A-6119-9644-BEBE-E7F47B11B40F}"/>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521A1F56-7929-D044-A07A-3BEABD630232}"/>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102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7956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66BA7-0CC6-754A-BC2F-69B1297468C8}" type="slidenum">
              <a:rPr lang="it-IT"/>
              <a:pPr/>
              <a:t>7</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3171786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14295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60C46B42-7353-8349-B7E7-37E29E9FDA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a:extLst>
              <a:ext uri="{FF2B5EF4-FFF2-40B4-BE49-F238E27FC236}">
                <a16:creationId xmlns:a16="http://schemas.microsoft.com/office/drawing/2014/main" id="{396DF645-46EB-774D-B8EE-54AFAAC71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ea typeface="ＭＳ Ｐゴシック" panose="020B0600070205080204" pitchFamily="34" charset="-128"/>
            </a:endParaRPr>
          </a:p>
        </p:txBody>
      </p:sp>
      <p:sp>
        <p:nvSpPr>
          <p:cNvPr id="17411" name="Segnaposto numero diapositiva 3">
            <a:extLst>
              <a:ext uri="{FF2B5EF4-FFF2-40B4-BE49-F238E27FC236}">
                <a16:creationId xmlns:a16="http://schemas.microsoft.com/office/drawing/2014/main" id="{5FC60F35-1286-774A-9C35-1CC2F2885D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CEF14B1-85CA-FE45-BEDA-B1CE480CDEFE}" type="slidenum">
              <a:rPr lang="it-IT" altLang="it-IT" smtClean="0"/>
              <a:pPr/>
              <a:t>52</a:t>
            </a:fld>
            <a:endParaRPr lang="it-IT" altLang="it-IT"/>
          </a:p>
        </p:txBody>
      </p:sp>
    </p:spTree>
    <p:extLst>
      <p:ext uri="{BB962C8B-B14F-4D97-AF65-F5344CB8AC3E}">
        <p14:creationId xmlns:p14="http://schemas.microsoft.com/office/powerpoint/2010/main" val="2068749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806111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21973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473244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23195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1DD9E1-6629-F840-8734-FFF2E217E373}" type="slidenum">
              <a:rPr lang="it-IT" sz="1200"/>
              <a:pPr eaLnBrk="1" hangingPunct="1"/>
              <a:t>66</a:t>
            </a:fld>
            <a:endParaRPr lang="it-IT" sz="1200"/>
          </a:p>
        </p:txBody>
      </p:sp>
      <p:sp>
        <p:nvSpPr>
          <p:cNvPr id="97283" name="Rectangle 1026"/>
          <p:cNvSpPr>
            <a:spLocks noGrp="1" noRot="1" noChangeAspect="1" noChangeArrowheads="1" noTextEdit="1"/>
          </p:cNvSpPr>
          <p:nvPr>
            <p:ph type="sldImg"/>
          </p:nvPr>
        </p:nvSpPr>
        <p:spPr>
          <a:ln/>
        </p:spPr>
      </p:sp>
      <p:sp>
        <p:nvSpPr>
          <p:cNvPr id="97284"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atin typeface="Times New Roman" charset="0"/>
            </a:endParaRPr>
          </a:p>
        </p:txBody>
      </p:sp>
    </p:spTree>
    <p:extLst>
      <p:ext uri="{BB962C8B-B14F-4D97-AF65-F5344CB8AC3E}">
        <p14:creationId xmlns:p14="http://schemas.microsoft.com/office/powerpoint/2010/main" val="2026205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0577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66BA7-0CC6-754A-BC2F-69B1297468C8}" type="slidenum">
              <a:rPr lang="it-IT"/>
              <a:pPr/>
              <a:t>8</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1175360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66BA7-0CC6-754A-BC2F-69B1297468C8}" type="slidenum">
              <a:rPr lang="it-IT"/>
              <a:pPr/>
              <a:t>9</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57843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66BA7-0CC6-754A-BC2F-69B1297468C8}" type="slidenum">
              <a:rPr lang="it-IT"/>
              <a:pPr/>
              <a:t>10</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117884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66BA7-0CC6-754A-BC2F-69B1297468C8}" type="slidenum">
              <a:rPr lang="it-IT"/>
              <a:pPr/>
              <a:t>11</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263417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99F71-E8F7-A341-9BFC-36C6FAF08B58}" type="slidenum">
              <a:rPr lang="it-IT"/>
              <a:pPr/>
              <a:t>12</a:t>
            </a:fld>
            <a:endParaRPr lang="it-IT"/>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59247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3F3B7-7F80-6041-A118-EE3F93ADA3CB}" type="slidenum">
              <a:rPr lang="it-IT"/>
              <a:pPr/>
              <a:t>13</a:t>
            </a:fld>
            <a:endParaRPr lang="it-IT"/>
          </a:p>
        </p:txBody>
      </p:sp>
      <p:sp>
        <p:nvSpPr>
          <p:cNvPr id="8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5"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25579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0B34697B-98AC-7144-9B27-24CCD1C41D0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ED614B-EC05-0C41-9AC7-E041F4AAFDDA}" type="slidenum">
              <a:rPr lang="it-IT" altLang="it-IT" sz="1200"/>
              <a:pPr/>
              <a:t>17</a:t>
            </a:fld>
            <a:endParaRPr lang="it-IT" altLang="it-IT" sz="1200"/>
          </a:p>
        </p:txBody>
      </p:sp>
      <p:sp>
        <p:nvSpPr>
          <p:cNvPr id="58370" name="Rectangle 2">
            <a:extLst>
              <a:ext uri="{FF2B5EF4-FFF2-40B4-BE49-F238E27FC236}">
                <a16:creationId xmlns:a16="http://schemas.microsoft.com/office/drawing/2014/main" id="{5D10D868-A72D-6F49-9146-3714824D7134}"/>
              </a:ext>
            </a:extLst>
          </p:cNvPr>
          <p:cNvSpPr>
            <a:spLocks noGrp="1" noRot="1" noChangeAspect="1" noChangeArrowheads="1"/>
          </p:cNvSpPr>
          <p:nvPr>
            <p:ph type="sldImg"/>
          </p:nvPr>
        </p:nvSpPr>
        <p:spPr>
          <a:solidFill>
            <a:srgbClr val="FFFFFF"/>
          </a:solidFill>
          <a:ln/>
        </p:spPr>
      </p:sp>
      <p:sp>
        <p:nvSpPr>
          <p:cNvPr id="14339" name="Rectangle 3">
            <a:extLst>
              <a:ext uri="{FF2B5EF4-FFF2-40B4-BE49-F238E27FC236}">
                <a16:creationId xmlns:a16="http://schemas.microsoft.com/office/drawing/2014/main" id="{F20D8A76-1F0E-7648-A0C2-B0D688B5C13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14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olo e testo verticale">
    <p:spTree>
      <p:nvGrpSpPr>
        <p:cNvPr id="1" name=""/>
        <p:cNvGrpSpPr/>
        <p:nvPr/>
      </p:nvGrpSpPr>
      <p:grpSpPr>
        <a:xfrm>
          <a:off x="0" y="0"/>
          <a:ext cx="0" cy="0"/>
          <a:chOff x="0" y="0"/>
          <a:chExt cx="0" cy="0"/>
        </a:xfrm>
      </p:grpSpPr>
      <p:sp>
        <p:nvSpPr>
          <p:cNvPr id="92" name="Titolo Testo"/>
          <p:cNvSpPr txBox="1">
            <a:spLocks noGrp="1"/>
          </p:cNvSpPr>
          <p:nvPr>
            <p:ph type="title"/>
          </p:nvPr>
        </p:nvSpPr>
        <p:spPr>
          <a:prstGeom prst="rect">
            <a:avLst/>
          </a:prstGeom>
        </p:spPr>
        <p:txBody>
          <a:bodyPr/>
          <a:lstStyle/>
          <a:p>
            <a:r>
              <a:t>Titolo Testo</a:t>
            </a:r>
          </a:p>
        </p:txBody>
      </p:sp>
      <p:sp>
        <p:nvSpPr>
          <p:cNvPr id="9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olo e testo verticale">
    <p:spTree>
      <p:nvGrpSpPr>
        <p:cNvPr id="1" name=""/>
        <p:cNvGrpSpPr/>
        <p:nvPr/>
      </p:nvGrpSpPr>
      <p:grpSpPr>
        <a:xfrm>
          <a:off x="0" y="0"/>
          <a:ext cx="0" cy="0"/>
          <a:chOff x="0" y="0"/>
          <a:chExt cx="0" cy="0"/>
        </a:xfrm>
      </p:grpSpPr>
      <p:sp>
        <p:nvSpPr>
          <p:cNvPr id="101" name="Titolo Testo"/>
          <p:cNvSpPr txBox="1">
            <a:spLocks noGrp="1"/>
          </p:cNvSpPr>
          <p:nvPr>
            <p:ph type="title"/>
          </p:nvPr>
        </p:nvSpPr>
        <p:spPr>
          <a:xfrm>
            <a:off x="6629400" y="274638"/>
            <a:ext cx="2057400" cy="5851527"/>
          </a:xfrm>
          <a:prstGeom prst="rect">
            <a:avLst/>
          </a:prstGeom>
        </p:spPr>
        <p:txBody>
          <a:bodyPr/>
          <a:lstStyle/>
          <a:p>
            <a:r>
              <a:t>Titolo Testo</a:t>
            </a:r>
          </a:p>
        </p:txBody>
      </p:sp>
      <p:sp>
        <p:nvSpPr>
          <p:cNvPr id="102" name="Corpo livello uno…"/>
          <p:cNvSpPr txBox="1">
            <a:spLocks noGrp="1"/>
          </p:cNvSpPr>
          <p:nvPr>
            <p:ph type="body" idx="1"/>
          </p:nvPr>
        </p:nvSpPr>
        <p:spPr>
          <a:xfrm>
            <a:off x="457200" y="274638"/>
            <a:ext cx="6019800" cy="585152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olo e sottotitolo">
    <p:spTree>
      <p:nvGrpSpPr>
        <p:cNvPr id="1" name=""/>
        <p:cNvGrpSpPr/>
        <p:nvPr/>
      </p:nvGrpSpPr>
      <p:grpSpPr>
        <a:xfrm>
          <a:off x="0" y="0"/>
          <a:ext cx="0" cy="0"/>
          <a:chOff x="0" y="0"/>
          <a:chExt cx="0" cy="0"/>
        </a:xfrm>
      </p:grpSpPr>
      <p:pic>
        <p:nvPicPr>
          <p:cNvPr id="110" name="leatherbooktypeembellishgld.pdf" descr="leatherbooktypeembellishgld.pdf"/>
          <p:cNvPicPr>
            <a:picLocks noChangeAspect="1"/>
          </p:cNvPicPr>
          <p:nvPr/>
        </p:nvPicPr>
        <p:blipFill>
          <a:blip r:embed="rId2"/>
          <a:stretch>
            <a:fillRect/>
          </a:stretch>
        </p:blipFill>
        <p:spPr>
          <a:xfrm>
            <a:off x="4045148" y="3357562"/>
            <a:ext cx="1375750" cy="214314"/>
          </a:xfrm>
          <a:prstGeom prst="rect">
            <a:avLst/>
          </a:prstGeom>
          <a:ln w="12700">
            <a:miter lim="400000"/>
          </a:ln>
        </p:spPr>
      </p:pic>
      <p:sp>
        <p:nvSpPr>
          <p:cNvPr id="111" name="Titolo Testo"/>
          <p:cNvSpPr txBox="1">
            <a:spLocks noGrp="1"/>
          </p:cNvSpPr>
          <p:nvPr>
            <p:ph type="title"/>
          </p:nvPr>
        </p:nvSpPr>
        <p:spPr>
          <a:xfrm>
            <a:off x="580429" y="1321592"/>
            <a:ext cx="8322471" cy="1830588"/>
          </a:xfrm>
          <a:prstGeom prst="rect">
            <a:avLst/>
          </a:prstGeom>
          <a:effectLst>
            <a:outerShdw blurRad="12700" dist="25400" dir="2700000" rotWithShape="0">
              <a:srgbClr val="6D625D">
                <a:alpha val="90000"/>
              </a:srgbClr>
            </a:outerShdw>
          </a:effectLst>
        </p:spPr>
        <p:txBody>
          <a:bodyPr lIns="35717" tIns="35717" rIns="35717" bIns="35717" anchor="b"/>
          <a:lstStyle>
            <a:lvl1pPr defTabSz="410764">
              <a:defRPr sz="5600">
                <a:solidFill>
                  <a:srgbClr val="BEA56D"/>
                </a:solidFill>
                <a:effectLst>
                  <a:outerShdw blurRad="38100" dist="25400" dir="15900000" rotWithShape="0">
                    <a:srgbClr val="000000">
                      <a:alpha val="90000"/>
                    </a:srgbClr>
                  </a:outerShdw>
                </a:effectLst>
                <a:latin typeface="Baskerville"/>
                <a:ea typeface="Baskerville"/>
                <a:cs typeface="Baskerville"/>
                <a:sym typeface="Baskerville"/>
              </a:defRPr>
            </a:lvl1pPr>
          </a:lstStyle>
          <a:p>
            <a:r>
              <a:t>Titolo Testo</a:t>
            </a:r>
          </a:p>
        </p:txBody>
      </p:sp>
      <p:sp>
        <p:nvSpPr>
          <p:cNvPr id="112" name="Corpo livello uno…"/>
          <p:cNvSpPr txBox="1">
            <a:spLocks noGrp="1"/>
          </p:cNvSpPr>
          <p:nvPr>
            <p:ph type="body" sz="quarter" idx="1"/>
          </p:nvPr>
        </p:nvSpPr>
        <p:spPr>
          <a:xfrm>
            <a:off x="580429" y="3759398"/>
            <a:ext cx="8322471" cy="1303736"/>
          </a:xfrm>
          <a:prstGeom prst="rect">
            <a:avLst/>
          </a:prstGeom>
          <a:effectLst>
            <a:outerShdw blurRad="12700" dist="25400" dir="2700000" rotWithShape="0">
              <a:srgbClr val="6D625D">
                <a:alpha val="90000"/>
              </a:srgbClr>
            </a:outerShdw>
          </a:effectLst>
        </p:spPr>
        <p:txBody>
          <a:bodyPr lIns="35717" tIns="35717" rIns="35717" bIns="35717"/>
          <a:lstStyle>
            <a:lvl1pPr marL="0" indent="0" algn="ctr" defTabSz="410764">
              <a:spcBef>
                <a:spcPts val="0"/>
              </a:spcBef>
              <a:buSzTx/>
              <a:buFontTx/>
              <a:buNone/>
              <a:defRPr sz="3600" i="1">
                <a:solidFill>
                  <a:srgbClr val="BEA56D"/>
                </a:solidFill>
                <a:effectLst>
                  <a:outerShdw blurRad="25400" dist="38100" dir="15900000" rotWithShape="0">
                    <a:srgbClr val="000000">
                      <a:alpha val="90000"/>
                    </a:srgbClr>
                  </a:outerShdw>
                </a:effectLst>
                <a:latin typeface="Baskerville"/>
                <a:ea typeface="Baskerville"/>
                <a:cs typeface="Baskerville"/>
                <a:sym typeface="Baskerville"/>
              </a:defRPr>
            </a:lvl1pPr>
            <a:lvl2pPr marL="0" indent="0" algn="ctr" defTabSz="410764">
              <a:spcBef>
                <a:spcPts val="0"/>
              </a:spcBef>
              <a:buSzTx/>
              <a:buFontTx/>
              <a:buNone/>
              <a:defRPr sz="3600" i="1">
                <a:solidFill>
                  <a:srgbClr val="BEA56D"/>
                </a:solidFill>
                <a:effectLst>
                  <a:outerShdw blurRad="25400" dist="38100" dir="15900000" rotWithShape="0">
                    <a:srgbClr val="000000">
                      <a:alpha val="90000"/>
                    </a:srgbClr>
                  </a:outerShdw>
                </a:effectLst>
                <a:latin typeface="Baskerville"/>
                <a:ea typeface="Baskerville"/>
                <a:cs typeface="Baskerville"/>
                <a:sym typeface="Baskerville"/>
              </a:defRPr>
            </a:lvl2pPr>
            <a:lvl3pPr marL="0" indent="0" algn="ctr" defTabSz="410764">
              <a:spcBef>
                <a:spcPts val="0"/>
              </a:spcBef>
              <a:buSzTx/>
              <a:buFontTx/>
              <a:buNone/>
              <a:defRPr sz="3600" i="1">
                <a:solidFill>
                  <a:srgbClr val="BEA56D"/>
                </a:solidFill>
                <a:effectLst>
                  <a:outerShdw blurRad="25400" dist="38100" dir="15900000" rotWithShape="0">
                    <a:srgbClr val="000000">
                      <a:alpha val="90000"/>
                    </a:srgbClr>
                  </a:outerShdw>
                </a:effectLst>
                <a:latin typeface="Baskerville"/>
                <a:ea typeface="Baskerville"/>
                <a:cs typeface="Baskerville"/>
                <a:sym typeface="Baskerville"/>
              </a:defRPr>
            </a:lvl3pPr>
            <a:lvl4pPr marL="0" indent="0" algn="ctr" defTabSz="410764">
              <a:spcBef>
                <a:spcPts val="0"/>
              </a:spcBef>
              <a:buSzTx/>
              <a:buFontTx/>
              <a:buNone/>
              <a:defRPr sz="3600" i="1">
                <a:solidFill>
                  <a:srgbClr val="BEA56D"/>
                </a:solidFill>
                <a:effectLst>
                  <a:outerShdw blurRad="25400" dist="38100" dir="15900000" rotWithShape="0">
                    <a:srgbClr val="000000">
                      <a:alpha val="90000"/>
                    </a:srgbClr>
                  </a:outerShdw>
                </a:effectLst>
                <a:latin typeface="Baskerville"/>
                <a:ea typeface="Baskerville"/>
                <a:cs typeface="Baskerville"/>
                <a:sym typeface="Baskerville"/>
              </a:defRPr>
            </a:lvl4pPr>
            <a:lvl5pPr marL="0" indent="0" algn="ctr" defTabSz="410764">
              <a:spcBef>
                <a:spcPts val="0"/>
              </a:spcBef>
              <a:buSzTx/>
              <a:buFontTx/>
              <a:buNone/>
              <a:defRPr sz="3600" i="1">
                <a:solidFill>
                  <a:srgbClr val="BEA56D"/>
                </a:solidFill>
                <a:effectLst>
                  <a:outerShdw blurRad="25400" dist="38100" dir="15900000" rotWithShape="0">
                    <a:srgbClr val="000000">
                      <a:alpha val="90000"/>
                    </a:srgbClr>
                  </a:outerShdw>
                </a:effectLst>
                <a:latin typeface="Baskerville"/>
                <a:ea typeface="Baskerville"/>
                <a:cs typeface="Baskerville"/>
                <a:sym typeface="Baskerville"/>
              </a:defRPr>
            </a:lvl5pPr>
          </a:lstStyle>
          <a:p>
            <a:r>
              <a:t>Corpo livello uno</a:t>
            </a:r>
          </a:p>
          <a:p>
            <a:pPr lvl="1"/>
            <a:r>
              <a:t>Corpo livello due</a:t>
            </a:r>
          </a:p>
          <a:p>
            <a:pPr lvl="2"/>
            <a:r>
              <a:t>Corpo livello tre</a:t>
            </a:r>
          </a:p>
          <a:p>
            <a:pPr lvl="3"/>
            <a:r>
              <a:t>Corpo livello quattro</a:t>
            </a:r>
          </a:p>
          <a:p>
            <a:pPr lvl="4"/>
            <a:r>
              <a:t>Corpo livello cinque</a:t>
            </a:r>
          </a:p>
        </p:txBody>
      </p:sp>
      <p:sp>
        <p:nvSpPr>
          <p:cNvPr id="113" name="Numero diapositiva"/>
          <p:cNvSpPr txBox="1">
            <a:spLocks noGrp="1"/>
          </p:cNvSpPr>
          <p:nvPr>
            <p:ph type="sldNum" sz="quarter" idx="2"/>
          </p:nvPr>
        </p:nvSpPr>
        <p:spPr>
          <a:xfrm>
            <a:off x="4618931" y="6349405"/>
            <a:ext cx="236537" cy="249237"/>
          </a:xfrm>
          <a:prstGeom prst="rect">
            <a:avLst/>
          </a:prstGeom>
        </p:spPr>
        <p:txBody>
          <a:bodyPr lIns="35717" tIns="35717" rIns="35717" bIns="35717"/>
          <a:lstStyle>
            <a:lvl1pPr algn="ctr" defTabSz="410764">
              <a:defRPr>
                <a:solidFill>
                  <a:srgbClr val="6C6963"/>
                </a:solidFill>
                <a:latin typeface="Baskerville"/>
                <a:ea typeface="Baskerville"/>
                <a:cs typeface="Baskerville"/>
                <a:sym typeface="Baskerville"/>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6A1CAD1D-7024-174E-9F22-03724EF1FBDB}" type="slidenum">
              <a:rPr lang="it-IT"/>
              <a:pPr/>
              <a:t>‹N›</a:t>
            </a:fld>
            <a:endParaRPr lang="it-IT"/>
          </a:p>
        </p:txBody>
      </p:sp>
    </p:spTree>
    <p:extLst>
      <p:ext uri="{BB962C8B-B14F-4D97-AF65-F5344CB8AC3E}">
        <p14:creationId xmlns:p14="http://schemas.microsoft.com/office/powerpoint/2010/main" val="135418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9"/>
          <p:cNvSpPr>
            <a:spLocks noGrp="1" noChangeArrowheads="1"/>
          </p:cNvSpPr>
          <p:nvPr>
            <p:ph type="sldNum" sz="quarter" idx="10"/>
          </p:nvPr>
        </p:nvSpPr>
        <p:spPr>
          <a:ln/>
        </p:spPr>
        <p:txBody>
          <a:bodyPr/>
          <a:lstStyle>
            <a:lvl1pPr>
              <a:defRPr/>
            </a:lvl1pPr>
          </a:lstStyle>
          <a:p>
            <a:fld id="{69ABF03B-76E5-4E45-8680-E3685E8F6A22}" type="slidenum">
              <a:rPr lang="it-IT"/>
              <a:pPr/>
              <a:t>‹N›</a:t>
            </a:fld>
            <a:endParaRPr lang="it-IT"/>
          </a:p>
        </p:txBody>
      </p:sp>
    </p:spTree>
    <p:extLst>
      <p:ext uri="{BB962C8B-B14F-4D97-AF65-F5344CB8AC3E}">
        <p14:creationId xmlns:p14="http://schemas.microsoft.com/office/powerpoint/2010/main" val="41983254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lvl1pPr>
            <a:lvl2pPr marL="0" indent="0">
              <a:spcBef>
                <a:spcPts val="400"/>
              </a:spcBef>
              <a:buSzTx/>
              <a:buFontTx/>
              <a:buNone/>
              <a:defRPr sz="2000"/>
            </a:lvl2pPr>
            <a:lvl3pPr marL="0" indent="0">
              <a:spcBef>
                <a:spcPts val="400"/>
              </a:spcBef>
              <a:buSzTx/>
              <a:buFontTx/>
              <a:buNone/>
              <a:defRPr sz="2000"/>
            </a:lvl3pPr>
            <a:lvl4pPr marL="0" indent="0">
              <a:spcBef>
                <a:spcPts val="400"/>
              </a:spcBef>
              <a:buSzTx/>
              <a:buFontTx/>
              <a:buNone/>
              <a:defRPr sz="2000"/>
            </a:lvl4pPr>
            <a:lvl5pPr marL="0" indent="0">
              <a:spcBef>
                <a:spcPts val="400"/>
              </a:spcBef>
              <a:buSzTx/>
              <a:buFontTx/>
              <a:buNone/>
              <a:defRPr sz="2000"/>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ue contenuti">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6" cy="1162050"/>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a:spLocks noGrp="1"/>
          </p:cNvSpPr>
          <p:nvPr>
            <p:ph type="body" sz="half" idx="13"/>
          </p:nvPr>
        </p:nvSpPr>
        <p:spPr>
          <a:xfrm>
            <a:off x="457198" y="1435100"/>
            <a:ext cx="3008317" cy="4691063"/>
          </a:xfrm>
          <a:prstGeom prst="rect">
            <a:avLst/>
          </a:prstGeom>
        </p:spPr>
        <p:txBody>
          <a:bodyPr/>
          <a:lstStyle/>
          <a:p>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3" cy="566738"/>
          </a:xfrm>
          <a:prstGeom prst="rect">
            <a:avLst/>
          </a:prstGeom>
        </p:spPr>
        <p:txBody>
          <a:bodyPr anchor="b"/>
          <a:lstStyle>
            <a:lvl1pPr algn="l">
              <a:defRPr sz="2000" b="1"/>
            </a:lvl1pPr>
          </a:lstStyle>
          <a:p>
            <a:r>
              <a:t>Titolo Testo</a:t>
            </a:r>
          </a:p>
        </p:txBody>
      </p:sp>
      <p:sp>
        <p:nvSpPr>
          <p:cNvPr id="83" name="Segnaposto immagine 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Corpo livello uno…"/>
          <p:cNvSpPr txBox="1">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Titolo Testo</a:t>
            </a:r>
          </a:p>
        </p:txBody>
      </p:sp>
      <p:sp>
        <p:nvSpPr>
          <p:cNvPr id="3" name="Corpo livello uno…"/>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FFFFF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 name="CASO DI MEDIAZIONE ODONTOIATRICA"/>
          <p:cNvSpPr txBox="1"/>
          <p:nvPr/>
        </p:nvSpPr>
        <p:spPr>
          <a:xfrm>
            <a:off x="4640970" y="-104279"/>
            <a:ext cx="92394" cy="81560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defTabSz="539494">
              <a:defRPr sz="4700" b="1">
                <a:solidFill>
                  <a:srgbClr val="FFEE37"/>
                </a:solidFill>
                <a:latin typeface="Times New Roman"/>
                <a:ea typeface="Times New Roman"/>
                <a:cs typeface="Times New Roman"/>
                <a:sym typeface="Times New Roman"/>
              </a:defRPr>
            </a:pPr>
            <a:endParaRPr dirty="0"/>
          </a:p>
        </p:txBody>
      </p:sp>
      <p:sp>
        <p:nvSpPr>
          <p:cNvPr id="136" name="Dott. Marco Scarpelli…"/>
          <p:cNvSpPr txBox="1"/>
          <p:nvPr/>
        </p:nvSpPr>
        <p:spPr>
          <a:xfrm>
            <a:off x="1231728" y="4321621"/>
            <a:ext cx="7347496" cy="769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4400">
                <a:solidFill>
                  <a:srgbClr val="FFFFFF"/>
                </a:solidFill>
                <a:latin typeface="Times New Roman"/>
                <a:ea typeface="Times New Roman"/>
                <a:cs typeface="Times New Roman"/>
                <a:sym typeface="Times New Roman"/>
              </a:defRPr>
            </a:pPr>
            <a:endParaRPr dirty="0"/>
          </a:p>
        </p:txBody>
      </p:sp>
      <p:sp>
        <p:nvSpPr>
          <p:cNvPr id="137" name="Convegno Pro.O.F. Salerno 23 novembre 2018"/>
          <p:cNvSpPr txBox="1"/>
          <p:nvPr/>
        </p:nvSpPr>
        <p:spPr>
          <a:xfrm>
            <a:off x="415636" y="2978727"/>
            <a:ext cx="8728364" cy="144654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i="1">
                <a:solidFill>
                  <a:srgbClr val="FFFFFF"/>
                </a:solidFill>
                <a:latin typeface="Times New Roman"/>
                <a:ea typeface="Times New Roman"/>
                <a:cs typeface="Times New Roman"/>
                <a:sym typeface="Times New Roman"/>
              </a:defRPr>
            </a:lvl1pPr>
          </a:lstStyle>
          <a:p>
            <a:pPr algn="ctr"/>
            <a:endParaRPr lang="it-IT" sz="4400" dirty="0">
              <a:solidFill>
                <a:srgbClr val="FFFF00"/>
              </a:solidFill>
            </a:endParaRPr>
          </a:p>
          <a:p>
            <a:pPr algn="ctr"/>
            <a:endParaRPr lang="it-IT" sz="4400" dirty="0">
              <a:solidFill>
                <a:srgbClr val="FFFF00"/>
              </a:solidFill>
            </a:endParaRPr>
          </a:p>
        </p:txBody>
      </p:sp>
      <p:sp>
        <p:nvSpPr>
          <p:cNvPr id="2" name="Rettangolo 1"/>
          <p:cNvSpPr/>
          <p:nvPr/>
        </p:nvSpPr>
        <p:spPr>
          <a:xfrm>
            <a:off x="578224" y="282389"/>
            <a:ext cx="8310281" cy="646331"/>
          </a:xfrm>
          <a:prstGeom prst="rect">
            <a:avLst/>
          </a:prstGeom>
        </p:spPr>
        <p:txBody>
          <a:bodyPr wrap="square">
            <a:spAutoFit/>
          </a:bodyPr>
          <a:lstStyle/>
          <a:p>
            <a:pPr algn="ctr"/>
            <a:endParaRPr lang="it-IT" sz="3600" i="1" dirty="0">
              <a:solidFill>
                <a:schemeClr val="tx2">
                  <a:lumMod val="20000"/>
                  <a:lumOff val="80000"/>
                </a:schemeClr>
              </a:solidFill>
            </a:endParaRPr>
          </a:p>
        </p:txBody>
      </p:sp>
      <p:sp>
        <p:nvSpPr>
          <p:cNvPr id="3" name="CasellaDiTesto 2">
            <a:extLst>
              <a:ext uri="{FF2B5EF4-FFF2-40B4-BE49-F238E27FC236}">
                <a16:creationId xmlns:a16="http://schemas.microsoft.com/office/drawing/2014/main" id="{C7295B44-97BF-CE4F-9E8B-9168AD952223}"/>
              </a:ext>
            </a:extLst>
          </p:cNvPr>
          <p:cNvSpPr txBox="1"/>
          <p:nvPr/>
        </p:nvSpPr>
        <p:spPr>
          <a:xfrm>
            <a:off x="265043" y="1632372"/>
            <a:ext cx="8481222" cy="6863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lang="it-IT" sz="2800" dirty="0">
              <a:solidFill>
                <a:srgbClr val="FFFF00"/>
              </a:solidFill>
            </a:endParaRPr>
          </a:p>
          <a:p>
            <a:pPr algn="ctr"/>
            <a:endParaRPr lang="it-IT" sz="2000" b="1" dirty="0">
              <a:solidFill>
                <a:schemeClr val="bg1">
                  <a:lumMod val="60000"/>
                  <a:lumOff val="40000"/>
                </a:schemeClr>
              </a:solidFill>
            </a:endParaRPr>
          </a:p>
          <a:p>
            <a:pPr algn="ctr"/>
            <a:r>
              <a:rPr lang="it-IT" sz="2800" b="1" dirty="0">
                <a:solidFill>
                  <a:schemeClr val="bg1">
                    <a:lumMod val="60000"/>
                    <a:lumOff val="40000"/>
                  </a:schemeClr>
                </a:solidFill>
              </a:rPr>
              <a:t>BOLOGNA – 30 novembre 2019</a:t>
            </a:r>
            <a:endParaRPr lang="it-IT" sz="2800" dirty="0">
              <a:solidFill>
                <a:srgbClr val="FFFF00"/>
              </a:solidFill>
            </a:endParaRPr>
          </a:p>
          <a:p>
            <a:pPr algn="ctr"/>
            <a:endParaRPr lang="it-IT" sz="2800" dirty="0">
              <a:solidFill>
                <a:srgbClr val="FFFF00"/>
              </a:solidFill>
            </a:endParaRPr>
          </a:p>
          <a:p>
            <a:pPr algn="ctr"/>
            <a:r>
              <a:rPr lang="it-IT" sz="2800" dirty="0">
                <a:solidFill>
                  <a:srgbClr val="FFFF00"/>
                </a:solidFill>
              </a:rPr>
              <a:t>Il Contenzioso in Odontoiatria: </a:t>
            </a:r>
          </a:p>
          <a:p>
            <a:pPr algn="ctr"/>
            <a:r>
              <a:rPr lang="it-IT" sz="2800" dirty="0">
                <a:solidFill>
                  <a:srgbClr val="FFFF00"/>
                </a:solidFill>
              </a:rPr>
              <a:t>Protezione della Prestazione</a:t>
            </a:r>
          </a:p>
          <a:p>
            <a:pPr algn="ctr"/>
            <a:r>
              <a:rPr lang="it-IT" sz="2800" dirty="0">
                <a:solidFill>
                  <a:srgbClr val="FFFF00"/>
                </a:solidFill>
              </a:rPr>
              <a:t>dalla copertura assicurativa </a:t>
            </a:r>
          </a:p>
          <a:p>
            <a:pPr algn="ctr"/>
            <a:r>
              <a:rPr lang="it-IT" sz="2800" dirty="0">
                <a:solidFill>
                  <a:srgbClr val="FFFF00"/>
                </a:solidFill>
              </a:rPr>
              <a:t>all’odontoiatria digitale</a:t>
            </a:r>
          </a:p>
          <a:p>
            <a:pPr marL="0" marR="0" indent="0" algn="ctr" defTabSz="914400" rtl="0" fontAlgn="auto" latinLnBrk="0" hangingPunct="0">
              <a:lnSpc>
                <a:spcPct val="100000"/>
              </a:lnSpc>
              <a:spcBef>
                <a:spcPts val="0"/>
              </a:spcBef>
              <a:spcAft>
                <a:spcPts val="0"/>
              </a:spcAft>
              <a:buClrTx/>
              <a:buSzTx/>
              <a:buFontTx/>
              <a:buNone/>
              <a:tabLst/>
            </a:pPr>
            <a:endParaRPr lang="it-IT" sz="2800" b="1" dirty="0">
              <a:solidFill>
                <a:schemeClr val="bg1">
                  <a:lumMod val="60000"/>
                  <a:lumOff val="40000"/>
                </a:schemeClr>
              </a:solidFill>
            </a:endParaRPr>
          </a:p>
          <a:p>
            <a:pPr marL="0" marR="0" indent="0" algn="ctr" defTabSz="914400" rtl="0" fontAlgn="auto" latinLnBrk="0" hangingPunct="0">
              <a:lnSpc>
                <a:spcPct val="100000"/>
              </a:lnSpc>
              <a:spcBef>
                <a:spcPts val="0"/>
              </a:spcBef>
              <a:spcAft>
                <a:spcPts val="0"/>
              </a:spcAft>
              <a:buClrTx/>
              <a:buSzTx/>
              <a:buFontTx/>
              <a:buNone/>
              <a:tabLst/>
            </a:pPr>
            <a:endParaRPr kumimoji="0" lang="it-IT" sz="2800" b="0" i="0" u="none" strike="noStrike" cap="none" spc="0" normalizeH="0" baseline="0" dirty="0">
              <a:ln>
                <a:noFill/>
              </a:ln>
              <a:solidFill>
                <a:schemeClr val="tx2">
                  <a:lumMod val="20000"/>
                  <a:lumOff val="80000"/>
                </a:schemeClr>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it-IT" sz="2800" dirty="0">
                <a:solidFill>
                  <a:schemeClr val="tx2">
                    <a:lumMod val="20000"/>
                    <a:lumOff val="80000"/>
                  </a:schemeClr>
                </a:solidFill>
              </a:rPr>
              <a:t>marco l. </a:t>
            </a:r>
            <a:r>
              <a:rPr lang="it-IT" sz="2800" dirty="0" err="1">
                <a:solidFill>
                  <a:schemeClr val="tx2">
                    <a:lumMod val="20000"/>
                    <a:lumOff val="80000"/>
                  </a:schemeClr>
                </a:solidFill>
              </a:rPr>
              <a:t>scarpelli</a:t>
            </a:r>
            <a:r>
              <a:rPr lang="it-IT" sz="2800" dirty="0">
                <a:solidFill>
                  <a:schemeClr val="tx2">
                    <a:lumMod val="20000"/>
                    <a:lumOff val="80000"/>
                  </a:schemeClr>
                </a:solidFill>
              </a:rPr>
              <a:t> </a:t>
            </a:r>
          </a:p>
          <a:p>
            <a:pPr marL="0" marR="0" indent="0" algn="ctr" defTabSz="914400" rtl="0" fontAlgn="auto" latinLnBrk="0" hangingPunct="0">
              <a:lnSpc>
                <a:spcPct val="100000"/>
              </a:lnSpc>
              <a:spcBef>
                <a:spcPts val="0"/>
              </a:spcBef>
              <a:spcAft>
                <a:spcPts val="0"/>
              </a:spcAft>
              <a:buClrTx/>
              <a:buSzTx/>
              <a:buFontTx/>
              <a:buNone/>
              <a:tabLst/>
            </a:pPr>
            <a:endParaRPr lang="it-IT" sz="2800" dirty="0">
              <a:solidFill>
                <a:schemeClr val="tx2">
                  <a:lumMod val="20000"/>
                  <a:lumOff val="80000"/>
                </a:schemeClr>
              </a:solidFill>
            </a:endParaRPr>
          </a:p>
          <a:p>
            <a:pPr marL="0" marR="0" indent="0" algn="ctr" defTabSz="914400" rtl="0" fontAlgn="auto" latinLnBrk="0" hangingPunct="0">
              <a:lnSpc>
                <a:spcPct val="100000"/>
              </a:lnSpc>
              <a:spcBef>
                <a:spcPts val="0"/>
              </a:spcBef>
              <a:spcAft>
                <a:spcPts val="0"/>
              </a:spcAft>
              <a:buClrTx/>
              <a:buSzTx/>
              <a:buFontTx/>
              <a:buNone/>
              <a:tabLst/>
            </a:pPr>
            <a:endParaRPr lang="it-IT" sz="2800" dirty="0">
              <a:solidFill>
                <a:schemeClr val="tx2">
                  <a:lumMod val="20000"/>
                  <a:lumOff val="80000"/>
                </a:schemeClr>
              </a:solidFill>
            </a:endParaRPr>
          </a:p>
          <a:p>
            <a:pPr marL="0" marR="0" indent="0" algn="ctr" defTabSz="914400" rtl="0" fontAlgn="auto" latinLnBrk="0" hangingPunct="0">
              <a:lnSpc>
                <a:spcPct val="100000"/>
              </a:lnSpc>
              <a:spcBef>
                <a:spcPts val="0"/>
              </a:spcBef>
              <a:spcAft>
                <a:spcPts val="0"/>
              </a:spcAft>
              <a:buClrTx/>
              <a:buSzTx/>
              <a:buFontTx/>
              <a:buNone/>
              <a:tabLst/>
            </a:pPr>
            <a:endParaRPr kumimoji="0" lang="it-IT" sz="2800" b="0" i="0" u="none" strike="noStrike" cap="none" spc="0" normalizeH="0" baseline="0" dirty="0">
              <a:ln>
                <a:noFill/>
              </a:ln>
              <a:solidFill>
                <a:schemeClr val="tx2">
                  <a:lumMod val="20000"/>
                  <a:lumOff val="80000"/>
                </a:schemeClr>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it-IT" sz="2800" dirty="0">
              <a:solidFill>
                <a:schemeClr val="tx2">
                  <a:lumMod val="20000"/>
                  <a:lumOff val="80000"/>
                </a:schemeClr>
              </a:solidFill>
            </a:endParaRPr>
          </a:p>
          <a:p>
            <a:pPr marL="0" marR="0" indent="0" algn="ctr" defTabSz="914400" rtl="0" fontAlgn="auto" latinLnBrk="0" hangingPunct="0">
              <a:lnSpc>
                <a:spcPct val="100000"/>
              </a:lnSpc>
              <a:spcBef>
                <a:spcPts val="0"/>
              </a:spcBef>
              <a:spcAft>
                <a:spcPts val="0"/>
              </a:spcAft>
              <a:buClrTx/>
              <a:buSzTx/>
              <a:buFontTx/>
              <a:buNone/>
              <a:tabLst/>
            </a:pPr>
            <a:endParaRPr kumimoji="0" lang="it-IT" sz="2800" b="0" i="0" u="none" strike="noStrike" cap="none" spc="0" normalizeH="0" baseline="0" dirty="0">
              <a:ln>
                <a:noFill/>
              </a:ln>
              <a:solidFill>
                <a:schemeClr val="tx2">
                  <a:lumMod val="20000"/>
                  <a:lumOff val="80000"/>
                </a:schemeClr>
              </a:solidFill>
              <a:effectLst/>
              <a:uFillTx/>
              <a:latin typeface="+mn-lt"/>
              <a:ea typeface="+mn-ea"/>
              <a:cs typeface="+mn-cs"/>
              <a:sym typeface="Calibri"/>
            </a:endParaRPr>
          </a:p>
        </p:txBody>
      </p:sp>
      <p:pic>
        <p:nvPicPr>
          <p:cNvPr id="8" name="Immagine 7" descr="*** logo ANDI + scritta.jpg">
            <a:extLst>
              <a:ext uri="{FF2B5EF4-FFF2-40B4-BE49-F238E27FC236}">
                <a16:creationId xmlns:a16="http://schemas.microsoft.com/office/drawing/2014/main" id="{E12A8906-7EB3-024C-A1FD-1E46ADF17F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563" y="169801"/>
            <a:ext cx="2504661" cy="9850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0" y="609600"/>
            <a:ext cx="7059168" cy="1603248"/>
          </a:xfrm>
        </p:spPr>
        <p:txBody>
          <a:bodyPr>
            <a:normAutofit/>
          </a:bodyPr>
          <a:lstStyle/>
          <a:p>
            <a:r>
              <a:rPr lang="it-IT" sz="2800" b="1" i="1" dirty="0">
                <a:solidFill>
                  <a:srgbClr val="4DEB3E"/>
                </a:solidFill>
              </a:rPr>
              <a:t>Definiamo la complicanza</a:t>
            </a:r>
            <a:endParaRPr lang="it-IT" sz="2800" b="1" i="1" dirty="0"/>
          </a:p>
        </p:txBody>
      </p:sp>
      <p:sp>
        <p:nvSpPr>
          <p:cNvPr id="18435" name="Rectangle 1027"/>
          <p:cNvSpPr>
            <a:spLocks noGrp="1" noChangeArrowheads="1"/>
          </p:cNvSpPr>
          <p:nvPr>
            <p:ph type="subTitle" idx="1"/>
          </p:nvPr>
        </p:nvSpPr>
        <p:spPr>
          <a:xfrm>
            <a:off x="304800" y="1975104"/>
            <a:ext cx="8534400" cy="4882896"/>
          </a:xfrm>
        </p:spPr>
        <p:txBody>
          <a:bodyPr>
            <a:normAutofit lnSpcReduction="10000"/>
          </a:bodyPr>
          <a:lstStyle/>
          <a:p>
            <a:pPr algn="just"/>
            <a:r>
              <a:rPr lang="it-IT" i="1" dirty="0"/>
              <a:t>Oppure</a:t>
            </a:r>
          </a:p>
          <a:p>
            <a:endParaRPr lang="it-IT" sz="2000" i="1" dirty="0"/>
          </a:p>
          <a:p>
            <a:pPr algn="just"/>
            <a:r>
              <a:rPr lang="it-IT" sz="2000" i="1" dirty="0"/>
              <a:t>“che pur essendo astrattamente prevedibile, non sarebbe evitabile e che, come tale, esclude la sussistenza della responsabilità …...”</a:t>
            </a:r>
            <a:r>
              <a:rPr lang="it-IT" sz="2000" dirty="0"/>
              <a:t> </a:t>
            </a:r>
          </a:p>
          <a:p>
            <a:pPr algn="r"/>
            <a:r>
              <a:rPr lang="it-IT" sz="2000" b="1" dirty="0">
                <a:solidFill>
                  <a:srgbClr val="92D050"/>
                </a:solidFill>
              </a:rPr>
              <a:t>(Corte di Cassazione – n. 13328 del 30.06.2015)</a:t>
            </a:r>
          </a:p>
          <a:p>
            <a:pPr algn="just"/>
            <a:endParaRPr lang="it-IT" sz="2000" dirty="0"/>
          </a:p>
          <a:p>
            <a:pPr algn="just"/>
            <a:r>
              <a:rPr lang="it-IT" sz="2000" i="1" dirty="0"/>
              <a:t>“… Quando, nel corso dell’esecuzione di un intervento o dopo la sua conclusione si verifichi un peggioramento delle condizioni del paziente, o tale peggioramento era prevedibile ed evitabile, ed in tal caso esso va ascritto a colpa del medico, a nulla rilevando che la statistica clinica lo annoveri in linea teorica tra le “complicanze”; – ovvero tale peggioramento non era prevedibile oppure non era evitabile: ed in tal caso esso integra gli estremi della “causa non imputabile” di cui all’art. 1218 c.c., a nulla rilevando che la statistica clinica non lo annoveri in linea teorica tra le “complicanze …”</a:t>
            </a:r>
            <a:r>
              <a:rPr lang="it-IT" sz="2000" dirty="0"/>
              <a:t>. </a:t>
            </a:r>
          </a:p>
          <a:p>
            <a:endParaRPr lang="it-IT" i="1" dirty="0"/>
          </a:p>
        </p:txBody>
      </p:sp>
    </p:spTree>
    <p:extLst>
      <p:ext uri="{BB962C8B-B14F-4D97-AF65-F5344CB8AC3E}">
        <p14:creationId xmlns:p14="http://schemas.microsoft.com/office/powerpoint/2010/main" val="343700967"/>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0" y="609600"/>
            <a:ext cx="8839200" cy="2206752"/>
          </a:xfrm>
        </p:spPr>
        <p:txBody>
          <a:bodyPr>
            <a:normAutofit/>
          </a:bodyPr>
          <a:lstStyle/>
          <a:p>
            <a:r>
              <a:rPr lang="it-IT" dirty="0"/>
              <a:t>Augusto </a:t>
            </a:r>
            <a:r>
              <a:rPr lang="it-IT" dirty="0" err="1"/>
              <a:t>Murri</a:t>
            </a:r>
            <a:r>
              <a:rPr lang="it-IT" dirty="0"/>
              <a:t> </a:t>
            </a:r>
            <a:br>
              <a:rPr lang="it-IT" dirty="0"/>
            </a:br>
            <a:r>
              <a:rPr lang="it-IT" sz="1600" b="1" dirty="0">
                <a:solidFill>
                  <a:srgbClr val="92D050"/>
                </a:solidFill>
              </a:rPr>
              <a:t>(</a:t>
            </a:r>
            <a:r>
              <a:rPr lang="it-IT" sz="1600" b="1" i="1" dirty="0">
                <a:solidFill>
                  <a:srgbClr val="92D050"/>
                </a:solidFill>
              </a:rPr>
              <a:t>“Se potete curare, curate; se non potete curare, calmate; se non potete calmare, consolate”</a:t>
            </a:r>
            <a:r>
              <a:rPr lang="it-IT" sz="1600" b="1" dirty="0">
                <a:solidFill>
                  <a:srgbClr val="92D050"/>
                </a:solidFill>
              </a:rPr>
              <a:t>) </a:t>
            </a:r>
            <a:br>
              <a:rPr lang="it-IT" dirty="0"/>
            </a:br>
            <a:endParaRPr lang="it-IT" sz="2800" b="1" i="1" dirty="0"/>
          </a:p>
        </p:txBody>
      </p:sp>
      <p:sp>
        <p:nvSpPr>
          <p:cNvPr id="18435" name="Rectangle 1027"/>
          <p:cNvSpPr>
            <a:spLocks noGrp="1" noChangeArrowheads="1"/>
          </p:cNvSpPr>
          <p:nvPr>
            <p:ph type="subTitle" idx="1"/>
          </p:nvPr>
        </p:nvSpPr>
        <p:spPr>
          <a:xfrm>
            <a:off x="609600" y="2322576"/>
            <a:ext cx="7949184" cy="4224528"/>
          </a:xfrm>
        </p:spPr>
        <p:txBody>
          <a:bodyPr>
            <a:normAutofit/>
          </a:bodyPr>
          <a:lstStyle/>
          <a:p>
            <a:pPr algn="l"/>
            <a:r>
              <a:rPr lang="it-IT" dirty="0"/>
              <a:t> </a:t>
            </a:r>
          </a:p>
          <a:p>
            <a:pPr algn="just"/>
            <a:r>
              <a:rPr lang="it-IT" i="1" dirty="0"/>
              <a:t>“Errare, sì! È una parola che fa spavento al pubblico. Errare a nostre spese? Errare a costo della nostra vita? La meraviglia pare giustissima, l'accusa pare grave! Eppure, o avventurarsi al pericolo d'un errore o rinunziare ai benefizi del sapere. Non c'è altra strada. L'uomo, che non erra, non c'è!”</a:t>
            </a:r>
            <a:endParaRPr lang="it-IT" dirty="0"/>
          </a:p>
        </p:txBody>
      </p:sp>
    </p:spTree>
    <p:extLst>
      <p:ext uri="{BB962C8B-B14F-4D97-AF65-F5344CB8AC3E}">
        <p14:creationId xmlns:p14="http://schemas.microsoft.com/office/powerpoint/2010/main" val="4257342034"/>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554" y="2045329"/>
            <a:ext cx="5238206" cy="3189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61836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411" y="2070464"/>
            <a:ext cx="5325291" cy="3271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0611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763" y="1645920"/>
            <a:ext cx="5918214" cy="3649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27977495"/>
      </p:ext>
    </p:extLst>
  </p:cSld>
  <p:clrMapOvr>
    <a:masterClrMapping/>
  </p:clrMapOvr>
  <p:transition>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999" y="1306286"/>
            <a:ext cx="3123807" cy="4069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4956426"/>
      </p:ext>
    </p:extLst>
  </p:cSld>
  <p:clrMapOvr>
    <a:masterClrMapping/>
  </p:clrMapOvr>
  <p:transition>
    <p:strips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885" y="830268"/>
            <a:ext cx="3709851" cy="53660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61535705"/>
      </p:ext>
    </p:extLst>
  </p:cSld>
  <p:clrMapOvr>
    <a:masterClrMapping/>
  </p:clrMapOvr>
  <p:transition>
    <p:strips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5F074BDF-F2B0-BC40-AC16-ECF3F34947D0}"/>
              </a:ext>
            </a:extLst>
          </p:cNvPr>
          <p:cNvSpPr>
            <a:spLocks noGrp="1" noChangeArrowheads="1"/>
          </p:cNvSpPr>
          <p:nvPr>
            <p:ph type="ctrTitle"/>
          </p:nvPr>
        </p:nvSpPr>
        <p:spPr>
          <a:xfrm>
            <a:off x="685800" y="2286000"/>
            <a:ext cx="7772400" cy="1143000"/>
          </a:xfrm>
        </p:spPr>
        <p:txBody>
          <a:bodyPr anchor="ctr"/>
          <a:lstStyle/>
          <a:p>
            <a:pPr eaLnBrk="1" hangingPunct="1"/>
            <a:endParaRPr lang="it-IT" altLang="it-IT" sz="4400"/>
          </a:p>
        </p:txBody>
      </p:sp>
      <p:sp>
        <p:nvSpPr>
          <p:cNvPr id="13314" name="Rectangle 3">
            <a:extLst>
              <a:ext uri="{FF2B5EF4-FFF2-40B4-BE49-F238E27FC236}">
                <a16:creationId xmlns:a16="http://schemas.microsoft.com/office/drawing/2014/main" id="{768FAAA7-9523-2E4D-9E6D-4C4613479AB5}"/>
              </a:ext>
            </a:extLst>
          </p:cNvPr>
          <p:cNvSpPr>
            <a:spLocks noGrp="1" noChangeArrowheads="1"/>
          </p:cNvSpPr>
          <p:nvPr>
            <p:ph type="subTitle" idx="1"/>
          </p:nvPr>
        </p:nvSpPr>
        <p:spPr>
          <a:xfrm>
            <a:off x="1371600" y="3886200"/>
            <a:ext cx="6400800" cy="1752600"/>
          </a:xfrm>
        </p:spPr>
        <p:txBody>
          <a:bodyPr/>
          <a:lstStyle/>
          <a:p>
            <a:pPr eaLnBrk="1" hangingPunct="1"/>
            <a:endParaRPr lang="it-IT" altLang="it-IT" sz="3200"/>
          </a:p>
        </p:txBody>
      </p:sp>
      <p:pic>
        <p:nvPicPr>
          <p:cNvPr id="13315" name="Picture 4" descr="A0000012">
            <a:extLst>
              <a:ext uri="{FF2B5EF4-FFF2-40B4-BE49-F238E27FC236}">
                <a16:creationId xmlns:a16="http://schemas.microsoft.com/office/drawing/2014/main" id="{EE8C9FC3-655D-8140-871B-CA544205EE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857173"/>
      </p:ext>
    </p:extLst>
  </p:cSld>
  <p:clrMapOvr>
    <a:masterClrMapping/>
  </p:clrMapOvr>
  <p:transition>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A7126D60-3280-B044-9D04-25A6258D5A48}"/>
              </a:ext>
            </a:extLst>
          </p:cNvPr>
          <p:cNvSpPr>
            <a:spLocks noGrp="1" noChangeArrowheads="1"/>
          </p:cNvSpPr>
          <p:nvPr>
            <p:ph type="ctrTitle"/>
          </p:nvPr>
        </p:nvSpPr>
        <p:spPr>
          <a:xfrm>
            <a:off x="685800" y="2286000"/>
            <a:ext cx="7772400" cy="1143000"/>
          </a:xfrm>
        </p:spPr>
        <p:txBody>
          <a:bodyPr anchor="ctr"/>
          <a:lstStyle/>
          <a:p>
            <a:pPr eaLnBrk="1" hangingPunct="1"/>
            <a:endParaRPr lang="it-IT" altLang="it-IT" sz="4400"/>
          </a:p>
        </p:txBody>
      </p:sp>
      <p:sp>
        <p:nvSpPr>
          <p:cNvPr id="15362" name="Rectangle 3">
            <a:extLst>
              <a:ext uri="{FF2B5EF4-FFF2-40B4-BE49-F238E27FC236}">
                <a16:creationId xmlns:a16="http://schemas.microsoft.com/office/drawing/2014/main" id="{442BA1EA-C9AF-E641-9424-6F750DE0A6AD}"/>
              </a:ext>
            </a:extLst>
          </p:cNvPr>
          <p:cNvSpPr>
            <a:spLocks noGrp="1" noChangeArrowheads="1"/>
          </p:cNvSpPr>
          <p:nvPr>
            <p:ph type="subTitle" idx="1"/>
          </p:nvPr>
        </p:nvSpPr>
        <p:spPr>
          <a:xfrm>
            <a:off x="1371600" y="3886200"/>
            <a:ext cx="6400800" cy="1752600"/>
          </a:xfrm>
        </p:spPr>
        <p:txBody>
          <a:bodyPr/>
          <a:lstStyle/>
          <a:p>
            <a:pPr eaLnBrk="1" hangingPunct="1"/>
            <a:endParaRPr lang="it-IT" altLang="it-IT" sz="3200"/>
          </a:p>
        </p:txBody>
      </p:sp>
      <p:pic>
        <p:nvPicPr>
          <p:cNvPr id="15363" name="Picture 4" descr="A0000014">
            <a:extLst>
              <a:ext uri="{FF2B5EF4-FFF2-40B4-BE49-F238E27FC236}">
                <a16:creationId xmlns:a16="http://schemas.microsoft.com/office/drawing/2014/main" id="{5600958C-CED6-9447-B1F2-92F2377E96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1104"/>
      </p:ext>
    </p:extLst>
  </p:cSld>
  <p:clrMapOvr>
    <a:masterClrMapping/>
  </p:clrMapOvr>
  <p:transition>
    <p:strips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B17876C-D15F-8F4E-BB92-E69CD8C30CAD}"/>
              </a:ext>
            </a:extLst>
          </p:cNvPr>
          <p:cNvSpPr>
            <a:spLocks noGrp="1" noChangeArrowheads="1"/>
          </p:cNvSpPr>
          <p:nvPr>
            <p:ph type="title"/>
          </p:nvPr>
        </p:nvSpPr>
        <p:spPr/>
        <p:txBody>
          <a:bodyPr/>
          <a:lstStyle/>
          <a:p>
            <a:pPr eaLnBrk="1" hangingPunct="1"/>
            <a:endParaRPr lang="it-IT" altLang="it-IT"/>
          </a:p>
        </p:txBody>
      </p:sp>
      <p:sp>
        <p:nvSpPr>
          <p:cNvPr id="17410" name="Rectangle 3">
            <a:extLst>
              <a:ext uri="{FF2B5EF4-FFF2-40B4-BE49-F238E27FC236}">
                <a16:creationId xmlns:a16="http://schemas.microsoft.com/office/drawing/2014/main" id="{36F86D8A-DCAE-B946-9B45-E4EA94880A3A}"/>
              </a:ext>
            </a:extLst>
          </p:cNvPr>
          <p:cNvSpPr>
            <a:spLocks noGrp="1" noChangeArrowheads="1"/>
          </p:cNvSpPr>
          <p:nvPr>
            <p:ph type="body" idx="1"/>
          </p:nvPr>
        </p:nvSpPr>
        <p:spPr/>
        <p:txBody>
          <a:bodyPr/>
          <a:lstStyle/>
          <a:p>
            <a:pPr eaLnBrk="1" hangingPunct="1"/>
            <a:endParaRPr lang="it-IT" altLang="it-IT"/>
          </a:p>
        </p:txBody>
      </p:sp>
      <p:pic>
        <p:nvPicPr>
          <p:cNvPr id="17411" name="Picture 4" descr="A0000016">
            <a:extLst>
              <a:ext uri="{FF2B5EF4-FFF2-40B4-BE49-F238E27FC236}">
                <a16:creationId xmlns:a16="http://schemas.microsoft.com/office/drawing/2014/main" id="{8D28FE01-4C81-5249-B6C0-EEC3ADD7ED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955633"/>
      </p:ext>
    </p:extLst>
  </p:cSld>
  <p:clrMapOvr>
    <a:masterClrMapping/>
  </p:clrMapOvr>
  <p:transition>
    <p:strips dir="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1B03C-B7BB-6D4D-8051-7DFE102B385B}"/>
              </a:ext>
            </a:extLst>
          </p:cNvPr>
          <p:cNvSpPr>
            <a:spLocks noGrp="1"/>
          </p:cNvSpPr>
          <p:nvPr>
            <p:ph type="title"/>
          </p:nvPr>
        </p:nvSpPr>
        <p:spPr>
          <a:xfrm>
            <a:off x="854765" y="0"/>
            <a:ext cx="7593496" cy="6202017"/>
          </a:xfrm>
        </p:spPr>
        <p:txBody>
          <a:bodyPr>
            <a:normAutofit/>
          </a:bodyPr>
          <a:lstStyle/>
          <a:p>
            <a:pPr algn="just"/>
            <a:r>
              <a:rPr lang="it-IT" sz="2800" dirty="0">
                <a:effectLst/>
              </a:rPr>
              <a:t>La prevenzione del contenzioso e la sua</a:t>
            </a:r>
            <a:br>
              <a:rPr lang="it-IT" sz="2800" dirty="0">
                <a:effectLst/>
              </a:rPr>
            </a:br>
            <a:r>
              <a:rPr lang="it-IT" sz="2800" dirty="0">
                <a:effectLst/>
              </a:rPr>
              <a:t>corretta gestione sono da sempre considerate</a:t>
            </a:r>
            <a:br>
              <a:rPr lang="it-IT" sz="2800" dirty="0">
                <a:effectLst/>
              </a:rPr>
            </a:br>
            <a:r>
              <a:rPr lang="it-IT" sz="2800" dirty="0">
                <a:effectLst/>
              </a:rPr>
              <a:t>come delle tematiche interconnesse.</a:t>
            </a:r>
            <a:br>
              <a:rPr lang="it-IT" sz="2800" dirty="0">
                <a:effectLst/>
              </a:rPr>
            </a:br>
            <a:r>
              <a:rPr lang="it-IT" sz="2800" dirty="0">
                <a:effectLst/>
              </a:rPr>
              <a:t>Questa riflessione nasce dalla constatazione,</a:t>
            </a:r>
            <a:br>
              <a:rPr lang="it-IT" sz="2800" dirty="0">
                <a:effectLst/>
              </a:rPr>
            </a:br>
            <a:r>
              <a:rPr lang="it-IT" sz="2800" dirty="0">
                <a:effectLst/>
              </a:rPr>
              <a:t>che </a:t>
            </a:r>
            <a:r>
              <a:rPr lang="it-IT" sz="2800" b="1" dirty="0">
                <a:solidFill>
                  <a:srgbClr val="FFFF00"/>
                </a:solidFill>
                <a:effectLst/>
              </a:rPr>
              <a:t>dalla verifica dell’andamento di una controversia tra odontoiatra e paziente, è possibile desumere delle indicazioni sugli “errori” o sui fattori che hanno portato alla degenerazione del rapporto professionale</a:t>
            </a:r>
            <a:r>
              <a:rPr lang="it-IT" sz="2800" dirty="0">
                <a:effectLst/>
              </a:rPr>
              <a:t>, </a:t>
            </a:r>
            <a:br>
              <a:rPr lang="it-IT" sz="2800" dirty="0">
                <a:effectLst/>
              </a:rPr>
            </a:br>
            <a:r>
              <a:rPr lang="it-IT" sz="2800" dirty="0">
                <a:effectLst/>
              </a:rPr>
              <a:t>e quindi in ultima istanza come quel contenzioso poteva essere prevenuto……………………………   </a:t>
            </a:r>
            <a:br>
              <a:rPr lang="it-IT" sz="2800" dirty="0">
                <a:effectLst/>
              </a:rPr>
            </a:br>
            <a:endParaRPr lang="it-IT" sz="2800" dirty="0">
              <a:effectLst/>
            </a:endParaRPr>
          </a:p>
        </p:txBody>
      </p:sp>
      <p:sp>
        <p:nvSpPr>
          <p:cNvPr id="3" name="Segnaposto testo 2">
            <a:extLst>
              <a:ext uri="{FF2B5EF4-FFF2-40B4-BE49-F238E27FC236}">
                <a16:creationId xmlns:a16="http://schemas.microsoft.com/office/drawing/2014/main" id="{16D61DF3-674D-0842-A6A9-4448EB9AB355}"/>
              </a:ext>
            </a:extLst>
          </p:cNvPr>
          <p:cNvSpPr>
            <a:spLocks noGrp="1"/>
          </p:cNvSpPr>
          <p:nvPr>
            <p:ph type="body" sz="quarter" idx="1"/>
          </p:nvPr>
        </p:nvSpPr>
        <p:spPr>
          <a:xfrm flipV="1">
            <a:off x="580430" y="7116416"/>
            <a:ext cx="7723816" cy="377687"/>
          </a:xfrm>
        </p:spPr>
        <p:txBody>
          <a:bodyPr>
            <a:normAutofit fontScale="62500" lnSpcReduction="20000"/>
          </a:bodyPr>
          <a:lstStyle/>
          <a:p>
            <a:endParaRPr lang="it-IT" dirty="0"/>
          </a:p>
        </p:txBody>
      </p:sp>
    </p:spTree>
    <p:extLst>
      <p:ext uri="{BB962C8B-B14F-4D97-AF65-F5344CB8AC3E}">
        <p14:creationId xmlns:p14="http://schemas.microsoft.com/office/powerpoint/2010/main" val="14159383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9DD503C5-C2AC-914E-B8E8-8FEE9BCF712A}"/>
              </a:ext>
            </a:extLst>
          </p:cNvPr>
          <p:cNvSpPr>
            <a:spLocks noGrp="1" noChangeArrowheads="1"/>
          </p:cNvSpPr>
          <p:nvPr>
            <p:ph type="ctrTitle"/>
          </p:nvPr>
        </p:nvSpPr>
        <p:spPr>
          <a:xfrm>
            <a:off x="685800" y="2286000"/>
            <a:ext cx="7772400" cy="1143000"/>
          </a:xfrm>
        </p:spPr>
        <p:txBody>
          <a:bodyPr anchor="ctr"/>
          <a:lstStyle/>
          <a:p>
            <a:pPr eaLnBrk="1" hangingPunct="1"/>
            <a:endParaRPr lang="it-IT" altLang="it-IT" sz="4400"/>
          </a:p>
        </p:txBody>
      </p:sp>
      <p:sp>
        <p:nvSpPr>
          <p:cNvPr id="19458" name="Rectangle 3">
            <a:extLst>
              <a:ext uri="{FF2B5EF4-FFF2-40B4-BE49-F238E27FC236}">
                <a16:creationId xmlns:a16="http://schemas.microsoft.com/office/drawing/2014/main" id="{A74545B2-11F9-524B-941B-E31CA8FE0CB7}"/>
              </a:ext>
            </a:extLst>
          </p:cNvPr>
          <p:cNvSpPr>
            <a:spLocks noGrp="1" noChangeArrowheads="1"/>
          </p:cNvSpPr>
          <p:nvPr>
            <p:ph type="subTitle" idx="1"/>
          </p:nvPr>
        </p:nvSpPr>
        <p:spPr>
          <a:xfrm>
            <a:off x="1371600" y="3886200"/>
            <a:ext cx="6400800" cy="1752600"/>
          </a:xfrm>
        </p:spPr>
        <p:txBody>
          <a:bodyPr/>
          <a:lstStyle/>
          <a:p>
            <a:pPr eaLnBrk="1" hangingPunct="1"/>
            <a:endParaRPr lang="it-IT" altLang="it-IT" sz="3200"/>
          </a:p>
        </p:txBody>
      </p:sp>
      <p:pic>
        <p:nvPicPr>
          <p:cNvPr id="19459" name="Picture 4" descr="A0000017">
            <a:extLst>
              <a:ext uri="{FF2B5EF4-FFF2-40B4-BE49-F238E27FC236}">
                <a16:creationId xmlns:a16="http://schemas.microsoft.com/office/drawing/2014/main" id="{16976320-FDB3-BA4A-93F9-60A5CE84D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052259"/>
      </p:ext>
    </p:extLst>
  </p:cSld>
  <p:clrMapOvr>
    <a:masterClrMapping/>
  </p:clrMapOvr>
  <p:transition>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E918B6F7-C424-A84F-BDE4-F777A8EC4F9D}"/>
              </a:ext>
            </a:extLst>
          </p:cNvPr>
          <p:cNvSpPr>
            <a:spLocks noGrp="1" noChangeArrowheads="1"/>
          </p:cNvSpPr>
          <p:nvPr>
            <p:ph type="title"/>
          </p:nvPr>
        </p:nvSpPr>
        <p:spPr/>
        <p:txBody>
          <a:bodyPr/>
          <a:lstStyle/>
          <a:p>
            <a:pPr eaLnBrk="1" hangingPunct="1"/>
            <a:endParaRPr lang="it-IT" altLang="it-IT"/>
          </a:p>
        </p:txBody>
      </p:sp>
      <p:sp>
        <p:nvSpPr>
          <p:cNvPr id="21506" name="Rectangle 3">
            <a:extLst>
              <a:ext uri="{FF2B5EF4-FFF2-40B4-BE49-F238E27FC236}">
                <a16:creationId xmlns:a16="http://schemas.microsoft.com/office/drawing/2014/main" id="{4197E1CA-1161-9048-B948-603A09C0FA46}"/>
              </a:ext>
            </a:extLst>
          </p:cNvPr>
          <p:cNvSpPr>
            <a:spLocks noGrp="1" noChangeArrowheads="1"/>
          </p:cNvSpPr>
          <p:nvPr>
            <p:ph type="body" idx="1"/>
          </p:nvPr>
        </p:nvSpPr>
        <p:spPr/>
        <p:txBody>
          <a:bodyPr/>
          <a:lstStyle/>
          <a:p>
            <a:pPr eaLnBrk="1" hangingPunct="1"/>
            <a:endParaRPr lang="it-IT" altLang="it-IT"/>
          </a:p>
        </p:txBody>
      </p:sp>
      <p:pic>
        <p:nvPicPr>
          <p:cNvPr id="21507" name="Picture 4" descr="A0000021">
            <a:extLst>
              <a:ext uri="{FF2B5EF4-FFF2-40B4-BE49-F238E27FC236}">
                <a16:creationId xmlns:a16="http://schemas.microsoft.com/office/drawing/2014/main" id="{F093C5B1-4BB5-8D48-8401-F548E26927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690635"/>
      </p:ext>
    </p:extLst>
  </p:cSld>
  <p:clrMapOvr>
    <a:masterClrMapping/>
  </p:clrMapOvr>
  <p:transition>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2BB70C2-307A-4345-95B5-549CCD3C6964}"/>
              </a:ext>
            </a:extLst>
          </p:cNvPr>
          <p:cNvSpPr>
            <a:spLocks noGrp="1" noChangeArrowheads="1"/>
          </p:cNvSpPr>
          <p:nvPr>
            <p:ph type="title"/>
          </p:nvPr>
        </p:nvSpPr>
        <p:spPr/>
        <p:txBody>
          <a:bodyPr/>
          <a:lstStyle/>
          <a:p>
            <a:pPr eaLnBrk="1" hangingPunct="1"/>
            <a:endParaRPr lang="it-IT" altLang="it-IT"/>
          </a:p>
        </p:txBody>
      </p:sp>
      <p:sp>
        <p:nvSpPr>
          <p:cNvPr id="23554" name="Rectangle 3">
            <a:extLst>
              <a:ext uri="{FF2B5EF4-FFF2-40B4-BE49-F238E27FC236}">
                <a16:creationId xmlns:a16="http://schemas.microsoft.com/office/drawing/2014/main" id="{03CBF0F0-4EA9-0643-8DC9-181448799BAA}"/>
              </a:ext>
            </a:extLst>
          </p:cNvPr>
          <p:cNvSpPr>
            <a:spLocks noGrp="1" noChangeArrowheads="1"/>
          </p:cNvSpPr>
          <p:nvPr>
            <p:ph type="body" idx="1"/>
          </p:nvPr>
        </p:nvSpPr>
        <p:spPr/>
        <p:txBody>
          <a:bodyPr/>
          <a:lstStyle/>
          <a:p>
            <a:pPr eaLnBrk="1" hangingPunct="1"/>
            <a:endParaRPr lang="it-IT" altLang="it-IT"/>
          </a:p>
        </p:txBody>
      </p:sp>
      <p:pic>
        <p:nvPicPr>
          <p:cNvPr id="23555" name="Picture 4" descr="A0000025">
            <a:extLst>
              <a:ext uri="{FF2B5EF4-FFF2-40B4-BE49-F238E27FC236}">
                <a16:creationId xmlns:a16="http://schemas.microsoft.com/office/drawing/2014/main" id="{F43BE250-2127-0A48-A24D-D5BF361C4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385288"/>
      </p:ext>
    </p:extLst>
  </p:cSld>
  <p:clrMapOvr>
    <a:masterClrMapping/>
  </p:clrMapOvr>
  <p:transition>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701BB8D6-EA4E-1D4D-85BB-4B8E5D7A5CBE}"/>
              </a:ext>
            </a:extLst>
          </p:cNvPr>
          <p:cNvSpPr>
            <a:spLocks noGrp="1" noChangeArrowheads="1"/>
          </p:cNvSpPr>
          <p:nvPr>
            <p:ph type="ctrTitle"/>
          </p:nvPr>
        </p:nvSpPr>
        <p:spPr>
          <a:xfrm>
            <a:off x="685800" y="2286000"/>
            <a:ext cx="7772400" cy="1143000"/>
          </a:xfrm>
        </p:spPr>
        <p:txBody>
          <a:bodyPr anchor="ctr"/>
          <a:lstStyle/>
          <a:p>
            <a:pPr eaLnBrk="1" hangingPunct="1"/>
            <a:endParaRPr lang="it-IT" altLang="it-IT" sz="4400"/>
          </a:p>
        </p:txBody>
      </p:sp>
      <p:sp>
        <p:nvSpPr>
          <p:cNvPr id="25602" name="Rectangle 3">
            <a:extLst>
              <a:ext uri="{FF2B5EF4-FFF2-40B4-BE49-F238E27FC236}">
                <a16:creationId xmlns:a16="http://schemas.microsoft.com/office/drawing/2014/main" id="{4BCFE29B-1FD9-264D-94BC-6CB71EFFB587}"/>
              </a:ext>
            </a:extLst>
          </p:cNvPr>
          <p:cNvSpPr>
            <a:spLocks noGrp="1" noChangeArrowheads="1"/>
          </p:cNvSpPr>
          <p:nvPr>
            <p:ph type="subTitle" idx="1"/>
          </p:nvPr>
        </p:nvSpPr>
        <p:spPr>
          <a:xfrm>
            <a:off x="1371600" y="3886200"/>
            <a:ext cx="6400800" cy="1752600"/>
          </a:xfrm>
        </p:spPr>
        <p:txBody>
          <a:bodyPr/>
          <a:lstStyle/>
          <a:p>
            <a:pPr eaLnBrk="1" hangingPunct="1"/>
            <a:endParaRPr lang="it-IT" altLang="it-IT" sz="3200"/>
          </a:p>
        </p:txBody>
      </p:sp>
      <p:pic>
        <p:nvPicPr>
          <p:cNvPr id="25603" name="Picture 4" descr="A0000029">
            <a:extLst>
              <a:ext uri="{FF2B5EF4-FFF2-40B4-BE49-F238E27FC236}">
                <a16:creationId xmlns:a16="http://schemas.microsoft.com/office/drawing/2014/main" id="{CF91E41B-900E-314A-A49E-A5042679E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344657"/>
      </p:ext>
    </p:extLst>
  </p:cSld>
  <p:clrMapOvr>
    <a:masterClrMapping/>
  </p:clrMapOvr>
  <p:transition>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52E8532-9D45-D941-BB92-1898FEA825AE}"/>
              </a:ext>
            </a:extLst>
          </p:cNvPr>
          <p:cNvSpPr>
            <a:spLocks noGrp="1" noChangeArrowheads="1"/>
          </p:cNvSpPr>
          <p:nvPr>
            <p:ph type="title"/>
          </p:nvPr>
        </p:nvSpPr>
        <p:spPr/>
        <p:txBody>
          <a:bodyPr/>
          <a:lstStyle/>
          <a:p>
            <a:pPr eaLnBrk="1" hangingPunct="1"/>
            <a:endParaRPr lang="it-IT" altLang="it-IT"/>
          </a:p>
        </p:txBody>
      </p:sp>
      <p:sp>
        <p:nvSpPr>
          <p:cNvPr id="27650" name="Rectangle 3">
            <a:extLst>
              <a:ext uri="{FF2B5EF4-FFF2-40B4-BE49-F238E27FC236}">
                <a16:creationId xmlns:a16="http://schemas.microsoft.com/office/drawing/2014/main" id="{55D85E79-4904-E44A-84C7-95E5C96850F0}"/>
              </a:ext>
            </a:extLst>
          </p:cNvPr>
          <p:cNvSpPr>
            <a:spLocks noGrp="1" noChangeArrowheads="1"/>
          </p:cNvSpPr>
          <p:nvPr>
            <p:ph type="body" idx="1"/>
          </p:nvPr>
        </p:nvSpPr>
        <p:spPr/>
        <p:txBody>
          <a:bodyPr/>
          <a:lstStyle/>
          <a:p>
            <a:pPr eaLnBrk="1" hangingPunct="1"/>
            <a:endParaRPr lang="it-IT" altLang="it-IT"/>
          </a:p>
        </p:txBody>
      </p:sp>
      <p:pic>
        <p:nvPicPr>
          <p:cNvPr id="27651" name="Picture 4" descr="00000007">
            <a:extLst>
              <a:ext uri="{FF2B5EF4-FFF2-40B4-BE49-F238E27FC236}">
                <a16:creationId xmlns:a16="http://schemas.microsoft.com/office/drawing/2014/main" id="{635E8C78-3925-7441-97F6-FDDC13733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685800"/>
            <a:ext cx="365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007439"/>
      </p:ext>
    </p:extLst>
  </p:cSld>
  <p:clrMapOvr>
    <a:masterClrMapping/>
  </p:clrMapOvr>
  <p:transition>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85E3EFBB-5DE6-BF4E-A16C-EBC44C166C2E}"/>
              </a:ext>
            </a:extLst>
          </p:cNvPr>
          <p:cNvSpPr>
            <a:spLocks noGrp="1" noChangeArrowheads="1"/>
          </p:cNvSpPr>
          <p:nvPr>
            <p:ph type="ctrTitle"/>
          </p:nvPr>
        </p:nvSpPr>
        <p:spPr>
          <a:xfrm>
            <a:off x="685800" y="2286000"/>
            <a:ext cx="7772400" cy="1143000"/>
          </a:xfrm>
        </p:spPr>
        <p:txBody>
          <a:bodyPr anchor="ctr"/>
          <a:lstStyle/>
          <a:p>
            <a:pPr eaLnBrk="1" hangingPunct="1"/>
            <a:endParaRPr lang="it-IT" altLang="it-IT" sz="4400"/>
          </a:p>
        </p:txBody>
      </p:sp>
      <p:sp>
        <p:nvSpPr>
          <p:cNvPr id="29698" name="Rectangle 3">
            <a:extLst>
              <a:ext uri="{FF2B5EF4-FFF2-40B4-BE49-F238E27FC236}">
                <a16:creationId xmlns:a16="http://schemas.microsoft.com/office/drawing/2014/main" id="{27B0AA1E-C7FD-BB4C-A13A-7F17A25C3B99}"/>
              </a:ext>
            </a:extLst>
          </p:cNvPr>
          <p:cNvSpPr>
            <a:spLocks noGrp="1" noChangeArrowheads="1"/>
          </p:cNvSpPr>
          <p:nvPr>
            <p:ph type="subTitle" idx="1"/>
          </p:nvPr>
        </p:nvSpPr>
        <p:spPr>
          <a:xfrm>
            <a:off x="1371600" y="3886200"/>
            <a:ext cx="6400800" cy="1752600"/>
          </a:xfrm>
        </p:spPr>
        <p:txBody>
          <a:bodyPr/>
          <a:lstStyle/>
          <a:p>
            <a:pPr eaLnBrk="1" hangingPunct="1"/>
            <a:endParaRPr lang="it-IT" altLang="it-IT" sz="3200"/>
          </a:p>
        </p:txBody>
      </p:sp>
      <p:pic>
        <p:nvPicPr>
          <p:cNvPr id="29699" name="Picture 4" descr="00000002">
            <a:extLst>
              <a:ext uri="{FF2B5EF4-FFF2-40B4-BE49-F238E27FC236}">
                <a16:creationId xmlns:a16="http://schemas.microsoft.com/office/drawing/2014/main" id="{40DFE762-5AC5-A345-AA19-9A006ED63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88963"/>
            <a:ext cx="70104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14960"/>
      </p:ext>
    </p:extLst>
  </p:cSld>
  <p:clrMapOvr>
    <a:masterClrMapping/>
  </p:clrMapOvr>
  <p:transition>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BCA9A7E0-C4DA-8B45-ABD1-6DB4AC81BAE1}"/>
              </a:ext>
            </a:extLst>
          </p:cNvPr>
          <p:cNvSpPr>
            <a:spLocks noGrp="1" noChangeArrowheads="1"/>
          </p:cNvSpPr>
          <p:nvPr>
            <p:ph type="title"/>
          </p:nvPr>
        </p:nvSpPr>
        <p:spPr/>
        <p:txBody>
          <a:bodyPr/>
          <a:lstStyle/>
          <a:p>
            <a:pPr eaLnBrk="1" hangingPunct="1"/>
            <a:endParaRPr lang="it-IT" altLang="it-IT"/>
          </a:p>
        </p:txBody>
      </p:sp>
      <p:sp>
        <p:nvSpPr>
          <p:cNvPr id="3074" name="Rectangle 3">
            <a:extLst>
              <a:ext uri="{FF2B5EF4-FFF2-40B4-BE49-F238E27FC236}">
                <a16:creationId xmlns:a16="http://schemas.microsoft.com/office/drawing/2014/main" id="{7D943CA1-A52D-BD41-B19A-69E950C654DB}"/>
              </a:ext>
            </a:extLst>
          </p:cNvPr>
          <p:cNvSpPr>
            <a:spLocks noGrp="1" noChangeArrowheads="1"/>
          </p:cNvSpPr>
          <p:nvPr>
            <p:ph type="body" idx="1"/>
          </p:nvPr>
        </p:nvSpPr>
        <p:spPr/>
        <p:txBody>
          <a:bodyPr/>
          <a:lstStyle/>
          <a:p>
            <a:pPr eaLnBrk="1" hangingPunct="1"/>
            <a:endParaRPr lang="it-IT" altLang="it-IT"/>
          </a:p>
        </p:txBody>
      </p:sp>
      <p:pic>
        <p:nvPicPr>
          <p:cNvPr id="3075" name="Picture 4" descr="PICT0001">
            <a:extLst>
              <a:ext uri="{FF2B5EF4-FFF2-40B4-BE49-F238E27FC236}">
                <a16:creationId xmlns:a16="http://schemas.microsoft.com/office/drawing/2014/main" id="{58827E62-5BDB-A446-B24F-01DE5F8A6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78706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C91267-7DD1-9445-BE31-437FE26A0272}"/>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F4951624-DF2A-AE4F-8F51-6DE2F1C84C97}"/>
              </a:ext>
            </a:extLst>
          </p:cNvPr>
          <p:cNvSpPr>
            <a:spLocks noGrp="1"/>
          </p:cNvSpPr>
          <p:nvPr>
            <p:ph type="body" idx="1"/>
          </p:nvPr>
        </p:nvSpPr>
        <p:spPr/>
        <p:txBody>
          <a:bodyPr/>
          <a:lstStyle/>
          <a:p>
            <a:endParaRPr lang="it-IT"/>
          </a:p>
        </p:txBody>
      </p:sp>
      <p:pic>
        <p:nvPicPr>
          <p:cNvPr id="5" name="Immagine 4">
            <a:extLst>
              <a:ext uri="{FF2B5EF4-FFF2-40B4-BE49-F238E27FC236}">
                <a16:creationId xmlns:a16="http://schemas.microsoft.com/office/drawing/2014/main" id="{6D90F856-3987-3D46-B07B-10CD8D9E7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64367" y="267532"/>
            <a:ext cx="6786797" cy="4524531"/>
          </a:xfrm>
          <a:prstGeom prst="rect">
            <a:avLst/>
          </a:prstGeom>
        </p:spPr>
      </p:pic>
    </p:spTree>
    <p:extLst>
      <p:ext uri="{BB962C8B-B14F-4D97-AF65-F5344CB8AC3E}">
        <p14:creationId xmlns:p14="http://schemas.microsoft.com/office/powerpoint/2010/main" val="164569063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C91267-7DD1-9445-BE31-437FE26A0272}"/>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F4951624-DF2A-AE4F-8F51-6DE2F1C84C97}"/>
              </a:ext>
            </a:extLst>
          </p:cNvPr>
          <p:cNvSpPr>
            <a:spLocks noGrp="1"/>
          </p:cNvSpPr>
          <p:nvPr>
            <p:ph type="body" idx="1"/>
          </p:nvPr>
        </p:nvSpPr>
        <p:spPr/>
        <p:txBody>
          <a:bodyPr/>
          <a:lstStyle/>
          <a:p>
            <a:endParaRPr lang="it-IT"/>
          </a:p>
        </p:txBody>
      </p:sp>
      <p:pic>
        <p:nvPicPr>
          <p:cNvPr id="7" name="Immagine 6">
            <a:extLst>
              <a:ext uri="{FF2B5EF4-FFF2-40B4-BE49-F238E27FC236}">
                <a16:creationId xmlns:a16="http://schemas.microsoft.com/office/drawing/2014/main" id="{59AF9C48-5656-F94D-9A7D-0D050EDFB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700" y="-226380"/>
            <a:ext cx="6051655" cy="7493322"/>
          </a:xfrm>
          <a:prstGeom prst="rect">
            <a:avLst/>
          </a:prstGeom>
        </p:spPr>
      </p:pic>
    </p:spTree>
    <p:extLst>
      <p:ext uri="{BB962C8B-B14F-4D97-AF65-F5344CB8AC3E}">
        <p14:creationId xmlns:p14="http://schemas.microsoft.com/office/powerpoint/2010/main" val="272494241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436419"/>
            <a:ext cx="8322471" cy="3470563"/>
          </a:xfrm>
        </p:spPr>
        <p:txBody>
          <a:bodyPr>
            <a:normAutofit/>
          </a:bodyPr>
          <a:lstStyle/>
          <a:p>
            <a:r>
              <a:rPr lang="it-IT" dirty="0"/>
              <a:t>analogico o digitale?</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a:xfrm>
            <a:off x="580429" y="6005943"/>
            <a:ext cx="8322471" cy="62347"/>
          </a:xfrm>
        </p:spPr>
        <p:txBody>
          <a:bodyPr>
            <a:normAutofit fontScale="25000" lnSpcReduction="20000"/>
          </a:bodyPr>
          <a:lstStyle/>
          <a:p>
            <a:endParaRPr lang="it-IT" dirty="0"/>
          </a:p>
        </p:txBody>
      </p:sp>
    </p:spTree>
    <p:extLst>
      <p:ext uri="{BB962C8B-B14F-4D97-AF65-F5344CB8AC3E}">
        <p14:creationId xmlns:p14="http://schemas.microsoft.com/office/powerpoint/2010/main" val="39144928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1B03C-B7BB-6D4D-8051-7DFE102B385B}"/>
              </a:ext>
            </a:extLst>
          </p:cNvPr>
          <p:cNvSpPr>
            <a:spLocks noGrp="1"/>
          </p:cNvSpPr>
          <p:nvPr>
            <p:ph type="title"/>
          </p:nvPr>
        </p:nvSpPr>
        <p:spPr>
          <a:xfrm>
            <a:off x="854765" y="1"/>
            <a:ext cx="7593496" cy="5923722"/>
          </a:xfrm>
        </p:spPr>
        <p:txBody>
          <a:bodyPr>
            <a:noAutofit/>
          </a:bodyPr>
          <a:lstStyle/>
          <a:p>
            <a:pPr algn="just"/>
            <a:r>
              <a:rPr lang="it-IT" sz="2800" dirty="0">
                <a:effectLst/>
              </a:rPr>
              <a:t>Con la definizione di “errore” all’interno del rapporto di cure, ormai non si intende più, come in passato, focalizzare l’attenzione esclusivamente su quello che viene definito come “errore tecnico” (lesioni), ma ci si concentra anche su quegli aspetti che vengono comunemente definiti “comportamentali”, che si sviluppano nell’</a:t>
            </a:r>
            <a:r>
              <a:rPr lang="it-IT" sz="2800" b="1" dirty="0">
                <a:solidFill>
                  <a:srgbClr val="FFFF00"/>
                </a:solidFill>
                <a:effectLst/>
              </a:rPr>
              <a:t>iter compreso tra la progettazione iniziale e i monitoraggi successivi alle azioni terapeutiche</a:t>
            </a:r>
            <a:r>
              <a:rPr lang="it-IT" sz="2800" dirty="0">
                <a:effectLst/>
              </a:rPr>
              <a:t>, in cui possono essere ricompresi anche protocolli di protezione della prestazione.</a:t>
            </a:r>
          </a:p>
        </p:txBody>
      </p:sp>
      <p:sp>
        <p:nvSpPr>
          <p:cNvPr id="3" name="Segnaposto testo 2">
            <a:extLst>
              <a:ext uri="{FF2B5EF4-FFF2-40B4-BE49-F238E27FC236}">
                <a16:creationId xmlns:a16="http://schemas.microsoft.com/office/drawing/2014/main" id="{16D61DF3-674D-0842-A6A9-4448EB9AB355}"/>
              </a:ext>
            </a:extLst>
          </p:cNvPr>
          <p:cNvSpPr>
            <a:spLocks noGrp="1"/>
          </p:cNvSpPr>
          <p:nvPr>
            <p:ph type="body" sz="quarter" idx="1"/>
          </p:nvPr>
        </p:nvSpPr>
        <p:spPr>
          <a:xfrm flipV="1">
            <a:off x="580430" y="7116416"/>
            <a:ext cx="7723816" cy="377687"/>
          </a:xfrm>
        </p:spPr>
        <p:txBody>
          <a:bodyPr>
            <a:normAutofit fontScale="62500" lnSpcReduction="20000"/>
          </a:bodyPr>
          <a:lstStyle/>
          <a:p>
            <a:endParaRPr lang="it-IT" dirty="0"/>
          </a:p>
        </p:txBody>
      </p:sp>
    </p:spTree>
    <p:extLst>
      <p:ext uri="{BB962C8B-B14F-4D97-AF65-F5344CB8AC3E}">
        <p14:creationId xmlns:p14="http://schemas.microsoft.com/office/powerpoint/2010/main" val="54810937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CE825D-3D06-1844-BE68-55383DEB6012}"/>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2361F5DF-6C7E-A544-9DE6-20EEEB2F3DD0}"/>
              </a:ext>
            </a:extLst>
          </p:cNvPr>
          <p:cNvSpPr>
            <a:spLocks noGrp="1"/>
          </p:cNvSpPr>
          <p:nvPr>
            <p:ph type="body" sz="quarter" idx="1"/>
          </p:nvPr>
        </p:nvSpPr>
        <p:spPr/>
        <p:txBody>
          <a:bodyPr/>
          <a:lstStyle/>
          <a:p>
            <a:endParaRPr lang="it-IT" dirty="0"/>
          </a:p>
        </p:txBody>
      </p:sp>
      <p:pic>
        <p:nvPicPr>
          <p:cNvPr id="5" name="Immagine 4">
            <a:extLst>
              <a:ext uri="{FF2B5EF4-FFF2-40B4-BE49-F238E27FC236}">
                <a16:creationId xmlns:a16="http://schemas.microsoft.com/office/drawing/2014/main" id="{56F59555-32A8-F943-B40D-C0A1DDC34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619" y="-467883"/>
            <a:ext cx="5964381" cy="8454561"/>
          </a:xfrm>
          <a:prstGeom prst="rect">
            <a:avLst/>
          </a:prstGeom>
        </p:spPr>
      </p:pic>
    </p:spTree>
    <p:extLst>
      <p:ext uri="{BB962C8B-B14F-4D97-AF65-F5344CB8AC3E}">
        <p14:creationId xmlns:p14="http://schemas.microsoft.com/office/powerpoint/2010/main" val="94355287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1B03C-B7BB-6D4D-8051-7DFE102B385B}"/>
              </a:ext>
            </a:extLst>
          </p:cNvPr>
          <p:cNvSpPr>
            <a:spLocks noGrp="1"/>
          </p:cNvSpPr>
          <p:nvPr>
            <p:ph type="title"/>
          </p:nvPr>
        </p:nvSpPr>
        <p:spPr/>
        <p:txBody>
          <a:bodyPr/>
          <a:lstStyle/>
          <a:p>
            <a:r>
              <a:rPr lang="it-IT" dirty="0">
                <a:solidFill>
                  <a:srgbClr val="FFFFFF"/>
                </a:solidFill>
              </a:rPr>
              <a:t>non c’è differenza</a:t>
            </a:r>
          </a:p>
        </p:txBody>
      </p:sp>
      <p:sp>
        <p:nvSpPr>
          <p:cNvPr id="3" name="Segnaposto testo 2">
            <a:extLst>
              <a:ext uri="{FF2B5EF4-FFF2-40B4-BE49-F238E27FC236}">
                <a16:creationId xmlns:a16="http://schemas.microsoft.com/office/drawing/2014/main" id="{16D61DF3-674D-0842-A6A9-4448EB9AB355}"/>
              </a:ext>
            </a:extLst>
          </p:cNvPr>
          <p:cNvSpPr>
            <a:spLocks noGrp="1"/>
          </p:cNvSpPr>
          <p:nvPr>
            <p:ph type="body" sz="quarter" idx="1"/>
          </p:nvPr>
        </p:nvSpPr>
        <p:spPr>
          <a:xfrm>
            <a:off x="580430" y="3759398"/>
            <a:ext cx="7723816" cy="1913614"/>
          </a:xfrm>
        </p:spPr>
        <p:txBody>
          <a:bodyPr>
            <a:normAutofit/>
          </a:bodyPr>
          <a:lstStyle/>
          <a:p>
            <a:endParaRPr lang="it-IT" dirty="0"/>
          </a:p>
          <a:p>
            <a:r>
              <a:rPr lang="it-IT" sz="2600" dirty="0">
                <a:solidFill>
                  <a:srgbClr val="FFFF00"/>
                </a:solidFill>
              </a:rPr>
              <a:t>Analogico o digitale:  un tema trattato già vent’anni fa (per le differenze) di fatto oggi non significativamente differente dal punto di vista medico legale</a:t>
            </a:r>
          </a:p>
        </p:txBody>
      </p:sp>
    </p:spTree>
    <p:extLst>
      <p:ext uri="{BB962C8B-B14F-4D97-AF65-F5344CB8AC3E}">
        <p14:creationId xmlns:p14="http://schemas.microsoft.com/office/powerpoint/2010/main" val="285639130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1BFE18-838D-344B-9365-E318EFC250A9}"/>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A86E02FE-3EE6-D744-ACDC-EEC8A89A5908}"/>
              </a:ext>
            </a:extLst>
          </p:cNvPr>
          <p:cNvSpPr>
            <a:spLocks noGrp="1"/>
          </p:cNvSpPr>
          <p:nvPr>
            <p:ph type="body" sz="quarter" idx="1"/>
          </p:nvPr>
        </p:nvSpPr>
        <p:spPr>
          <a:xfrm>
            <a:off x="311727" y="166255"/>
            <a:ext cx="8591173" cy="6546272"/>
          </a:xfrm>
        </p:spPr>
        <p:txBody>
          <a:bodyPr>
            <a:noAutofit/>
          </a:bodyPr>
          <a:lstStyle/>
          <a:p>
            <a:pPr algn="just"/>
            <a:endParaRPr lang="it-IT" sz="1800" i="0" dirty="0">
              <a:solidFill>
                <a:srgbClr val="FFFF00"/>
              </a:solidFill>
              <a:effectLst/>
            </a:endParaRPr>
          </a:p>
          <a:p>
            <a:pPr algn="just"/>
            <a:r>
              <a:rPr lang="it-IT" sz="1800" i="0" dirty="0">
                <a:solidFill>
                  <a:srgbClr val="FFFF00"/>
                </a:solidFill>
                <a:effectLst/>
              </a:rPr>
              <a:t>QUESITO PRIMA SEZIONE CIVILE TRIBUNALE DI MILANO</a:t>
            </a:r>
          </a:p>
          <a:p>
            <a:pPr algn="just"/>
            <a:r>
              <a:rPr lang="it-IT" sz="1800" i="0" dirty="0">
                <a:solidFill>
                  <a:srgbClr val="FFFF00"/>
                </a:solidFill>
                <a:effectLst/>
              </a:rPr>
              <a:t>G.U. DOTTORESSA P.M. R.G. …./18</a:t>
            </a:r>
          </a:p>
          <a:p>
            <a:pPr algn="just"/>
            <a:endParaRPr lang="it-IT" sz="1600" i="0" dirty="0">
              <a:solidFill>
                <a:srgbClr val="FFFFFF"/>
              </a:solidFill>
              <a:effectLst/>
            </a:endParaRPr>
          </a:p>
          <a:p>
            <a:pPr algn="just"/>
            <a:r>
              <a:rPr lang="it-IT" sz="1600" i="0" dirty="0">
                <a:solidFill>
                  <a:srgbClr val="FFFFFF"/>
                </a:solidFill>
                <a:effectLst/>
              </a:rPr>
              <a:t>Esaminati gli atti e i documenti d’ufficio,</a:t>
            </a:r>
          </a:p>
          <a:p>
            <a:pPr algn="just"/>
            <a:r>
              <a:rPr lang="it-IT" sz="1600" i="0" dirty="0">
                <a:solidFill>
                  <a:srgbClr val="FFFFFF"/>
                </a:solidFill>
                <a:effectLst/>
              </a:rPr>
              <a:t>descrivano i C.T.U. le condizioni di salute del paziente al momento del primo contatto con lo studio del convenuto;</a:t>
            </a:r>
          </a:p>
          <a:p>
            <a:pPr algn="just"/>
            <a:r>
              <a:rPr lang="it-IT" sz="1600" i="0" dirty="0">
                <a:solidFill>
                  <a:srgbClr val="FFFFFF"/>
                </a:solidFill>
                <a:effectLst/>
              </a:rPr>
              <a:t>verifichino se sia stato raccolto o meno e con quali modalità il consenso informato dell’attore, altresì verificando se ne sia stata prodotta copia al Signor XXXXXX</a:t>
            </a:r>
          </a:p>
          <a:p>
            <a:pPr algn="just"/>
            <a:r>
              <a:rPr lang="it-IT" sz="1600" i="0" dirty="0">
                <a:solidFill>
                  <a:srgbClr val="FFFFFF"/>
                </a:solidFill>
                <a:effectLst/>
              </a:rPr>
              <a:t>dicano se, in rapporto alle cognizioni medico-chirurgiche acquisite all’epoca degli interventi medici, fosse tecnicamente corretto procedere agli interventi praticati e precisino, </a:t>
            </a:r>
            <a:r>
              <a:rPr lang="it-IT" sz="1600" i="0" dirty="0" err="1">
                <a:solidFill>
                  <a:srgbClr val="FFFFFF"/>
                </a:solidFill>
                <a:effectLst/>
              </a:rPr>
              <a:t>altresi</a:t>
            </a:r>
            <a:r>
              <a:rPr lang="it-IT" sz="1600" i="0" dirty="0">
                <a:solidFill>
                  <a:srgbClr val="FFFFFF"/>
                </a:solidFill>
                <a:effectLst/>
              </a:rPr>
              <a:t>, se, prima di procedere agli stessi, siano stati effettuati tutti gli esami diagnostici e clinici necessari;</a:t>
            </a:r>
          </a:p>
          <a:p>
            <a:pPr algn="just"/>
            <a:r>
              <a:rPr lang="it-IT" sz="1600" i="0" dirty="0">
                <a:solidFill>
                  <a:srgbClr val="FFFFFF"/>
                </a:solidFill>
                <a:effectLst/>
              </a:rPr>
              <a:t>accertino, in particolare, se dei detti esami siano state date letture corrette;</a:t>
            </a:r>
          </a:p>
          <a:p>
            <a:pPr algn="just"/>
            <a:r>
              <a:rPr lang="it-IT" sz="1600" i="0" dirty="0">
                <a:solidFill>
                  <a:srgbClr val="FFFF00"/>
                </a:solidFill>
                <a:effectLst/>
              </a:rPr>
              <a:t>precisino se tali esami siano stati eseguiti in modalità analogiche o digitali precisando la credibilità di questi ultimi (ovvero se eseguiti con sistema “chiuso”)</a:t>
            </a:r>
          </a:p>
          <a:p>
            <a:pPr algn="just"/>
            <a:r>
              <a:rPr lang="it-IT" sz="1600" i="0" dirty="0">
                <a:solidFill>
                  <a:srgbClr val="FFFFFF"/>
                </a:solidFill>
                <a:effectLst/>
              </a:rPr>
              <a:t>descrivano le prestazioni svolte dal convenuto;</a:t>
            </a:r>
          </a:p>
          <a:p>
            <a:pPr algn="just"/>
            <a:r>
              <a:rPr lang="it-IT" sz="1600" i="0" dirty="0">
                <a:solidFill>
                  <a:srgbClr val="FFFFFF"/>
                </a:solidFill>
                <a:effectLst/>
              </a:rPr>
              <a:t>accertino quali conseguenze negative siano derivate dall’operato del convenuto, specificandone le cause;</a:t>
            </a:r>
          </a:p>
          <a:p>
            <a:pPr algn="just"/>
            <a:r>
              <a:rPr lang="it-IT" sz="1600" i="0" dirty="0">
                <a:solidFill>
                  <a:srgbClr val="FFFFFF"/>
                </a:solidFill>
                <a:effectLst/>
              </a:rPr>
              <a:t>accertino se il comportamento dell’attore – da declinarsi in termini di interruzione delle cure e di sottoposizione ad interventi presso altri professionisti – abbia concorso in tutto o in parte a determinare i danni eventualmente accertati, indicando eventualmente in che percentuale;</a:t>
            </a:r>
          </a:p>
          <a:p>
            <a:pPr algn="just"/>
            <a:r>
              <a:rPr lang="it-IT" sz="1600" i="0" dirty="0">
                <a:solidFill>
                  <a:srgbClr val="FFFFFF"/>
                </a:solidFill>
                <a:effectLst/>
              </a:rPr>
              <a:t>accertino se gli interventi eseguiti presentassero profili di speciale difficoltà o se nell’ipotesi in cui gli interventi si presentassero come ordinari, il convenuto abbia omesso di attenersi, per inadeguatezza e incompletezza della preparazione </a:t>
            </a:r>
          </a:p>
        </p:txBody>
      </p:sp>
    </p:spTree>
    <p:extLst>
      <p:ext uri="{BB962C8B-B14F-4D97-AF65-F5344CB8AC3E}">
        <p14:creationId xmlns:p14="http://schemas.microsoft.com/office/powerpoint/2010/main" val="37824997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 name="CASO DI MEDIAZIONE ODONTOIATRICA"/>
          <p:cNvSpPr txBox="1"/>
          <p:nvPr/>
        </p:nvSpPr>
        <p:spPr>
          <a:xfrm>
            <a:off x="4686825" y="533016"/>
            <a:ext cx="92394" cy="81560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defTabSz="539494">
              <a:defRPr sz="4700" b="1">
                <a:solidFill>
                  <a:srgbClr val="FFEE37"/>
                </a:solidFill>
                <a:latin typeface="Times New Roman"/>
                <a:ea typeface="Times New Roman"/>
                <a:cs typeface="Times New Roman"/>
                <a:sym typeface="Times New Roman"/>
              </a:defRPr>
            </a:pPr>
            <a:endParaRPr dirty="0"/>
          </a:p>
        </p:txBody>
      </p:sp>
      <p:sp>
        <p:nvSpPr>
          <p:cNvPr id="136" name="Dott. Marco Scarpelli…"/>
          <p:cNvSpPr txBox="1"/>
          <p:nvPr/>
        </p:nvSpPr>
        <p:spPr>
          <a:xfrm>
            <a:off x="1231728" y="4321621"/>
            <a:ext cx="7347496" cy="769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4400">
                <a:solidFill>
                  <a:srgbClr val="FFFFFF"/>
                </a:solidFill>
                <a:latin typeface="Times New Roman"/>
                <a:ea typeface="Times New Roman"/>
                <a:cs typeface="Times New Roman"/>
                <a:sym typeface="Times New Roman"/>
              </a:defRPr>
            </a:pPr>
            <a:endParaRPr dirty="0"/>
          </a:p>
        </p:txBody>
      </p:sp>
      <p:sp>
        <p:nvSpPr>
          <p:cNvPr id="137" name="Convegno Pro.O.F. Salerno 23 novembre 2018"/>
          <p:cNvSpPr txBox="1"/>
          <p:nvPr/>
        </p:nvSpPr>
        <p:spPr>
          <a:xfrm>
            <a:off x="578224" y="4902151"/>
            <a:ext cx="7180729"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i="1">
                <a:solidFill>
                  <a:srgbClr val="FFFFFF"/>
                </a:solidFill>
                <a:latin typeface="Times New Roman"/>
                <a:ea typeface="Times New Roman"/>
                <a:cs typeface="Times New Roman"/>
                <a:sym typeface="Times New Roman"/>
              </a:defRPr>
            </a:lvl1pPr>
          </a:lstStyle>
          <a:p>
            <a:pPr algn="ctr"/>
            <a:endParaRPr lang="it-IT" dirty="0"/>
          </a:p>
        </p:txBody>
      </p:sp>
      <p:sp>
        <p:nvSpPr>
          <p:cNvPr id="2" name="Rettangolo 1"/>
          <p:cNvSpPr/>
          <p:nvPr/>
        </p:nvSpPr>
        <p:spPr>
          <a:xfrm>
            <a:off x="578224" y="282389"/>
            <a:ext cx="8310281" cy="461665"/>
          </a:xfrm>
          <a:prstGeom prst="rect">
            <a:avLst/>
          </a:prstGeom>
        </p:spPr>
        <p:txBody>
          <a:bodyPr wrap="square">
            <a:spAutoFit/>
          </a:bodyPr>
          <a:lstStyle/>
          <a:p>
            <a:r>
              <a:rPr lang="it-IT" sz="2400" dirty="0">
                <a:solidFill>
                  <a:schemeClr val="tx2">
                    <a:lumMod val="20000"/>
                    <a:lumOff val="80000"/>
                  </a:schemeClr>
                </a:solidFill>
              </a:rPr>
              <a:t> </a:t>
            </a:r>
          </a:p>
        </p:txBody>
      </p:sp>
      <p:pic>
        <p:nvPicPr>
          <p:cNvPr id="4" name="Immagine 3">
            <a:extLst>
              <a:ext uri="{FF2B5EF4-FFF2-40B4-BE49-F238E27FC236}">
                <a16:creationId xmlns:a16="http://schemas.microsoft.com/office/drawing/2014/main" id="{CC06571A-C605-A94F-8B57-4BCEBD920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136" y="-460431"/>
            <a:ext cx="5805377" cy="7977650"/>
          </a:xfrm>
          <a:prstGeom prst="rect">
            <a:avLst/>
          </a:prstGeom>
        </p:spPr>
      </p:pic>
    </p:spTree>
    <p:extLst>
      <p:ext uri="{BB962C8B-B14F-4D97-AF65-F5344CB8AC3E}">
        <p14:creationId xmlns:p14="http://schemas.microsoft.com/office/powerpoint/2010/main" val="360004330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829618-9A2E-754E-8DE8-0BBC5DB972CE}"/>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6AC1AD57-E494-3741-80FA-EE620D753016}"/>
              </a:ext>
            </a:extLst>
          </p:cNvPr>
          <p:cNvSpPr>
            <a:spLocks noGrp="1"/>
          </p:cNvSpPr>
          <p:nvPr>
            <p:ph type="body" idx="1"/>
          </p:nvPr>
        </p:nvSpPr>
        <p:spPr>
          <a:xfrm>
            <a:off x="457200" y="274638"/>
            <a:ext cx="8229600" cy="6417107"/>
          </a:xfrm>
        </p:spPr>
        <p:txBody>
          <a:bodyPr>
            <a:normAutofit fontScale="77500" lnSpcReduction="20000"/>
          </a:bodyPr>
          <a:lstStyle/>
          <a:p>
            <a:pPr marL="0" indent="0">
              <a:buNone/>
            </a:pPr>
            <a:r>
              <a:rPr lang="it-IT" sz="3300" i="1" dirty="0">
                <a:solidFill>
                  <a:srgbClr val="FF0000"/>
                </a:solidFill>
              </a:rPr>
              <a:t>pubblicità via WEB</a:t>
            </a:r>
          </a:p>
          <a:p>
            <a:pPr marL="0" indent="0">
              <a:buNone/>
            </a:pPr>
            <a:endParaRPr lang="it-IT" sz="4200" dirty="0"/>
          </a:p>
          <a:p>
            <a:pPr marL="0" indent="0" algn="ctr">
              <a:buNone/>
            </a:pPr>
            <a:r>
              <a:rPr lang="it-IT" sz="4200" dirty="0"/>
              <a:t>"L'IMPATTO DELLA DIGITALIZZAZIONE NEL TRATTAMENTO IMPLANTO-PROTESICO"</a:t>
            </a:r>
          </a:p>
          <a:p>
            <a:pPr marL="0" indent="0" algn="ctr">
              <a:buNone/>
            </a:pPr>
            <a:endParaRPr lang="it-IT" dirty="0"/>
          </a:p>
          <a:p>
            <a:pPr marL="0" indent="0" algn="ctr">
              <a:buNone/>
            </a:pPr>
            <a:r>
              <a:rPr lang="it-IT" dirty="0">
                <a:solidFill>
                  <a:srgbClr val="FFFF00"/>
                </a:solidFill>
              </a:rPr>
              <a:t>INCLUSO CORSO FAD 50 ECM </a:t>
            </a:r>
          </a:p>
          <a:p>
            <a:pPr marL="0" indent="0" algn="ctr">
              <a:buNone/>
            </a:pPr>
            <a:r>
              <a:rPr lang="it-IT" dirty="0">
                <a:solidFill>
                  <a:srgbClr val="FFFF00"/>
                </a:solidFill>
              </a:rPr>
              <a:t>“Diagnosi Radiologica in Odontoiatria, Stomatologia e Chirurgia Maxillo-Facciale mediante </a:t>
            </a:r>
            <a:r>
              <a:rPr lang="it-IT" dirty="0" err="1">
                <a:solidFill>
                  <a:srgbClr val="FFFF00"/>
                </a:solidFill>
              </a:rPr>
              <a:t>Cone</a:t>
            </a:r>
            <a:r>
              <a:rPr lang="it-IT" dirty="0">
                <a:solidFill>
                  <a:srgbClr val="FFFF00"/>
                </a:solidFill>
              </a:rPr>
              <a:t> </a:t>
            </a:r>
            <a:r>
              <a:rPr lang="it-IT" dirty="0" err="1">
                <a:solidFill>
                  <a:srgbClr val="FFFF00"/>
                </a:solidFill>
              </a:rPr>
              <a:t>Beam</a:t>
            </a:r>
            <a:r>
              <a:rPr lang="it-IT" dirty="0">
                <a:solidFill>
                  <a:srgbClr val="FFFF00"/>
                </a:solidFill>
              </a:rPr>
              <a:t> CT”</a:t>
            </a:r>
          </a:p>
          <a:p>
            <a:pPr marL="0" indent="0" algn="ctr">
              <a:buNone/>
            </a:pPr>
            <a:endParaRPr lang="it-IT" b="1" dirty="0"/>
          </a:p>
          <a:p>
            <a:pPr marL="0" indent="0" algn="ctr">
              <a:buNone/>
            </a:pPr>
            <a:r>
              <a:rPr lang="it-IT" b="1" dirty="0"/>
              <a:t>Illustri professionisti e ricercatori clinici</a:t>
            </a:r>
            <a:r>
              <a:rPr lang="it-IT" dirty="0"/>
              <a:t>, tra i massimi esperti dell’uso della tecnologia e del digitale in implantologia, approfondiranno le tematiche legate alle </a:t>
            </a:r>
            <a:r>
              <a:rPr lang="it-IT" b="1" dirty="0"/>
              <a:t>ultime innovazioni tecnologiche dell’</a:t>
            </a:r>
            <a:r>
              <a:rPr lang="it-IT" b="1" dirty="0" err="1"/>
              <a:t>implanto</a:t>
            </a:r>
            <a:r>
              <a:rPr lang="it-IT" b="1" dirty="0"/>
              <a:t>-protesi</a:t>
            </a:r>
            <a:r>
              <a:rPr lang="it-IT" dirty="0"/>
              <a:t>.</a:t>
            </a:r>
          </a:p>
          <a:p>
            <a:pPr marL="0" indent="0" algn="ctr">
              <a:buNone/>
            </a:pPr>
            <a:endParaRPr lang="it-IT" dirty="0"/>
          </a:p>
          <a:p>
            <a:pPr marL="0" indent="0" algn="ctr">
              <a:buNone/>
            </a:pPr>
            <a:r>
              <a:rPr lang="it-IT" sz="4200" b="1" dirty="0">
                <a:solidFill>
                  <a:srgbClr val="FF0000"/>
                </a:solidFill>
              </a:rPr>
              <a:t>AGGIORNATI E DIVENTA  </a:t>
            </a:r>
          </a:p>
          <a:p>
            <a:pPr marL="0" indent="0" algn="ctr">
              <a:buNone/>
            </a:pPr>
            <a:r>
              <a:rPr lang="it-IT" sz="4200" b="1" dirty="0">
                <a:solidFill>
                  <a:srgbClr val="FF0000"/>
                </a:solidFill>
              </a:rPr>
              <a:t>UN PROFESSIONISTA NUOVO</a:t>
            </a:r>
            <a:r>
              <a:rPr lang="it-IT" b="1" dirty="0">
                <a:solidFill>
                  <a:srgbClr val="FF0000"/>
                </a:solidFill>
              </a:rPr>
              <a:t>  </a:t>
            </a:r>
            <a:r>
              <a:rPr lang="it-IT" b="1" dirty="0"/>
              <a:t>(!!!)</a:t>
            </a:r>
          </a:p>
          <a:p>
            <a:endParaRPr lang="it-IT" dirty="0"/>
          </a:p>
        </p:txBody>
      </p:sp>
    </p:spTree>
    <p:extLst>
      <p:ext uri="{BB962C8B-B14F-4D97-AF65-F5344CB8AC3E}">
        <p14:creationId xmlns:p14="http://schemas.microsoft.com/office/powerpoint/2010/main" val="419202708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49B35D-7447-BF4E-80EB-52F7411EBB52}"/>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3A3D703C-B288-E04E-9C6D-D2A1FEFCEB10}"/>
              </a:ext>
            </a:extLst>
          </p:cNvPr>
          <p:cNvSpPr>
            <a:spLocks noGrp="1"/>
          </p:cNvSpPr>
          <p:nvPr>
            <p:ph type="body" sz="quarter" idx="1"/>
          </p:nvPr>
        </p:nvSpPr>
        <p:spPr/>
        <p:txBody>
          <a:bodyPr/>
          <a:lstStyle/>
          <a:p>
            <a:endParaRPr lang="it-IT"/>
          </a:p>
        </p:txBody>
      </p:sp>
      <p:sp>
        <p:nvSpPr>
          <p:cNvPr id="4" name="Rectangle 2">
            <a:extLst>
              <a:ext uri="{FF2B5EF4-FFF2-40B4-BE49-F238E27FC236}">
                <a16:creationId xmlns:a16="http://schemas.microsoft.com/office/drawing/2014/main" id="{A9412C46-25DF-6247-BBDB-A860A5057DC1}"/>
              </a:ext>
            </a:extLst>
          </p:cNvPr>
          <p:cNvSpPr>
            <a:spLocks noChangeArrowheads="1"/>
          </p:cNvSpPr>
          <p:nvPr/>
        </p:nvSpPr>
        <p:spPr bwMode="auto">
          <a:xfrm>
            <a:off x="4453052" y="43934"/>
            <a:ext cx="2113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it-IT"/>
          </a:p>
        </p:txBody>
      </p:sp>
      <p:graphicFrame>
        <p:nvGraphicFramePr>
          <p:cNvPr id="5" name="Oggetto 4">
            <a:extLst>
              <a:ext uri="{FF2B5EF4-FFF2-40B4-BE49-F238E27FC236}">
                <a16:creationId xmlns:a16="http://schemas.microsoft.com/office/drawing/2014/main" id="{61F2D7DE-6AC0-BE47-B84B-540D9264BACB}"/>
              </a:ext>
            </a:extLst>
          </p:cNvPr>
          <p:cNvGraphicFramePr>
            <a:graphicFrameLocks noChangeAspect="1"/>
          </p:cNvGraphicFramePr>
          <p:nvPr>
            <p:extLst>
              <p:ext uri="{D42A27DB-BD31-4B8C-83A1-F6EECF244321}">
                <p14:modId xmlns:p14="http://schemas.microsoft.com/office/powerpoint/2010/main" val="3882203282"/>
              </p:ext>
            </p:extLst>
          </p:nvPr>
        </p:nvGraphicFramePr>
        <p:xfrm>
          <a:off x="3594243" y="233830"/>
          <a:ext cx="1500188" cy="1568306"/>
        </p:xfrm>
        <a:graphic>
          <a:graphicData uri="http://schemas.openxmlformats.org/presentationml/2006/ole">
            <mc:AlternateContent xmlns:mc="http://schemas.openxmlformats.org/markup-compatibility/2006">
              <mc:Choice xmlns:v="urn:schemas-microsoft-com:vml" Requires="v">
                <p:oleObj spid="_x0000_s1057" r:id="rId3" imgW="1257300" imgH="863600" progId="PBrush">
                  <p:embed/>
                </p:oleObj>
              </mc:Choice>
              <mc:Fallback>
                <p:oleObj r:id="rId3" imgW="1257300" imgH="863600" progId="PBrus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243" y="233830"/>
                        <a:ext cx="1500188" cy="1568306"/>
                      </a:xfrm>
                      <a:prstGeom prst="rect">
                        <a:avLst/>
                      </a:prstGeom>
                      <a:noFill/>
                    </p:spPr>
                  </p:pic>
                </p:oleObj>
              </mc:Fallback>
            </mc:AlternateContent>
          </a:graphicData>
        </a:graphic>
      </p:graphicFrame>
      <p:sp>
        <p:nvSpPr>
          <p:cNvPr id="6" name="Rectangle 3">
            <a:extLst>
              <a:ext uri="{FF2B5EF4-FFF2-40B4-BE49-F238E27FC236}">
                <a16:creationId xmlns:a16="http://schemas.microsoft.com/office/drawing/2014/main" id="{F99A5259-E866-3940-82A7-05BA18346CFB}"/>
              </a:ext>
            </a:extLst>
          </p:cNvPr>
          <p:cNvSpPr>
            <a:spLocks noChangeArrowheads="1"/>
          </p:cNvSpPr>
          <p:nvPr/>
        </p:nvSpPr>
        <p:spPr bwMode="auto">
          <a:xfrm>
            <a:off x="580429" y="408802"/>
            <a:ext cx="8322471"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3200" b="1"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MINISTERO DELLA SALUTE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b="0" i="0" u="none"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b="1" i="1"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b="1" i="1"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Dipartimento della sanità pubblica e dell’innovazione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b="0" i="0" u="none"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RACCOMANDAZIONI CLINICHE </a:t>
            </a:r>
            <a:endParaRPr kumimoji="0" lang="it-IT" altLang="it-IT" sz="3200" b="0" i="0" u="none"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 ODONTOSTOMATOLOGIA</a:t>
            </a:r>
            <a:endParaRPr kumimoji="0" lang="it-IT" altLang="it-IT" sz="3200" b="0" i="0" u="none"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613197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AC19CF-6EAB-2E4E-847B-35D831D5A436}"/>
              </a:ext>
            </a:extLst>
          </p:cNvPr>
          <p:cNvSpPr>
            <a:spLocks noGrp="1"/>
          </p:cNvSpPr>
          <p:nvPr>
            <p:ph type="title"/>
          </p:nvPr>
        </p:nvSpPr>
        <p:spPr>
          <a:xfrm>
            <a:off x="0" y="-1735493"/>
            <a:ext cx="9143999" cy="6997957"/>
          </a:xfrm>
        </p:spPr>
        <p:txBody>
          <a:bodyPr>
            <a:noAutofit/>
          </a:bodyPr>
          <a:lstStyle/>
          <a:p>
            <a:r>
              <a:rPr lang="it-IT" sz="2400" b="1" dirty="0">
                <a:solidFill>
                  <a:srgbClr val="FFFFFF"/>
                </a:solidFill>
                <a:effectLst/>
              </a:rPr>
              <a:t>LA RESPONSABILITA’ PROFESSIONALE </a:t>
            </a:r>
            <a:br>
              <a:rPr lang="it-IT" sz="2400" b="1" dirty="0">
                <a:solidFill>
                  <a:srgbClr val="FFFFFF"/>
                </a:solidFill>
                <a:effectLst/>
              </a:rPr>
            </a:br>
            <a:r>
              <a:rPr lang="it-IT" sz="2400" b="1" dirty="0">
                <a:solidFill>
                  <a:srgbClr val="FFFFFF"/>
                </a:solidFill>
                <a:effectLst/>
              </a:rPr>
              <a:t>IN ODONTOIATRIA: </a:t>
            </a:r>
            <a:br>
              <a:rPr lang="it-IT" sz="2400" b="1" dirty="0">
                <a:solidFill>
                  <a:srgbClr val="FFFFFF"/>
                </a:solidFill>
                <a:effectLst/>
              </a:rPr>
            </a:br>
            <a:r>
              <a:rPr lang="it-IT" sz="2400" b="1" dirty="0">
                <a:solidFill>
                  <a:srgbClr val="FFFFFF"/>
                </a:solidFill>
                <a:effectLst/>
              </a:rPr>
              <a:t>ASPETTI DI GESTIONE OPERATIVA</a:t>
            </a:r>
            <a:r>
              <a:rPr lang="it-IT" sz="2400" dirty="0">
                <a:solidFill>
                  <a:srgbClr val="FFFFFF"/>
                </a:solidFill>
                <a:effectLst/>
              </a:rPr>
              <a:t> </a:t>
            </a:r>
            <a:br>
              <a:rPr lang="it-IT" sz="2400" dirty="0">
                <a:solidFill>
                  <a:srgbClr val="FFFFFF"/>
                </a:solidFill>
                <a:effectLst/>
              </a:rPr>
            </a:br>
            <a:br>
              <a:rPr lang="it-IT" sz="2400" dirty="0">
                <a:solidFill>
                  <a:srgbClr val="FF0000"/>
                </a:solidFill>
                <a:effectLst/>
              </a:rPr>
            </a:br>
            <a:r>
              <a:rPr lang="it-IT" sz="2000" dirty="0">
                <a:solidFill>
                  <a:srgbClr val="FF0000"/>
                </a:solidFill>
                <a:effectLst/>
              </a:rPr>
              <a:t>FAD ANDI (Bobba, Scarpelli, Battaglia, </a:t>
            </a:r>
            <a:r>
              <a:rPr lang="it-IT" sz="2000" dirty="0" err="1">
                <a:solidFill>
                  <a:srgbClr val="FF0000"/>
                </a:solidFill>
                <a:effectLst/>
              </a:rPr>
              <a:t>Coprivez</a:t>
            </a:r>
            <a:r>
              <a:rPr lang="it-IT" sz="2000" dirty="0">
                <a:solidFill>
                  <a:srgbClr val="FF0000"/>
                </a:solidFill>
                <a:effectLst/>
              </a:rPr>
              <a:t>, Fiore, </a:t>
            </a:r>
            <a:r>
              <a:rPr lang="it-IT" sz="2000" dirty="0" err="1">
                <a:solidFill>
                  <a:srgbClr val="FF0000"/>
                </a:solidFill>
                <a:effectLst/>
              </a:rPr>
              <a:t>Manchisi</a:t>
            </a:r>
            <a:r>
              <a:rPr lang="it-IT" sz="2000" dirty="0">
                <a:solidFill>
                  <a:srgbClr val="FF0000"/>
                </a:solidFill>
                <a:effectLst/>
              </a:rPr>
              <a:t>, Pradella)</a:t>
            </a:r>
            <a:br>
              <a:rPr lang="it-IT" sz="2000" dirty="0">
                <a:solidFill>
                  <a:srgbClr val="FFFFFF"/>
                </a:solidFill>
                <a:effectLst/>
              </a:rPr>
            </a:br>
            <a:br>
              <a:rPr lang="it-IT" sz="2000" dirty="0">
                <a:solidFill>
                  <a:srgbClr val="FFFFFF"/>
                </a:solidFill>
                <a:effectLst/>
              </a:rPr>
            </a:br>
            <a:r>
              <a:rPr lang="it-IT" sz="2000" dirty="0">
                <a:solidFill>
                  <a:srgbClr val="FFFFFF"/>
                </a:solidFill>
                <a:effectLst/>
              </a:rPr>
              <a:t>***</a:t>
            </a:r>
            <a:br>
              <a:rPr lang="it-IT" sz="2000" dirty="0">
                <a:solidFill>
                  <a:srgbClr val="FFFFFF"/>
                </a:solidFill>
                <a:effectLst/>
              </a:rPr>
            </a:br>
            <a:br>
              <a:rPr lang="it-IT" sz="2000" b="1" dirty="0">
                <a:solidFill>
                  <a:srgbClr val="FFFF00"/>
                </a:solidFill>
                <a:effectLst/>
              </a:rPr>
            </a:br>
            <a:r>
              <a:rPr lang="it-IT" sz="2000" b="1" dirty="0">
                <a:solidFill>
                  <a:srgbClr val="FFFF00"/>
                </a:solidFill>
                <a:effectLst/>
              </a:rPr>
              <a:t>Informazione prima della visita: new media e strumenti digitali</a:t>
            </a:r>
            <a:br>
              <a:rPr lang="it-IT" sz="2000" dirty="0">
                <a:solidFill>
                  <a:srgbClr val="FFFFFF"/>
                </a:solidFill>
                <a:effectLst/>
              </a:rPr>
            </a:br>
            <a:br>
              <a:rPr lang="it-IT" sz="2000" dirty="0">
                <a:solidFill>
                  <a:srgbClr val="FFFFFF"/>
                </a:solidFill>
                <a:effectLst/>
              </a:rPr>
            </a:br>
            <a:br>
              <a:rPr lang="it-IT" sz="2000" dirty="0">
                <a:solidFill>
                  <a:srgbClr val="FFFFFF"/>
                </a:solidFill>
                <a:effectLst/>
              </a:rPr>
            </a:br>
            <a:r>
              <a:rPr lang="it-IT" sz="2000" dirty="0">
                <a:solidFill>
                  <a:srgbClr val="FFFFFF"/>
                </a:solidFill>
                <a:effectLst/>
              </a:rPr>
              <a:t> </a:t>
            </a:r>
            <a:br>
              <a:rPr lang="it-IT" sz="1800" dirty="0">
                <a:solidFill>
                  <a:srgbClr val="FFFF00"/>
                </a:solidFill>
                <a:effectLst/>
              </a:rPr>
            </a:br>
            <a:br>
              <a:rPr lang="it-IT" sz="1800" dirty="0">
                <a:solidFill>
                  <a:srgbClr val="FFFF00"/>
                </a:solidFill>
                <a:effectLst/>
              </a:rPr>
            </a:br>
            <a:endParaRPr lang="it-IT" sz="1800" dirty="0">
              <a:solidFill>
                <a:srgbClr val="FFFF00"/>
              </a:solidFill>
            </a:endParaRPr>
          </a:p>
        </p:txBody>
      </p:sp>
      <p:sp>
        <p:nvSpPr>
          <p:cNvPr id="3" name="Segnaposto testo 2">
            <a:extLst>
              <a:ext uri="{FF2B5EF4-FFF2-40B4-BE49-F238E27FC236}">
                <a16:creationId xmlns:a16="http://schemas.microsoft.com/office/drawing/2014/main" id="{EA6173D1-82ED-C146-9939-0B04C51314FB}"/>
              </a:ext>
            </a:extLst>
          </p:cNvPr>
          <p:cNvSpPr>
            <a:spLocks noGrp="1"/>
          </p:cNvSpPr>
          <p:nvPr>
            <p:ph type="body" sz="quarter" idx="1"/>
          </p:nvPr>
        </p:nvSpPr>
        <p:spPr>
          <a:xfrm>
            <a:off x="1019331" y="4512040"/>
            <a:ext cx="7240249" cy="2345960"/>
          </a:xfrm>
        </p:spPr>
        <p:txBody>
          <a:bodyPr>
            <a:normAutofit fontScale="25000" lnSpcReduction="20000"/>
          </a:bodyPr>
          <a:lstStyle/>
          <a:p>
            <a:endParaRPr lang="it-IT" dirty="0"/>
          </a:p>
          <a:p>
            <a:endParaRPr lang="it-IT" dirty="0"/>
          </a:p>
          <a:p>
            <a:pPr algn="l"/>
            <a:r>
              <a:rPr lang="it-IT" sz="9600" i="0" dirty="0">
                <a:solidFill>
                  <a:srgbClr val="FFFFFF"/>
                </a:solidFill>
                <a:effectLst/>
                <a:latin typeface="Baskerville" panose="02020502070401020303" pitchFamily="18" charset="0"/>
                <a:ea typeface="Baskerville" panose="02020502070401020303" pitchFamily="18" charset="0"/>
              </a:rPr>
              <a:t>Un tempo l’informazione al paziente iniziava nel momento della visita, oggi invece è possibile mantenere un canale comunicativo sempre aperto con i propri assistiti, questo è permesso dall’utilizzo di siti web e social network per comunicare concetti legati alla salute.</a:t>
            </a:r>
            <a:br>
              <a:rPr lang="it-IT" sz="9600" i="0" dirty="0">
                <a:solidFill>
                  <a:srgbClr val="FFFFFF"/>
                </a:solidFill>
                <a:effectLst/>
                <a:latin typeface="Baskerville" panose="02020502070401020303" pitchFamily="18" charset="0"/>
                <a:ea typeface="Baskerville" panose="02020502070401020303" pitchFamily="18" charset="0"/>
              </a:rPr>
            </a:br>
            <a:endParaRPr lang="it-IT" sz="9600" i="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07989657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767CA-BF52-EC4D-8AB1-87A7CB859B03}"/>
              </a:ext>
            </a:extLst>
          </p:cNvPr>
          <p:cNvSpPr>
            <a:spLocks noGrp="1"/>
          </p:cNvSpPr>
          <p:nvPr>
            <p:ph type="title"/>
          </p:nvPr>
        </p:nvSpPr>
        <p:spPr>
          <a:xfrm>
            <a:off x="580429" y="696036"/>
            <a:ext cx="8322471" cy="5581934"/>
          </a:xfrm>
        </p:spPr>
        <p:txBody>
          <a:bodyPr>
            <a:normAutofit/>
          </a:bodyPr>
          <a:lstStyle/>
          <a:p>
            <a:pPr algn="l"/>
            <a:r>
              <a:rPr lang="it-IT" sz="2400" dirty="0">
                <a:solidFill>
                  <a:srgbClr val="FFFFFF"/>
                </a:solidFill>
                <a:effectLst/>
              </a:rPr>
              <a:t>Realizzando dei contenuti di informazione mossi dalla stessa logica con la quale ci relazioniamo con i nostri pazienti, si può dar vita a strumenti grazie ai quali chi ha bisogno di cure potrà in qualunque momento trovare delle risposte. </a:t>
            </a:r>
            <a:br>
              <a:rPr lang="it-IT" sz="2400" dirty="0">
                <a:solidFill>
                  <a:srgbClr val="FFFFFF"/>
                </a:solidFill>
                <a:effectLst/>
              </a:rPr>
            </a:br>
            <a:br>
              <a:rPr lang="it-IT" sz="2400" dirty="0">
                <a:solidFill>
                  <a:srgbClr val="FFFFFF"/>
                </a:solidFill>
                <a:effectLst/>
              </a:rPr>
            </a:br>
            <a:r>
              <a:rPr lang="it-IT" sz="2400" dirty="0">
                <a:solidFill>
                  <a:srgbClr val="FFFFFF"/>
                </a:solidFill>
                <a:effectLst/>
              </a:rPr>
              <a:t>Parlare delle proprie conoscenze in modo semplice e chiaro, è un sistema efficace per comunicare con i propri pazienti o con coloro i quali stanno cercando spiegazioni relativamente ad un proprio problema di salute. </a:t>
            </a:r>
            <a:br>
              <a:rPr lang="it-IT" sz="2400" dirty="0">
                <a:solidFill>
                  <a:srgbClr val="FFFFFF"/>
                </a:solidFill>
                <a:effectLst/>
              </a:rPr>
            </a:br>
            <a:br>
              <a:rPr lang="it-IT" sz="2400" dirty="0">
                <a:solidFill>
                  <a:srgbClr val="FFFFFF"/>
                </a:solidFill>
                <a:effectLst/>
              </a:rPr>
            </a:br>
            <a:r>
              <a:rPr lang="it-IT" sz="2400" dirty="0">
                <a:solidFill>
                  <a:srgbClr val="FFFFFF"/>
                </a:solidFill>
                <a:effectLst/>
              </a:rPr>
              <a:t>Quando la relazione si sposta dall’ambulatorio ai new media il linguaggio deve rimanere professionale, mostrando che il trovarsi all’interno di un ambiente potenzialmente più informale non influenza il modo con cui si affronta il processo di cura.</a:t>
            </a:r>
            <a:endParaRPr lang="it-IT" sz="2400" dirty="0"/>
          </a:p>
        </p:txBody>
      </p:sp>
      <p:sp>
        <p:nvSpPr>
          <p:cNvPr id="3" name="Segnaposto testo 2">
            <a:extLst>
              <a:ext uri="{FF2B5EF4-FFF2-40B4-BE49-F238E27FC236}">
                <a16:creationId xmlns:a16="http://schemas.microsoft.com/office/drawing/2014/main" id="{4DE5C7FD-7563-7D46-9943-53093EC8D9B5}"/>
              </a:ext>
            </a:extLst>
          </p:cNvPr>
          <p:cNvSpPr>
            <a:spLocks noGrp="1"/>
          </p:cNvSpPr>
          <p:nvPr>
            <p:ph type="body" sz="quarter" idx="1"/>
          </p:nvPr>
        </p:nvSpPr>
        <p:spPr>
          <a:xfrm flipV="1">
            <a:off x="580429" y="7028596"/>
            <a:ext cx="8322471" cy="136477"/>
          </a:xfrm>
        </p:spPr>
        <p:txBody>
          <a:bodyPr>
            <a:normAutofit fontScale="25000" lnSpcReduction="20000"/>
          </a:bodyPr>
          <a:lstStyle/>
          <a:p>
            <a:endParaRPr lang="it-IT" dirty="0"/>
          </a:p>
        </p:txBody>
      </p:sp>
    </p:spTree>
    <p:extLst>
      <p:ext uri="{BB962C8B-B14F-4D97-AF65-F5344CB8AC3E}">
        <p14:creationId xmlns:p14="http://schemas.microsoft.com/office/powerpoint/2010/main" val="408802121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3BD060-9DA9-1C4F-9364-9377CC4B8069}"/>
              </a:ext>
            </a:extLst>
          </p:cNvPr>
          <p:cNvSpPr>
            <a:spLocks noGrp="1"/>
          </p:cNvSpPr>
          <p:nvPr>
            <p:ph type="title"/>
          </p:nvPr>
        </p:nvSpPr>
        <p:spPr>
          <a:xfrm>
            <a:off x="580429" y="395785"/>
            <a:ext cx="8322471" cy="6005015"/>
          </a:xfrm>
        </p:spPr>
        <p:txBody>
          <a:bodyPr>
            <a:noAutofit/>
          </a:bodyPr>
          <a:lstStyle/>
          <a:p>
            <a:pPr algn="l"/>
            <a:r>
              <a:rPr lang="it-IT" sz="2400" dirty="0">
                <a:solidFill>
                  <a:srgbClr val="FFFFFF"/>
                </a:solidFill>
                <a:effectLst/>
              </a:rPr>
              <a:t>Una revisione sistematica presente in letteratura ha valutato 170 lavori sugli effetti dei social network in ambito mediale e ha valutato come 151 dessero riscontri positivi dall’utilizzo dei new media da parte dei pazienti. </a:t>
            </a:r>
            <a:br>
              <a:rPr lang="it-IT" sz="2400" dirty="0">
                <a:solidFill>
                  <a:srgbClr val="FFFFFF"/>
                </a:solidFill>
                <a:effectLst/>
              </a:rPr>
            </a:br>
            <a:br>
              <a:rPr lang="it-IT" sz="2400" dirty="0">
                <a:solidFill>
                  <a:srgbClr val="FFFFFF"/>
                </a:solidFill>
                <a:effectLst/>
              </a:rPr>
            </a:br>
            <a:r>
              <a:rPr lang="it-IT" sz="2400" dirty="0">
                <a:solidFill>
                  <a:srgbClr val="FFFFFF"/>
                </a:solidFill>
                <a:effectLst/>
              </a:rPr>
              <a:t>L’82% degli studi ha visto opinione positiva da parte dei clinici che hanno detto di aver trovato un miglioramento nel coinvolgimento e nella comunicazione con la maggior parte dei pazienti. </a:t>
            </a:r>
            <a:br>
              <a:rPr lang="it-IT" sz="2400" dirty="0">
                <a:solidFill>
                  <a:srgbClr val="FFFFFF"/>
                </a:solidFill>
                <a:effectLst/>
              </a:rPr>
            </a:br>
            <a:r>
              <a:rPr lang="it-IT" sz="2400" dirty="0">
                <a:solidFill>
                  <a:srgbClr val="FFFFFF"/>
                </a:solidFill>
                <a:effectLst/>
              </a:rPr>
              <a:t>Tra i siti maggiormente utilizzati in questo senso si trovano </a:t>
            </a:r>
            <a:r>
              <a:rPr lang="it-IT" sz="2400" dirty="0" err="1">
                <a:solidFill>
                  <a:srgbClr val="FFFFFF"/>
                </a:solidFill>
                <a:effectLst/>
              </a:rPr>
              <a:t>Facebook</a:t>
            </a:r>
            <a:r>
              <a:rPr lang="it-IT" sz="2400" dirty="0">
                <a:solidFill>
                  <a:srgbClr val="FFFFFF"/>
                </a:solidFill>
                <a:effectLst/>
              </a:rPr>
              <a:t> e </a:t>
            </a:r>
            <a:r>
              <a:rPr lang="it-IT" sz="2400" dirty="0" err="1">
                <a:solidFill>
                  <a:srgbClr val="FFFFFF"/>
                </a:solidFill>
                <a:effectLst/>
              </a:rPr>
              <a:t>Twitter</a:t>
            </a:r>
            <a:r>
              <a:rPr lang="it-IT" sz="2400" dirty="0">
                <a:solidFill>
                  <a:srgbClr val="FFFFFF"/>
                </a:solidFill>
                <a:effectLst/>
              </a:rPr>
              <a:t> secondo un’analisi condotta nel 2016. </a:t>
            </a:r>
            <a:br>
              <a:rPr lang="it-IT" sz="2000" dirty="0">
                <a:solidFill>
                  <a:srgbClr val="FFFFFF"/>
                </a:solidFill>
                <a:effectLst/>
              </a:rPr>
            </a:br>
            <a:br>
              <a:rPr lang="it-IT" sz="2000" dirty="0">
                <a:solidFill>
                  <a:srgbClr val="FFFFFF"/>
                </a:solidFill>
                <a:effectLst/>
              </a:rPr>
            </a:br>
            <a:br>
              <a:rPr lang="it-IT" sz="2000" dirty="0">
                <a:solidFill>
                  <a:srgbClr val="FFFFFF"/>
                </a:solidFill>
                <a:effectLst/>
              </a:rPr>
            </a:br>
            <a:endParaRPr lang="it-IT" sz="2000" dirty="0">
              <a:solidFill>
                <a:srgbClr val="FFFFFF"/>
              </a:solidFill>
            </a:endParaRPr>
          </a:p>
        </p:txBody>
      </p:sp>
      <p:sp>
        <p:nvSpPr>
          <p:cNvPr id="3" name="Segnaposto testo 2">
            <a:extLst>
              <a:ext uri="{FF2B5EF4-FFF2-40B4-BE49-F238E27FC236}">
                <a16:creationId xmlns:a16="http://schemas.microsoft.com/office/drawing/2014/main" id="{5CE1EC9D-DA87-8C42-A9C1-8D886F0A7D37}"/>
              </a:ext>
            </a:extLst>
          </p:cNvPr>
          <p:cNvSpPr>
            <a:spLocks noGrp="1"/>
          </p:cNvSpPr>
          <p:nvPr>
            <p:ph type="body" sz="quarter" idx="1"/>
          </p:nvPr>
        </p:nvSpPr>
        <p:spPr>
          <a:xfrm>
            <a:off x="580429" y="1321592"/>
            <a:ext cx="8322471" cy="694244"/>
          </a:xfrm>
        </p:spPr>
        <p:txBody>
          <a:bodyPr/>
          <a:lstStyle/>
          <a:p>
            <a:endParaRPr lang="it-IT" dirty="0">
              <a:solidFill>
                <a:srgbClr val="FFFFFF"/>
              </a:solidFill>
            </a:endParaRPr>
          </a:p>
          <a:p>
            <a:endParaRPr lang="it-IT" dirty="0">
              <a:solidFill>
                <a:srgbClr val="FFFFFF"/>
              </a:solidFill>
            </a:endParaRPr>
          </a:p>
          <a:p>
            <a:endParaRPr lang="it-IT" dirty="0">
              <a:solidFill>
                <a:srgbClr val="FFFFFF"/>
              </a:solidFill>
            </a:endParaRPr>
          </a:p>
        </p:txBody>
      </p:sp>
    </p:spTree>
    <p:extLst>
      <p:ext uri="{BB962C8B-B14F-4D97-AF65-F5344CB8AC3E}">
        <p14:creationId xmlns:p14="http://schemas.microsoft.com/office/powerpoint/2010/main" val="27176444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342E9B-19A6-CC46-AF27-20CA370BFA3D}"/>
              </a:ext>
            </a:extLst>
          </p:cNvPr>
          <p:cNvSpPr>
            <a:spLocks noGrp="1"/>
          </p:cNvSpPr>
          <p:nvPr>
            <p:ph type="title"/>
          </p:nvPr>
        </p:nvSpPr>
        <p:spPr>
          <a:xfrm>
            <a:off x="580429" y="750628"/>
            <a:ext cx="8322471" cy="4913193"/>
          </a:xfrm>
        </p:spPr>
        <p:txBody>
          <a:bodyPr>
            <a:noAutofit/>
          </a:bodyPr>
          <a:lstStyle/>
          <a:p>
            <a:pPr algn="l"/>
            <a:r>
              <a:rPr lang="it-IT" sz="2400" dirty="0">
                <a:solidFill>
                  <a:srgbClr val="FFFFFF"/>
                </a:solidFill>
                <a:effectLst/>
              </a:rPr>
              <a:t>Su questi portali la fascia d’età più attiva va dai 18 ai 49, ma alcuni articoli hanno anche mostrato come pazienti anziani istruiti all’utilizzo del mezzo, abbiano giovato in modo importante dell’utilizzo di siti web e new media nell’ottenimento di informazioni relative alla propria salute. </a:t>
            </a:r>
            <a:br>
              <a:rPr lang="it-IT" sz="2400" dirty="0">
                <a:solidFill>
                  <a:srgbClr val="FFFFFF"/>
                </a:solidFill>
                <a:effectLst/>
              </a:rPr>
            </a:br>
            <a:br>
              <a:rPr lang="it-IT" sz="2400" dirty="0">
                <a:solidFill>
                  <a:srgbClr val="FFFFFF"/>
                </a:solidFill>
                <a:effectLst/>
              </a:rPr>
            </a:br>
            <a:br>
              <a:rPr lang="it-IT" sz="2400" dirty="0">
                <a:solidFill>
                  <a:srgbClr val="FFFFFF"/>
                </a:solidFill>
                <a:effectLst/>
              </a:rPr>
            </a:br>
            <a:r>
              <a:rPr lang="it-IT" sz="2400" dirty="0">
                <a:solidFill>
                  <a:srgbClr val="FFFFFF"/>
                </a:solidFill>
                <a:effectLst/>
              </a:rPr>
              <a:t>Altri studi hanno poi evidenziato come i social possano essere strumenti utili nella diffusione di messaggi legati alla salute, ma come allo stesso tempo queste piattaforme possano rappresentare il punto di partenza o di diffusione di messaggi errati e talvolta anche pericolosi per la salute dei pazienti.</a:t>
            </a:r>
            <a:endParaRPr lang="it-IT" sz="2400" dirty="0"/>
          </a:p>
        </p:txBody>
      </p:sp>
      <p:sp>
        <p:nvSpPr>
          <p:cNvPr id="3" name="Segnaposto testo 2">
            <a:extLst>
              <a:ext uri="{FF2B5EF4-FFF2-40B4-BE49-F238E27FC236}">
                <a16:creationId xmlns:a16="http://schemas.microsoft.com/office/drawing/2014/main" id="{79F8BEC2-EF17-2B45-BBD4-47D2AFDB2EFD}"/>
              </a:ext>
            </a:extLst>
          </p:cNvPr>
          <p:cNvSpPr>
            <a:spLocks noGrp="1"/>
          </p:cNvSpPr>
          <p:nvPr>
            <p:ph type="body" sz="quarter" idx="1"/>
          </p:nvPr>
        </p:nvSpPr>
        <p:spPr>
          <a:xfrm flipV="1">
            <a:off x="580429" y="6858000"/>
            <a:ext cx="8322471" cy="443552"/>
          </a:xfrm>
        </p:spPr>
        <p:txBody>
          <a:bodyPr>
            <a:normAutofit fontScale="77500" lnSpcReduction="20000"/>
          </a:bodyPr>
          <a:lstStyle/>
          <a:p>
            <a:pPr algn="l"/>
            <a:endParaRPr lang="it-IT" dirty="0"/>
          </a:p>
        </p:txBody>
      </p:sp>
    </p:spTree>
    <p:extLst>
      <p:ext uri="{BB962C8B-B14F-4D97-AF65-F5344CB8AC3E}">
        <p14:creationId xmlns:p14="http://schemas.microsoft.com/office/powerpoint/2010/main" val="9255882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1B03C-B7BB-6D4D-8051-7DFE102B385B}"/>
              </a:ext>
            </a:extLst>
          </p:cNvPr>
          <p:cNvSpPr>
            <a:spLocks noGrp="1"/>
          </p:cNvSpPr>
          <p:nvPr>
            <p:ph type="title"/>
          </p:nvPr>
        </p:nvSpPr>
        <p:spPr>
          <a:xfrm>
            <a:off x="580430" y="0"/>
            <a:ext cx="7867831" cy="7116415"/>
          </a:xfrm>
        </p:spPr>
        <p:txBody>
          <a:bodyPr>
            <a:noAutofit/>
          </a:bodyPr>
          <a:lstStyle/>
          <a:p>
            <a:pPr algn="just"/>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3200" dirty="0">
                <a:effectLst/>
              </a:rPr>
            </a:br>
            <a:r>
              <a:rPr lang="it-IT" sz="3200" dirty="0">
                <a:effectLst/>
              </a:rPr>
              <a:t>Con grande frequenza infatti, </a:t>
            </a:r>
            <a:r>
              <a:rPr lang="it-IT" sz="3200" b="1" dirty="0">
                <a:solidFill>
                  <a:srgbClr val="FFFF00"/>
                </a:solidFill>
                <a:effectLst/>
              </a:rPr>
              <a:t>il contenzioso nasce per ragioni “non” cliniche</a:t>
            </a:r>
            <a:r>
              <a:rPr lang="it-IT" sz="3200" dirty="0">
                <a:effectLst/>
              </a:rPr>
              <a:t>; disordine nell’informazione, durata delle cure fuori controllo o comunque ben oltre quanto inizialmente previsto, richiesta di pagamento per prestazioni che il paziente giudica come insufficienti, a volte per banali incomprensioni o per semplice difetto di comunicazione.</a:t>
            </a:r>
            <a:br>
              <a:rPr lang="it-IT" sz="3200" dirty="0">
                <a:effectLst/>
              </a:rPr>
            </a:br>
            <a:br>
              <a:rPr lang="it-IT" sz="2800" dirty="0">
                <a:effectLst/>
              </a:rPr>
            </a:br>
            <a:br>
              <a:rPr lang="it-IT" sz="2800" dirty="0">
                <a:effectLst/>
              </a:rPr>
            </a:br>
            <a:br>
              <a:rPr lang="it-IT" sz="2800" dirty="0">
                <a:effectLst/>
              </a:rPr>
            </a:br>
            <a:endParaRPr lang="it-IT" sz="2800" dirty="0">
              <a:effectLst/>
            </a:endParaRPr>
          </a:p>
        </p:txBody>
      </p:sp>
      <p:sp>
        <p:nvSpPr>
          <p:cNvPr id="3" name="Segnaposto testo 2">
            <a:extLst>
              <a:ext uri="{FF2B5EF4-FFF2-40B4-BE49-F238E27FC236}">
                <a16:creationId xmlns:a16="http://schemas.microsoft.com/office/drawing/2014/main" id="{16D61DF3-674D-0842-A6A9-4448EB9AB355}"/>
              </a:ext>
            </a:extLst>
          </p:cNvPr>
          <p:cNvSpPr>
            <a:spLocks noGrp="1"/>
          </p:cNvSpPr>
          <p:nvPr>
            <p:ph type="body" sz="quarter" idx="1"/>
          </p:nvPr>
        </p:nvSpPr>
        <p:spPr>
          <a:xfrm flipV="1">
            <a:off x="580430" y="7116416"/>
            <a:ext cx="7723816" cy="377687"/>
          </a:xfrm>
        </p:spPr>
        <p:txBody>
          <a:bodyPr>
            <a:normAutofit fontScale="62500" lnSpcReduction="20000"/>
          </a:bodyPr>
          <a:lstStyle/>
          <a:p>
            <a:endParaRPr lang="it-IT" dirty="0"/>
          </a:p>
        </p:txBody>
      </p:sp>
    </p:spTree>
    <p:extLst>
      <p:ext uri="{BB962C8B-B14F-4D97-AF65-F5344CB8AC3E}">
        <p14:creationId xmlns:p14="http://schemas.microsoft.com/office/powerpoint/2010/main" val="7909700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FED875-97A7-AB4D-878A-D341709D1584}"/>
              </a:ext>
            </a:extLst>
          </p:cNvPr>
          <p:cNvSpPr>
            <a:spLocks noGrp="1"/>
          </p:cNvSpPr>
          <p:nvPr>
            <p:ph type="title"/>
          </p:nvPr>
        </p:nvSpPr>
        <p:spPr/>
        <p:txBody>
          <a:bodyPr>
            <a:normAutofit fontScale="90000"/>
          </a:bodyPr>
          <a:lstStyle/>
          <a:p>
            <a:r>
              <a:rPr lang="it-IT" sz="4000" dirty="0">
                <a:solidFill>
                  <a:srgbClr val="FFFF00"/>
                </a:solidFill>
                <a:latin typeface="Arial" panose="020B0604020202020204" pitchFamily="34" charset="0"/>
                <a:cs typeface="Arial" panose="020B0604020202020204" pitchFamily="34" charset="0"/>
              </a:rPr>
              <a:t>Comportamento (reato)</a:t>
            </a:r>
            <a:br>
              <a:rPr lang="it-IT" sz="4000" dirty="0">
                <a:solidFill>
                  <a:srgbClr val="FFFF00"/>
                </a:solidFill>
                <a:latin typeface="Arial" panose="020B0604020202020204" pitchFamily="34" charset="0"/>
                <a:cs typeface="Arial" panose="020B0604020202020204" pitchFamily="34" charset="0"/>
              </a:rPr>
            </a:br>
            <a:r>
              <a:rPr lang="it-IT" sz="4000" dirty="0">
                <a:solidFill>
                  <a:srgbClr val="FFFF00"/>
                </a:solidFill>
                <a:latin typeface="Arial" panose="020B0604020202020204" pitchFamily="34" charset="0"/>
                <a:cs typeface="Arial" panose="020B0604020202020204" pitchFamily="34" charset="0"/>
              </a:rPr>
              <a:t>commissivo/omissivo</a:t>
            </a:r>
            <a:br>
              <a:rPr lang="it-IT" sz="4000" dirty="0">
                <a:solidFill>
                  <a:srgbClr val="FFFF00"/>
                </a:solidFill>
                <a:latin typeface="Arial" panose="020B0604020202020204" pitchFamily="34" charset="0"/>
                <a:cs typeface="Arial" panose="020B0604020202020204" pitchFamily="34" charset="0"/>
              </a:rPr>
            </a:br>
            <a:endParaRPr lang="it-IT" sz="4000" dirty="0">
              <a:solidFill>
                <a:srgbClr val="FFFF00"/>
              </a:solidFill>
              <a:latin typeface="Arial" panose="020B0604020202020204" pitchFamily="34" charset="0"/>
              <a:cs typeface="Arial" panose="020B0604020202020204" pitchFamily="34" charset="0"/>
            </a:endParaRPr>
          </a:p>
        </p:txBody>
      </p:sp>
      <p:sp>
        <p:nvSpPr>
          <p:cNvPr id="3" name="Segnaposto testo 2">
            <a:extLst>
              <a:ext uri="{FF2B5EF4-FFF2-40B4-BE49-F238E27FC236}">
                <a16:creationId xmlns:a16="http://schemas.microsoft.com/office/drawing/2014/main" id="{90FA663B-68CF-4A42-9FBA-B427A86570FC}"/>
              </a:ext>
            </a:extLst>
          </p:cNvPr>
          <p:cNvSpPr>
            <a:spLocks noGrp="1"/>
          </p:cNvSpPr>
          <p:nvPr>
            <p:ph type="body" sz="quarter" idx="1"/>
          </p:nvPr>
        </p:nvSpPr>
        <p:spPr>
          <a:xfrm>
            <a:off x="580429" y="2729345"/>
            <a:ext cx="7755188" cy="2955839"/>
          </a:xfrm>
        </p:spPr>
        <p:txBody>
          <a:bodyPr>
            <a:normAutofit/>
          </a:bodyPr>
          <a:lstStyle/>
          <a:p>
            <a:endParaRPr lang="it-IT" sz="2400" dirty="0">
              <a:solidFill>
                <a:schemeClr val="tx2">
                  <a:lumMod val="20000"/>
                  <a:lumOff val="80000"/>
                </a:schemeClr>
              </a:solidFill>
            </a:endParaRPr>
          </a:p>
          <a:p>
            <a:pPr algn="just"/>
            <a:r>
              <a:rPr lang="it-IT" sz="2400" i="0" dirty="0">
                <a:solidFill>
                  <a:schemeClr val="tx2">
                    <a:lumMod val="20000"/>
                    <a:lumOff val="80000"/>
                  </a:schemeClr>
                </a:solidFill>
              </a:rPr>
              <a:t>(1) </a:t>
            </a:r>
          </a:p>
          <a:p>
            <a:pPr algn="just"/>
            <a:r>
              <a:rPr lang="it-IT" sz="2400" i="0" dirty="0">
                <a:solidFill>
                  <a:schemeClr val="tx2">
                    <a:lumMod val="20000"/>
                    <a:lumOff val="80000"/>
                  </a:schemeClr>
                </a:solidFill>
              </a:rPr>
              <a:t>non vedo sostanziali differenze nella valutazione dei casi, </a:t>
            </a:r>
          </a:p>
          <a:p>
            <a:pPr algn="just"/>
            <a:r>
              <a:rPr lang="it-IT" sz="2400" i="0" dirty="0">
                <a:solidFill>
                  <a:schemeClr val="tx2">
                    <a:lumMod val="20000"/>
                    <a:lumOff val="80000"/>
                  </a:schemeClr>
                </a:solidFill>
              </a:rPr>
              <a:t>tra metodiche analogiche (o tradizionali) e digitali</a:t>
            </a:r>
          </a:p>
          <a:p>
            <a:endParaRPr lang="it-IT" dirty="0">
              <a:solidFill>
                <a:schemeClr val="tx2">
                  <a:lumMod val="20000"/>
                  <a:lumOff val="80000"/>
                </a:schemeClr>
              </a:solidFill>
            </a:endParaRPr>
          </a:p>
        </p:txBody>
      </p:sp>
    </p:spTree>
    <p:extLst>
      <p:ext uri="{BB962C8B-B14F-4D97-AF65-F5344CB8AC3E}">
        <p14:creationId xmlns:p14="http://schemas.microsoft.com/office/powerpoint/2010/main" val="59262295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471855-EB35-1848-AEBF-243299CF0DBC}"/>
              </a:ext>
            </a:extLst>
          </p:cNvPr>
          <p:cNvSpPr>
            <a:spLocks noGrp="1"/>
          </p:cNvSpPr>
          <p:nvPr>
            <p:ph type="title"/>
          </p:nvPr>
        </p:nvSpPr>
        <p:spPr>
          <a:xfrm>
            <a:off x="580429" y="7779224"/>
            <a:ext cx="8322471" cy="450376"/>
          </a:xfrm>
        </p:spPr>
        <p:txBody>
          <a:bodyPr>
            <a:normAutofit fontScale="90000"/>
          </a:bodyPr>
          <a:lstStyle/>
          <a:p>
            <a:pPr algn="l"/>
            <a:br>
              <a:rPr lang="it-IT"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2700" dirty="0">
                <a:solidFill>
                  <a:schemeClr val="tx2">
                    <a:lumMod val="20000"/>
                    <a:lumOff val="80000"/>
                  </a:schemeClr>
                </a:solidFill>
              </a:rPr>
            </a:br>
            <a:r>
              <a:rPr lang="it-IT" sz="2700" dirty="0">
                <a:solidFill>
                  <a:schemeClr val="tx2">
                    <a:lumMod val="20000"/>
                    <a:lumOff val="80000"/>
                  </a:schemeClr>
                </a:solidFill>
              </a:rPr>
              <a:t>(2)</a:t>
            </a:r>
            <a:br>
              <a:rPr lang="it-IT" sz="2700" dirty="0">
                <a:solidFill>
                  <a:schemeClr val="tx2">
                    <a:lumMod val="20000"/>
                    <a:lumOff val="80000"/>
                  </a:schemeClr>
                </a:solidFill>
              </a:rPr>
            </a:br>
            <a:r>
              <a:rPr lang="it-IT" sz="2700" dirty="0">
                <a:solidFill>
                  <a:schemeClr val="tx2">
                    <a:lumMod val="20000"/>
                    <a:lumOff val="80000"/>
                  </a:schemeClr>
                </a:solidFill>
              </a:rPr>
              <a:t>In tutti i casi agiamo in regime probatorio;  </a:t>
            </a:r>
            <a:br>
              <a:rPr lang="it-IT" sz="2700" dirty="0">
                <a:solidFill>
                  <a:schemeClr val="tx2">
                    <a:lumMod val="20000"/>
                    <a:lumOff val="80000"/>
                  </a:schemeClr>
                </a:solidFill>
              </a:rPr>
            </a:br>
            <a:r>
              <a:rPr lang="it-IT" sz="2700" dirty="0">
                <a:solidFill>
                  <a:schemeClr val="tx2">
                    <a:lumMod val="20000"/>
                    <a:lumOff val="80000"/>
                  </a:schemeClr>
                </a:solidFill>
              </a:rPr>
              <a:t>al danneggiato   spetta l’onere di provare il rapporto contrattuale e l’onere di dimostrare almeno presuntivamente di aver patito un danno</a:t>
            </a:r>
            <a:br>
              <a:rPr lang="it-IT" sz="2700" dirty="0">
                <a:solidFill>
                  <a:schemeClr val="tx2">
                    <a:lumMod val="20000"/>
                    <a:lumOff val="80000"/>
                  </a:schemeClr>
                </a:solidFill>
              </a:rPr>
            </a:br>
            <a:br>
              <a:rPr lang="it-IT" sz="2700" dirty="0">
                <a:solidFill>
                  <a:schemeClr val="tx2">
                    <a:lumMod val="20000"/>
                    <a:lumOff val="80000"/>
                  </a:schemeClr>
                </a:solidFill>
              </a:rPr>
            </a:br>
            <a:r>
              <a:rPr lang="it-IT" sz="2700" dirty="0">
                <a:solidFill>
                  <a:schemeClr val="tx2">
                    <a:lumMod val="20000"/>
                    <a:lumOff val="80000"/>
                  </a:schemeClr>
                </a:solidFill>
              </a:rPr>
              <a:t>(3)</a:t>
            </a:r>
            <a:br>
              <a:rPr lang="it-IT" sz="2700" dirty="0">
                <a:solidFill>
                  <a:schemeClr val="tx2">
                    <a:lumMod val="20000"/>
                    <a:lumOff val="80000"/>
                  </a:schemeClr>
                </a:solidFill>
              </a:rPr>
            </a:br>
            <a:r>
              <a:rPr lang="it-IT" sz="2700" dirty="0">
                <a:solidFill>
                  <a:schemeClr val="tx2">
                    <a:lumMod val="20000"/>
                    <a:lumOff val="80000"/>
                  </a:schemeClr>
                </a:solidFill>
              </a:rPr>
              <a:t>al medico l’onere di avere correttamente agito ovvero avere mantenuto una condotta rispettosa delle regole dell’arte (linee guida, buone pratiche </a:t>
            </a:r>
            <a:r>
              <a:rPr lang="it-IT" sz="2700" dirty="0" err="1">
                <a:solidFill>
                  <a:schemeClr val="tx2">
                    <a:lumMod val="20000"/>
                    <a:lumOff val="80000"/>
                  </a:schemeClr>
                </a:solidFill>
              </a:rPr>
              <a:t>cliniche,etc</a:t>
            </a:r>
            <a:r>
              <a:rPr lang="it-IT" sz="2700" dirty="0">
                <a:solidFill>
                  <a:schemeClr val="tx2">
                    <a:lumMod val="20000"/>
                    <a:lumOff val="80000"/>
                  </a:schemeClr>
                </a:solidFill>
              </a:rPr>
              <a:t>.)</a:t>
            </a:r>
            <a:br>
              <a:rPr lang="it-IT" sz="27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sz="3600" dirty="0">
                <a:solidFill>
                  <a:schemeClr val="tx2">
                    <a:lumMod val="20000"/>
                    <a:lumOff val="80000"/>
                  </a:schemeClr>
                </a:solidFill>
              </a:rPr>
            </a:br>
            <a:br>
              <a:rPr lang="it-IT" dirty="0">
                <a:solidFill>
                  <a:schemeClr val="tx2">
                    <a:lumMod val="20000"/>
                    <a:lumOff val="80000"/>
                  </a:schemeClr>
                </a:solidFill>
              </a:rPr>
            </a:br>
            <a:endParaRPr lang="it-IT" dirty="0"/>
          </a:p>
        </p:txBody>
      </p:sp>
      <p:sp>
        <p:nvSpPr>
          <p:cNvPr id="3" name="Segnaposto testo 2">
            <a:extLst>
              <a:ext uri="{FF2B5EF4-FFF2-40B4-BE49-F238E27FC236}">
                <a16:creationId xmlns:a16="http://schemas.microsoft.com/office/drawing/2014/main" id="{57EB29D8-E051-CE47-AAA8-938A8F27A1F8}"/>
              </a:ext>
            </a:extLst>
          </p:cNvPr>
          <p:cNvSpPr>
            <a:spLocks noGrp="1"/>
          </p:cNvSpPr>
          <p:nvPr>
            <p:ph type="body" sz="quarter" idx="1"/>
          </p:nvPr>
        </p:nvSpPr>
        <p:spPr>
          <a:xfrm flipV="1">
            <a:off x="580429" y="6628034"/>
            <a:ext cx="8322471" cy="45719"/>
          </a:xfrm>
        </p:spPr>
        <p:txBody>
          <a:bodyPr>
            <a:normAutofit fontScale="25000" lnSpcReduction="20000"/>
          </a:bodyPr>
          <a:lstStyle/>
          <a:p>
            <a:endParaRPr lang="it-IT" dirty="0"/>
          </a:p>
          <a:p>
            <a:endParaRPr lang="it-IT" dirty="0"/>
          </a:p>
        </p:txBody>
      </p:sp>
    </p:spTree>
    <p:extLst>
      <p:ext uri="{BB962C8B-B14F-4D97-AF65-F5344CB8AC3E}">
        <p14:creationId xmlns:p14="http://schemas.microsoft.com/office/powerpoint/2010/main" val="11824626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951855-0124-DF42-A41E-E520BA3CE721}"/>
              </a:ext>
            </a:extLst>
          </p:cNvPr>
          <p:cNvSpPr>
            <a:spLocks noGrp="1"/>
          </p:cNvSpPr>
          <p:nvPr>
            <p:ph type="title"/>
          </p:nvPr>
        </p:nvSpPr>
        <p:spPr>
          <a:xfrm>
            <a:off x="580429" y="272954"/>
            <a:ext cx="8322471" cy="6585045"/>
          </a:xfrm>
        </p:spPr>
        <p:txBody>
          <a:bodyPr>
            <a:normAutofit/>
          </a:bodyPr>
          <a:lstStyle/>
          <a:p>
            <a:pPr algn="l"/>
            <a:r>
              <a:rPr lang="it-IT" sz="2400" dirty="0">
                <a:solidFill>
                  <a:schemeClr val="tx2">
                    <a:lumMod val="20000"/>
                    <a:lumOff val="80000"/>
                  </a:schemeClr>
                </a:solidFill>
              </a:rPr>
              <a:t>(4)</a:t>
            </a:r>
            <a:br>
              <a:rPr lang="it-IT" sz="2400" dirty="0">
                <a:solidFill>
                  <a:schemeClr val="tx2">
                    <a:lumMod val="20000"/>
                    <a:lumOff val="80000"/>
                  </a:schemeClr>
                </a:solidFill>
              </a:rPr>
            </a:br>
            <a:r>
              <a:rPr lang="it-IT" sz="2400" dirty="0">
                <a:solidFill>
                  <a:schemeClr val="tx2">
                    <a:lumMod val="20000"/>
                    <a:lumOff val="80000"/>
                  </a:schemeClr>
                </a:solidFill>
              </a:rPr>
              <a:t>Tra gli elementi utili a rappresentare la propria «buona cura», la cartella clinica, intesa come insieme della documentazione.</a:t>
            </a:r>
            <a:br>
              <a:rPr lang="it-IT" sz="2400" dirty="0">
                <a:solidFill>
                  <a:schemeClr val="tx2">
                    <a:lumMod val="20000"/>
                    <a:lumOff val="80000"/>
                  </a:schemeClr>
                </a:solidFill>
              </a:rPr>
            </a:br>
            <a:r>
              <a:rPr lang="it-IT" sz="2400" dirty="0">
                <a:solidFill>
                  <a:schemeClr val="tx2">
                    <a:lumMod val="20000"/>
                    <a:lumOff val="80000"/>
                  </a:schemeClr>
                </a:solidFill>
              </a:rPr>
              <a:t>La stessa documentazione potrà avere origine analogica o digitale ma dovrà essere consegnata all’avente diritto con ricevuta che descriva analiticamente quanto consegnato e le caratteristiche del formato</a:t>
            </a:r>
            <a:br>
              <a:rPr lang="it-IT" sz="2400" dirty="0">
                <a:solidFill>
                  <a:schemeClr val="tx2">
                    <a:lumMod val="20000"/>
                    <a:lumOff val="80000"/>
                  </a:schemeClr>
                </a:solidFill>
              </a:rPr>
            </a:br>
            <a:br>
              <a:rPr lang="it-IT" sz="2400" dirty="0">
                <a:solidFill>
                  <a:schemeClr val="tx2">
                    <a:lumMod val="20000"/>
                    <a:lumOff val="80000"/>
                  </a:schemeClr>
                </a:solidFill>
              </a:rPr>
            </a:br>
            <a:r>
              <a:rPr lang="it-IT" sz="2400" dirty="0">
                <a:solidFill>
                  <a:schemeClr val="tx2">
                    <a:lumMod val="20000"/>
                    <a:lumOff val="80000"/>
                  </a:schemeClr>
                </a:solidFill>
              </a:rPr>
              <a:t>(5)</a:t>
            </a:r>
            <a:br>
              <a:rPr lang="it-IT" sz="2400" dirty="0">
                <a:solidFill>
                  <a:schemeClr val="tx2">
                    <a:lumMod val="20000"/>
                    <a:lumOff val="80000"/>
                  </a:schemeClr>
                </a:solidFill>
              </a:rPr>
            </a:br>
            <a:r>
              <a:rPr lang="it-IT" sz="2400" dirty="0">
                <a:solidFill>
                  <a:schemeClr val="tx2">
                    <a:lumMod val="20000"/>
                    <a:lumOff val="80000"/>
                  </a:schemeClr>
                </a:solidFill>
              </a:rPr>
              <a:t>E’ il medico che caratterizza la documentazione attraverso l’indicazione dell’intestazione dell’erogante, data di compilazione, firma e trattenendo copia.</a:t>
            </a:r>
            <a:br>
              <a:rPr lang="it-IT" sz="2800" dirty="0"/>
            </a:br>
            <a:br>
              <a:rPr lang="it-IT" sz="2800" dirty="0"/>
            </a:br>
            <a:br>
              <a:rPr lang="it-IT" sz="2800" dirty="0"/>
            </a:br>
            <a:endParaRPr lang="it-IT" sz="2800" dirty="0"/>
          </a:p>
        </p:txBody>
      </p:sp>
      <p:sp>
        <p:nvSpPr>
          <p:cNvPr id="3" name="Segnaposto testo 2">
            <a:extLst>
              <a:ext uri="{FF2B5EF4-FFF2-40B4-BE49-F238E27FC236}">
                <a16:creationId xmlns:a16="http://schemas.microsoft.com/office/drawing/2014/main" id="{66A75586-D1C1-A149-A357-AC7AB2150600}"/>
              </a:ext>
            </a:extLst>
          </p:cNvPr>
          <p:cNvSpPr>
            <a:spLocks noGrp="1"/>
          </p:cNvSpPr>
          <p:nvPr>
            <p:ph type="body" sz="quarter" idx="1"/>
          </p:nvPr>
        </p:nvSpPr>
        <p:spPr>
          <a:xfrm flipV="1">
            <a:off x="580429" y="7301551"/>
            <a:ext cx="8322471" cy="68238"/>
          </a:xfrm>
        </p:spPr>
        <p:txBody>
          <a:bodyPr>
            <a:normAutofit fontScale="25000" lnSpcReduction="20000"/>
          </a:bodyPr>
          <a:lstStyle/>
          <a:p>
            <a:endParaRPr lang="it-IT" dirty="0"/>
          </a:p>
        </p:txBody>
      </p:sp>
    </p:spTree>
    <p:extLst>
      <p:ext uri="{BB962C8B-B14F-4D97-AF65-F5344CB8AC3E}">
        <p14:creationId xmlns:p14="http://schemas.microsoft.com/office/powerpoint/2010/main" val="337943774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9B7CF2-F293-7A45-971A-BFFDEA327C0B}"/>
              </a:ext>
            </a:extLst>
          </p:cNvPr>
          <p:cNvSpPr>
            <a:spLocks noGrp="1"/>
          </p:cNvSpPr>
          <p:nvPr>
            <p:ph type="title"/>
          </p:nvPr>
        </p:nvSpPr>
        <p:spPr>
          <a:xfrm>
            <a:off x="580429" y="825500"/>
            <a:ext cx="8322471" cy="7497406"/>
          </a:xfrm>
        </p:spPr>
        <p:txBody>
          <a:bodyPr>
            <a:normAutofit/>
          </a:bodyPr>
          <a:lstStyle/>
          <a:p>
            <a:pPr algn="l"/>
            <a:r>
              <a:rPr lang="it-IT" sz="3100" b="1" dirty="0">
                <a:solidFill>
                  <a:schemeClr val="tx2">
                    <a:lumMod val="20000"/>
                    <a:lumOff val="80000"/>
                  </a:schemeClr>
                </a:solidFill>
              </a:rPr>
              <a:t>QUALI POSSIBILI SVILUPPI?</a:t>
            </a:r>
            <a:br>
              <a:rPr lang="it-IT" sz="2400" dirty="0">
                <a:solidFill>
                  <a:schemeClr val="tx2">
                    <a:lumMod val="20000"/>
                    <a:lumOff val="80000"/>
                  </a:schemeClr>
                </a:solidFill>
              </a:rPr>
            </a:br>
            <a:br>
              <a:rPr lang="it-IT" sz="2400" dirty="0">
                <a:solidFill>
                  <a:schemeClr val="tx2">
                    <a:lumMod val="20000"/>
                    <a:lumOff val="80000"/>
                  </a:schemeClr>
                </a:solidFill>
              </a:rPr>
            </a:br>
            <a:br>
              <a:rPr lang="it-IT" sz="2400" dirty="0">
                <a:solidFill>
                  <a:srgbClr val="FFFF00"/>
                </a:solidFill>
              </a:rPr>
            </a:br>
            <a:r>
              <a:rPr lang="it-IT" sz="2400" dirty="0">
                <a:solidFill>
                  <a:srgbClr val="FFFF00"/>
                </a:solidFill>
              </a:rPr>
              <a:t>un sistema di gestione digitale del rapporto medico odontoiatra paziente, dalla prima visita sino  alla fase di follow-up  (firma digitale, gestione a distanza, immediata visualizzazione a schermo di tutti i dati, semplificazione protezione dei dati, ……)</a:t>
            </a:r>
            <a:br>
              <a:rPr lang="it-IT" sz="2400" dirty="0">
                <a:solidFill>
                  <a:srgbClr val="FFFF00"/>
                </a:solidFill>
              </a:rPr>
            </a:br>
            <a:br>
              <a:rPr lang="it-IT" sz="2400" dirty="0">
                <a:solidFill>
                  <a:srgbClr val="FFFF00"/>
                </a:solidFill>
              </a:rPr>
            </a:br>
            <a:r>
              <a:rPr lang="it-IT" sz="2400" dirty="0">
                <a:solidFill>
                  <a:srgbClr val="FFFF00"/>
                </a:solidFill>
              </a:rPr>
              <a:t>semplificazione dell’archiviazione (a fronte dell’aumento consistente di informazioni)</a:t>
            </a:r>
            <a:br>
              <a:rPr lang="it-IT" sz="2400" dirty="0">
                <a:solidFill>
                  <a:srgbClr val="FFFF00"/>
                </a:solidFill>
              </a:rPr>
            </a:br>
            <a:br>
              <a:rPr lang="it-IT" sz="2400" dirty="0">
                <a:solidFill>
                  <a:srgbClr val="FFFF00"/>
                </a:solidFill>
              </a:rPr>
            </a:br>
            <a:r>
              <a:rPr lang="it-IT" sz="2400" dirty="0">
                <a:solidFill>
                  <a:srgbClr val="FFFF00"/>
                </a:solidFill>
              </a:rPr>
              <a:t>semplificazione nella producibilità delle informazioni necessarie a gestire la burocrazia, la gestione del contenzioso eventuale …</a:t>
            </a:r>
            <a:br>
              <a:rPr lang="it-IT" sz="2400" dirty="0">
                <a:solidFill>
                  <a:srgbClr val="FFFF00"/>
                </a:solidFill>
              </a:rPr>
            </a:br>
            <a:br>
              <a:rPr lang="it-IT" sz="2400" dirty="0">
                <a:solidFill>
                  <a:schemeClr val="tx2">
                    <a:lumMod val="20000"/>
                    <a:lumOff val="80000"/>
                  </a:schemeClr>
                </a:solidFill>
              </a:rPr>
            </a:br>
            <a:br>
              <a:rPr lang="it-IT" sz="2400" dirty="0">
                <a:solidFill>
                  <a:schemeClr val="tx2">
                    <a:lumMod val="20000"/>
                    <a:lumOff val="80000"/>
                  </a:schemeClr>
                </a:solidFill>
              </a:rPr>
            </a:br>
            <a:br>
              <a:rPr lang="it-IT" sz="2400" dirty="0">
                <a:solidFill>
                  <a:schemeClr val="tx2">
                    <a:lumMod val="20000"/>
                    <a:lumOff val="80000"/>
                  </a:schemeClr>
                </a:solidFill>
              </a:rPr>
            </a:br>
            <a:br>
              <a:rPr lang="it-IT" sz="2400" dirty="0">
                <a:solidFill>
                  <a:schemeClr val="tx2">
                    <a:lumMod val="20000"/>
                    <a:lumOff val="80000"/>
                  </a:schemeClr>
                </a:solidFill>
              </a:rPr>
            </a:br>
            <a:br>
              <a:rPr lang="it-IT" sz="2400" dirty="0">
                <a:solidFill>
                  <a:schemeClr val="tx2">
                    <a:lumMod val="20000"/>
                    <a:lumOff val="80000"/>
                  </a:schemeClr>
                </a:solidFill>
              </a:rPr>
            </a:br>
            <a:br>
              <a:rPr lang="it-IT" sz="2400" dirty="0">
                <a:solidFill>
                  <a:schemeClr val="tx2">
                    <a:lumMod val="20000"/>
                    <a:lumOff val="80000"/>
                  </a:schemeClr>
                </a:solidFill>
              </a:rPr>
            </a:br>
            <a:endParaRPr lang="it-IT" sz="2400" dirty="0"/>
          </a:p>
        </p:txBody>
      </p:sp>
      <p:sp>
        <p:nvSpPr>
          <p:cNvPr id="3" name="Segnaposto testo 2">
            <a:extLst>
              <a:ext uri="{FF2B5EF4-FFF2-40B4-BE49-F238E27FC236}">
                <a16:creationId xmlns:a16="http://schemas.microsoft.com/office/drawing/2014/main" id="{E2A562DF-4253-9448-B080-744EF35A8C86}"/>
              </a:ext>
            </a:extLst>
          </p:cNvPr>
          <p:cNvSpPr>
            <a:spLocks noGrp="1"/>
          </p:cNvSpPr>
          <p:nvPr>
            <p:ph type="body" sz="quarter" idx="1"/>
          </p:nvPr>
        </p:nvSpPr>
        <p:spPr>
          <a:xfrm flipV="1">
            <a:off x="580429" y="6812280"/>
            <a:ext cx="8322471" cy="45719"/>
          </a:xfrm>
        </p:spPr>
        <p:txBody>
          <a:bodyPr>
            <a:normAutofit fontScale="25000" lnSpcReduction="20000"/>
          </a:bodyPr>
          <a:lstStyle/>
          <a:p>
            <a:endParaRPr lang="it-IT" dirty="0"/>
          </a:p>
        </p:txBody>
      </p:sp>
    </p:spTree>
    <p:extLst>
      <p:ext uri="{BB962C8B-B14F-4D97-AF65-F5344CB8AC3E}">
        <p14:creationId xmlns:p14="http://schemas.microsoft.com/office/powerpoint/2010/main" val="53068576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26EBABD-055A-2342-A474-A03F5C32DB21}"/>
              </a:ext>
            </a:extLst>
          </p:cNvPr>
          <p:cNvSpPr>
            <a:spLocks noGrp="1"/>
          </p:cNvSpPr>
          <p:nvPr>
            <p:ph type="sldNum" sz="quarter" idx="10"/>
          </p:nvPr>
        </p:nvSpPr>
        <p:spPr>
          <a:xfrm flipV="1">
            <a:off x="8388350" y="6792910"/>
            <a:ext cx="51672" cy="3143648"/>
          </a:xfrm>
        </p:spPr>
        <p:txBody>
          <a:bodyPr/>
          <a:lstStyle/>
          <a:p>
            <a:pPr>
              <a:defRPr/>
            </a:pPr>
            <a:fld id="{27630C37-3881-004F-AA37-702157616D92}" type="slidenum">
              <a:rPr lang="it-IT" smtClean="0">
                <a:solidFill>
                  <a:schemeClr val="bg1"/>
                </a:solidFill>
              </a:rPr>
              <a:pPr>
                <a:defRPr/>
              </a:pPr>
              <a:t>44</a:t>
            </a:fld>
            <a:endParaRPr lang="it-IT">
              <a:solidFill>
                <a:schemeClr val="bg1"/>
              </a:solidFill>
            </a:endParaRPr>
          </a:p>
        </p:txBody>
      </p:sp>
      <p:sp>
        <p:nvSpPr>
          <p:cNvPr id="3" name="Rectangle 2">
            <a:extLst>
              <a:ext uri="{FF2B5EF4-FFF2-40B4-BE49-F238E27FC236}">
                <a16:creationId xmlns:a16="http://schemas.microsoft.com/office/drawing/2014/main" id="{AFEBCC85-0EDD-A74A-84C6-088356425E0C}"/>
              </a:ext>
            </a:extLst>
          </p:cNvPr>
          <p:cNvSpPr>
            <a:spLocks noChangeArrowheads="1"/>
          </p:cNvSpPr>
          <p:nvPr/>
        </p:nvSpPr>
        <p:spPr bwMode="auto">
          <a:xfrm>
            <a:off x="323528" y="-1637761"/>
            <a:ext cx="8496944" cy="914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9121"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1400"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1400"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1800"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rPr>
              <a:t>Corso di Alta Formazione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200" i="0" u="none" strike="noStrike" cap="none" normalizeH="0" baseline="0" dirty="0">
              <a:ln>
                <a:noFill/>
              </a:ln>
              <a:solidFill>
                <a:srgbClr val="FFFF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Garamond" panose="02020404030301010803" pitchFamily="18" charset="0"/>
              </a:rPr>
              <a:t>Mediazione e conciliazione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Garamond" panose="02020404030301010803" pitchFamily="18" charset="0"/>
              </a:rPr>
              <a:t>in tema di responsabilità sanitaria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200" i="0" u="none" strike="noStrike" cap="none" normalizeH="0" baseline="0" dirty="0">
              <a:ln>
                <a:noFill/>
              </a:ln>
              <a:solidFill>
                <a:srgbClr val="FFFF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200" i="0" u="none" strike="noStrike" cap="none" normalizeH="0" baseline="0" dirty="0">
              <a:ln>
                <a:noFill/>
              </a:ln>
              <a:solidFill>
                <a:srgbClr val="FFFF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200"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rPr>
              <a:t>con il patrocinio del Ministero della Salute e della </a:t>
            </a:r>
            <a:r>
              <a:rPr kumimoji="0" lang="it-IT" altLang="it-IT" sz="1200" b="0" u="none" strike="noStrike" cap="none" normalizeH="0" baseline="0" dirty="0" err="1">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rPr>
              <a:t>FNOMCeO</a:t>
            </a:r>
            <a:endParaRPr kumimoji="0" lang="it-IT" altLang="it-IT" sz="1200" b="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200" b="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Garamond" panose="02020404030301010803" pitchFamily="18" charset="0"/>
            </a:endParaRPr>
          </a:p>
          <a:p>
            <a:pPr lvl="0" algn="ctr" eaLnBrk="0" hangingPunct="0"/>
            <a:r>
              <a:rPr lang="it-IT" altLang="it-IT" sz="1200" b="0" dirty="0">
                <a:solidFill>
                  <a:srgbClr val="FFFF00"/>
                </a:solidFill>
                <a:latin typeface="Arial" panose="020B0604020202020204" pitchFamily="34" charset="0"/>
                <a:ea typeface="Calibri" panose="020F0502020204030204" pitchFamily="34" charset="0"/>
                <a:cs typeface="Garamond" panose="02020404030301010803" pitchFamily="18" charset="0"/>
              </a:rPr>
              <a:t>in collaborazione con l’Università degli studi di Firenze </a:t>
            </a:r>
            <a:endParaRPr lang="it-IT" altLang="it-IT" sz="1200" b="0" dirty="0">
              <a:solidFill>
                <a:srgbClr val="FFFF00"/>
              </a:solidFill>
              <a:latin typeface="Arial" panose="020B0604020202020204" pitchFamily="34" charset="0"/>
            </a:endParaRPr>
          </a:p>
          <a:p>
            <a:pPr lvl="0" algn="ctr" eaLnBrk="0" hangingPunct="0"/>
            <a:endParaRPr lang="it-IT" altLang="it-IT" sz="1200" b="0" dirty="0">
              <a:solidFill>
                <a:srgbClr val="FFFF00"/>
              </a:solidFill>
              <a:latin typeface="Arial" panose="020B0604020202020204" pitchFamily="34" charset="0"/>
              <a:ea typeface="Calibri" panose="020F0502020204030204" pitchFamily="34" charset="0"/>
              <a:cs typeface="Garamond" panose="02020404030301010803" pitchFamily="18" charset="0"/>
            </a:endParaRPr>
          </a:p>
          <a:p>
            <a:pPr lvl="0" algn="ctr" eaLnBrk="0" hangingPunct="0"/>
            <a:r>
              <a:rPr lang="it-IT" altLang="it-IT" sz="1400" b="0" dirty="0">
                <a:solidFill>
                  <a:srgbClr val="FFFF00"/>
                </a:solidFill>
                <a:latin typeface="Arial" panose="020B0604020202020204" pitchFamily="34" charset="0"/>
                <a:ea typeface="Calibri" panose="020F0502020204030204" pitchFamily="34" charset="0"/>
                <a:cs typeface="Garamond" panose="02020404030301010803" pitchFamily="18" charset="0"/>
              </a:rPr>
              <a:t>Corrado BONDI 			Marco SCARPELLI</a:t>
            </a:r>
            <a:endParaRPr lang="it-IT" altLang="it-IT" sz="1400" b="0" dirty="0">
              <a:solidFill>
                <a:srgbClr val="FFFF00"/>
              </a:solidFill>
              <a:latin typeface="Arial" panose="020B0604020202020204" pitchFamily="34" charset="0"/>
            </a:endParaRPr>
          </a:p>
          <a:p>
            <a:pPr lvl="0" algn="ctr" eaLnBrk="0" hangingPunct="0"/>
            <a:r>
              <a:rPr lang="it-IT" altLang="it-IT" sz="1400" b="0" dirty="0">
                <a:solidFill>
                  <a:srgbClr val="FFFF00"/>
                </a:solidFill>
                <a:latin typeface="Arial" panose="020B0604020202020204" pitchFamily="34" charset="0"/>
                <a:ea typeface="Calibri" panose="020F0502020204030204" pitchFamily="34" charset="0"/>
                <a:cs typeface="Garamond" panose="02020404030301010803" pitchFamily="18" charset="0"/>
              </a:rPr>
              <a:t>Responsabile del Progetto 		Coordinatore Scientifico</a:t>
            </a:r>
          </a:p>
          <a:p>
            <a:pPr lvl="0" algn="ctr" eaLnBrk="0" hangingPunct="0"/>
            <a:endParaRPr lang="it-IT" altLang="it-IT" sz="1400" dirty="0">
              <a:solidFill>
                <a:srgbClr val="FFFF00"/>
              </a:solidFill>
              <a:latin typeface="Arial" panose="020B0604020202020204" pitchFamily="34" charset="0"/>
              <a:ea typeface="Calibri" panose="020F0502020204030204" pitchFamily="34" charset="0"/>
              <a:cs typeface="Garamond" panose="02020404030301010803" pitchFamily="18" charset="0"/>
            </a:endParaRPr>
          </a:p>
          <a:p>
            <a:pPr lvl="0" algn="ctr" eaLnBrk="0" hangingPunct="0"/>
            <a:endParaRPr lang="it-IT" altLang="it-IT" sz="2000" dirty="0">
              <a:solidFill>
                <a:srgbClr val="FFFF00"/>
              </a:solidFill>
              <a:latin typeface="Arial" panose="020B0604020202020204" pitchFamily="34" charset="0"/>
              <a:ea typeface="Calibri" panose="020F0502020204030204" pitchFamily="34" charset="0"/>
              <a:cs typeface="Garamond" panose="02020404030301010803" pitchFamily="18" charset="0"/>
            </a:endParaRPr>
          </a:p>
          <a:p>
            <a:pPr lvl="0" algn="ctr" eaLnBrk="0" hangingPunct="0"/>
            <a:r>
              <a:rPr lang="it-IT" altLang="it-IT" sz="1400" b="0" dirty="0">
                <a:solidFill>
                  <a:srgbClr val="FFFFFF"/>
                </a:solidFill>
                <a:latin typeface="Arial" panose="020B0604020202020204" pitchFamily="34" charset="0"/>
                <a:ea typeface="Calibri" panose="020F0502020204030204" pitchFamily="34" charset="0"/>
                <a:cs typeface="Garamond" panose="02020404030301010803" pitchFamily="18" charset="0"/>
              </a:rPr>
              <a:t>Firenze / Milano / Bologna / (Napoli)</a:t>
            </a:r>
          </a:p>
          <a:p>
            <a:pPr lvl="0" algn="ctr" eaLnBrk="0" hangingPunct="0"/>
            <a:endParaRPr kumimoji="0" lang="it-IT" altLang="it-IT" sz="1400" b="0"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Garamond" panose="02020404030301010803" pitchFamily="18" charset="0"/>
            </a:endParaRPr>
          </a:p>
          <a:p>
            <a:pPr lvl="0" algn="ctr" eaLnBrk="0" hangingPunct="0"/>
            <a:endParaRPr lang="it-IT" altLang="it-IT" sz="1400" b="0"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lvl="0" algn="ctr" eaLnBrk="0" hangingPunct="0"/>
            <a:endParaRPr kumimoji="0" lang="it-IT" altLang="it-IT" sz="1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lvl="0" algn="ctr" eaLnBrk="0" hangingPunct="0"/>
            <a:endParaRPr kumimoji="0" lang="it-IT" altLang="it-IT" sz="14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1200" b="0" dirty="0">
              <a:solidFill>
                <a:schemeClr val="bg1"/>
              </a:solidFill>
              <a:latin typeface="Arial" panose="020B0604020202020204" pitchFamily="34" charset="0"/>
              <a:ea typeface="Calibri" panose="020F0502020204030204" pitchFamily="34" charset="0"/>
              <a:cs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Garamond" panose="02020404030301010803" pitchFamily="18" charset="0"/>
              </a:rPr>
              <a:t> </a:t>
            </a:r>
            <a:endParaRPr kumimoji="0" lang="it-IT" altLang="it-IT" sz="1800" b="0" i="0" u="none" strike="noStrike" cap="none" normalizeH="0" baseline="0" dirty="0">
              <a:ln>
                <a:noFill/>
              </a:ln>
              <a:solidFill>
                <a:schemeClr val="bg1"/>
              </a:solidFill>
              <a:effectLst/>
              <a:latin typeface="Arial" panose="020B0604020202020204" pitchFamily="34" charset="0"/>
            </a:endParaRPr>
          </a:p>
        </p:txBody>
      </p:sp>
      <p:pic>
        <p:nvPicPr>
          <p:cNvPr id="6" name="Immagine 5" descr="logotype-FNOMCeO-centrato">
            <a:extLst>
              <a:ext uri="{FF2B5EF4-FFF2-40B4-BE49-F238E27FC236}">
                <a16:creationId xmlns:a16="http://schemas.microsoft.com/office/drawing/2014/main" id="{EC2FE5E0-7FAD-0C4E-87CA-61CF2F930C3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53" y="5579815"/>
            <a:ext cx="1116625" cy="692738"/>
          </a:xfrm>
          <a:prstGeom prst="rect">
            <a:avLst/>
          </a:prstGeom>
          <a:noFill/>
          <a:ln>
            <a:noFill/>
          </a:ln>
        </p:spPr>
      </p:pic>
      <p:pic>
        <p:nvPicPr>
          <p:cNvPr id="13" name="Immagine 12" descr="Logo Ministero della Salute">
            <a:extLst>
              <a:ext uri="{FF2B5EF4-FFF2-40B4-BE49-F238E27FC236}">
                <a16:creationId xmlns:a16="http://schemas.microsoft.com/office/drawing/2014/main" id="{63626C04-E3B7-6747-9C09-3113904F1B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25118" y="5470686"/>
            <a:ext cx="972608" cy="910995"/>
          </a:xfrm>
          <a:prstGeom prst="rect">
            <a:avLst/>
          </a:prstGeom>
          <a:noFill/>
          <a:ln>
            <a:noFill/>
          </a:ln>
        </p:spPr>
      </p:pic>
      <p:pic>
        <p:nvPicPr>
          <p:cNvPr id="7" name="Immagine 6" descr="*** logo ANDI + scritta.jpg">
            <a:extLst>
              <a:ext uri="{FF2B5EF4-FFF2-40B4-BE49-F238E27FC236}">
                <a16:creationId xmlns:a16="http://schemas.microsoft.com/office/drawing/2014/main" id="{655BBC74-FDE3-E746-B6E6-D97ABA378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9249" y="432098"/>
            <a:ext cx="3528392" cy="1101456"/>
          </a:xfrm>
          <a:prstGeom prst="rect">
            <a:avLst/>
          </a:prstGeom>
        </p:spPr>
      </p:pic>
    </p:spTree>
    <p:extLst>
      <p:ext uri="{BB962C8B-B14F-4D97-AF65-F5344CB8AC3E}">
        <p14:creationId xmlns:p14="http://schemas.microsoft.com/office/powerpoint/2010/main" val="167397813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80A46B-9FE6-455C-B588-2DEE6346FF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2707" y="1153651"/>
            <a:ext cx="7200800" cy="5666203"/>
          </a:xfrm>
          <a:prstGeom prst="rect">
            <a:avLst/>
          </a:prstGeom>
        </p:spPr>
      </p:pic>
      <p:pic>
        <p:nvPicPr>
          <p:cNvPr id="6" name="Immagine 5">
            <a:extLst>
              <a:ext uri="{FF2B5EF4-FFF2-40B4-BE49-F238E27FC236}">
                <a16:creationId xmlns:a16="http://schemas.microsoft.com/office/drawing/2014/main" id="{0B9F3D30-224F-4D17-AB35-F993A933C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29697" y="404664"/>
            <a:ext cx="6766821" cy="751869"/>
          </a:xfrm>
          <a:prstGeom prst="rect">
            <a:avLst/>
          </a:prstGeom>
        </p:spPr>
      </p:pic>
    </p:spTree>
    <p:extLst>
      <p:ext uri="{BB962C8B-B14F-4D97-AF65-F5344CB8AC3E}">
        <p14:creationId xmlns:p14="http://schemas.microsoft.com/office/powerpoint/2010/main" val="269075542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773E17-2383-4C8D-BFC7-97ED182F629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89B8D62-BBBC-4097-8DBD-B0C004F7561C}"/>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7ED6090A-7B30-44B0-912B-D8CD450D93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4697" y="304284"/>
            <a:ext cx="8492231" cy="5861020"/>
          </a:xfrm>
          <a:prstGeom prst="rect">
            <a:avLst/>
          </a:prstGeom>
        </p:spPr>
      </p:pic>
    </p:spTree>
    <p:extLst>
      <p:ext uri="{BB962C8B-B14F-4D97-AF65-F5344CB8AC3E}">
        <p14:creationId xmlns:p14="http://schemas.microsoft.com/office/powerpoint/2010/main" val="65506390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E0B9732-A580-4D82-9CA0-394FEA4FAB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519" y="2320074"/>
            <a:ext cx="7779300" cy="4537926"/>
          </a:xfrm>
          <a:prstGeom prst="rect">
            <a:avLst/>
          </a:prstGeom>
        </p:spPr>
      </p:pic>
      <p:pic>
        <p:nvPicPr>
          <p:cNvPr id="4" name="Immagine 3">
            <a:extLst>
              <a:ext uri="{FF2B5EF4-FFF2-40B4-BE49-F238E27FC236}">
                <a16:creationId xmlns:a16="http://schemas.microsoft.com/office/drawing/2014/main" id="{930CA1FB-256A-42E7-ABD2-691A7EECCB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1519" y="172278"/>
            <a:ext cx="7779298" cy="2204135"/>
          </a:xfrm>
          <a:prstGeom prst="rect">
            <a:avLst/>
          </a:prstGeom>
        </p:spPr>
      </p:pic>
    </p:spTree>
    <p:extLst>
      <p:ext uri="{BB962C8B-B14F-4D97-AF65-F5344CB8AC3E}">
        <p14:creationId xmlns:p14="http://schemas.microsoft.com/office/powerpoint/2010/main" val="376836358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CC0885-5BDB-47F3-8289-F92710C4877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18A7226-A2FE-4F4D-88C1-4E7AECB0C2E3}"/>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F8C8D4B4-1C1E-4F5C-B107-45A084F493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4788" y="846138"/>
            <a:ext cx="8834424" cy="5068932"/>
          </a:xfrm>
          <a:prstGeom prst="rect">
            <a:avLst/>
          </a:prstGeom>
        </p:spPr>
      </p:pic>
    </p:spTree>
    <p:extLst>
      <p:ext uri="{BB962C8B-B14F-4D97-AF65-F5344CB8AC3E}">
        <p14:creationId xmlns:p14="http://schemas.microsoft.com/office/powerpoint/2010/main" val="340376098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C92487-55F9-409C-BBAF-2639400B564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A0067CE-B80E-4E83-85CD-D5A350F17C81}"/>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B3F68BD1-0F83-4C7C-93D1-D524697FA7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7564" y="692222"/>
            <a:ext cx="7848872" cy="4709323"/>
          </a:xfrm>
          <a:prstGeom prst="rect">
            <a:avLst/>
          </a:prstGeom>
        </p:spPr>
      </p:pic>
      <p:pic>
        <p:nvPicPr>
          <p:cNvPr id="5" name="Immagine 4">
            <a:extLst>
              <a:ext uri="{FF2B5EF4-FFF2-40B4-BE49-F238E27FC236}">
                <a16:creationId xmlns:a16="http://schemas.microsoft.com/office/drawing/2014/main" id="{3C0A4733-08AF-4B1F-9613-CA3264343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7564" y="4741088"/>
            <a:ext cx="7848872" cy="392444"/>
          </a:xfrm>
          <a:prstGeom prst="rect">
            <a:avLst/>
          </a:prstGeom>
        </p:spPr>
      </p:pic>
    </p:spTree>
    <p:extLst>
      <p:ext uri="{BB962C8B-B14F-4D97-AF65-F5344CB8AC3E}">
        <p14:creationId xmlns:p14="http://schemas.microsoft.com/office/powerpoint/2010/main" val="397563079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1B03C-B7BB-6D4D-8051-7DFE102B385B}"/>
              </a:ext>
            </a:extLst>
          </p:cNvPr>
          <p:cNvSpPr>
            <a:spLocks noGrp="1"/>
          </p:cNvSpPr>
          <p:nvPr>
            <p:ph type="title"/>
          </p:nvPr>
        </p:nvSpPr>
        <p:spPr>
          <a:xfrm>
            <a:off x="144379" y="1515979"/>
            <a:ext cx="8725301" cy="6338866"/>
          </a:xfrm>
        </p:spPr>
        <p:txBody>
          <a:bodyPr>
            <a:noAutofit/>
          </a:bodyPr>
          <a:lstStyle/>
          <a:p>
            <a:pPr algn="l"/>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4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br>
              <a:rPr lang="it-IT" sz="2800" dirty="0">
                <a:effectLst/>
              </a:rPr>
            </a:br>
            <a:r>
              <a:rPr lang="it-IT" sz="2800" dirty="0">
                <a:effectLst/>
              </a:rPr>
              <a:t>In merito a ciò è sempre più evidente come sia diventata preponderante la necessità di lasciare una </a:t>
            </a:r>
            <a:r>
              <a:rPr lang="it-IT" sz="2800" b="1" dirty="0">
                <a:solidFill>
                  <a:srgbClr val="FFFF00"/>
                </a:solidFill>
                <a:effectLst/>
              </a:rPr>
              <a:t>“tracciabilità” del rapporto medico/paziente </a:t>
            </a:r>
            <a:r>
              <a:rPr lang="it-IT" sz="2800" dirty="0">
                <a:effectLst/>
              </a:rPr>
              <a:t>attraverso un corretto protocollo di documentazione e comunicazione, che nel moderno studio odontoiatrico segue dei percorsi sempre più digitalizzati. </a:t>
            </a:r>
            <a:br>
              <a:rPr lang="it-IT" sz="2800" dirty="0">
                <a:effectLst/>
              </a:rPr>
            </a:br>
            <a:r>
              <a:rPr lang="it-IT" sz="2800" dirty="0">
                <a:effectLst/>
              </a:rPr>
              <a:t>I vantaggi di questa “tracciabilità” si ripercuotono sia su una chiarificazione delle incomprensioni interne al rapporto di cure sia, in caso di contenzioso vero e proprio, in </a:t>
            </a:r>
            <a:r>
              <a:rPr lang="it-IT" sz="2800" b="1" dirty="0">
                <a:solidFill>
                  <a:srgbClr val="FFFF00"/>
                </a:solidFill>
                <a:effectLst/>
              </a:rPr>
              <a:t>una più lineare gestione/ricostruzione in ambito medico-legale e assicurativo di come </a:t>
            </a:r>
            <a:r>
              <a:rPr lang="it-IT" sz="2800" dirty="0">
                <a:effectLst/>
              </a:rPr>
              <a:t>fattivamente questo rapporto si è svolto</a:t>
            </a:r>
            <a:r>
              <a:rPr lang="it-IT" sz="2400" dirty="0">
                <a:effectLst/>
              </a:rPr>
              <a:t>…………………….......</a:t>
            </a:r>
            <a:br>
              <a:rPr lang="it-IT" sz="2400" dirty="0">
                <a:effectLst/>
              </a:rPr>
            </a:br>
            <a:br>
              <a:rPr lang="it-IT" sz="2400" dirty="0">
                <a:effectLst/>
              </a:rPr>
            </a:br>
            <a:br>
              <a:rPr lang="it-IT" sz="2400" dirty="0">
                <a:effectLst/>
              </a:rPr>
            </a:br>
            <a:br>
              <a:rPr lang="it-IT" sz="2800" dirty="0">
                <a:effectLst/>
              </a:rPr>
            </a:br>
            <a:br>
              <a:rPr lang="it-IT" sz="2800" dirty="0">
                <a:effectLst/>
              </a:rPr>
            </a:br>
            <a:endParaRPr lang="it-IT" sz="2800" dirty="0">
              <a:effectLst/>
            </a:endParaRPr>
          </a:p>
        </p:txBody>
      </p:sp>
      <p:sp>
        <p:nvSpPr>
          <p:cNvPr id="3" name="Segnaposto testo 2">
            <a:extLst>
              <a:ext uri="{FF2B5EF4-FFF2-40B4-BE49-F238E27FC236}">
                <a16:creationId xmlns:a16="http://schemas.microsoft.com/office/drawing/2014/main" id="{16D61DF3-674D-0842-A6A9-4448EB9AB355}"/>
              </a:ext>
            </a:extLst>
          </p:cNvPr>
          <p:cNvSpPr>
            <a:spLocks noGrp="1"/>
          </p:cNvSpPr>
          <p:nvPr>
            <p:ph type="body" sz="quarter" idx="1"/>
          </p:nvPr>
        </p:nvSpPr>
        <p:spPr>
          <a:xfrm>
            <a:off x="580430" y="7509092"/>
            <a:ext cx="7723816" cy="345753"/>
          </a:xfrm>
        </p:spPr>
        <p:txBody>
          <a:bodyPr>
            <a:normAutofit fontScale="55000" lnSpcReduction="20000"/>
          </a:bodyPr>
          <a:lstStyle/>
          <a:p>
            <a:endParaRPr lang="it-IT" dirty="0"/>
          </a:p>
        </p:txBody>
      </p:sp>
    </p:spTree>
    <p:extLst>
      <p:ext uri="{BB962C8B-B14F-4D97-AF65-F5344CB8AC3E}">
        <p14:creationId xmlns:p14="http://schemas.microsoft.com/office/powerpoint/2010/main" val="377785368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A8839D-F270-48CB-9884-A9682D2D16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9511" y="274238"/>
            <a:ext cx="6696745" cy="4464497"/>
          </a:xfrm>
          <a:prstGeom prst="rect">
            <a:avLst/>
          </a:prstGeom>
        </p:spPr>
      </p:pic>
      <p:pic>
        <p:nvPicPr>
          <p:cNvPr id="5" name="Immagine 4">
            <a:extLst>
              <a:ext uri="{FF2B5EF4-FFF2-40B4-BE49-F238E27FC236}">
                <a16:creationId xmlns:a16="http://schemas.microsoft.com/office/drawing/2014/main" id="{35E57DFF-B4F7-4932-BD3C-F37DF2C36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67744" y="5013176"/>
            <a:ext cx="6172114" cy="1440160"/>
          </a:xfrm>
          <a:prstGeom prst="rect">
            <a:avLst/>
          </a:prstGeom>
        </p:spPr>
      </p:pic>
    </p:spTree>
    <p:extLst>
      <p:ext uri="{BB962C8B-B14F-4D97-AF65-F5344CB8AC3E}">
        <p14:creationId xmlns:p14="http://schemas.microsoft.com/office/powerpoint/2010/main" val="213318655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1321591"/>
            <a:ext cx="8322471" cy="3440189"/>
          </a:xfrm>
        </p:spPr>
        <p:txBody>
          <a:bodyPr>
            <a:normAutofit fontScale="90000"/>
          </a:bodyPr>
          <a:lstStyle/>
          <a:p>
            <a:br>
              <a:rPr lang="it-IT" dirty="0"/>
            </a:br>
            <a:br>
              <a:rPr lang="it-IT" dirty="0"/>
            </a:br>
            <a:r>
              <a:rPr lang="it-IT" dirty="0"/>
              <a:t>linee guida?</a:t>
            </a:r>
            <a:br>
              <a:rPr lang="it-IT" dirty="0"/>
            </a:br>
            <a:r>
              <a:rPr lang="it-IT" dirty="0"/>
              <a:t>buona pratica clinica?</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p:txBody>
          <a:bodyPr/>
          <a:lstStyle/>
          <a:p>
            <a:endParaRPr lang="it-IT"/>
          </a:p>
        </p:txBody>
      </p:sp>
    </p:spTree>
    <p:extLst>
      <p:ext uri="{BB962C8B-B14F-4D97-AF65-F5344CB8AC3E}">
        <p14:creationId xmlns:p14="http://schemas.microsoft.com/office/powerpoint/2010/main" val="251860940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D88E4A-F68D-2A48-8368-CE5288E897BB}"/>
              </a:ext>
            </a:extLst>
          </p:cNvPr>
          <p:cNvSpPr>
            <a:spLocks noGrp="1" noRot="1" noChangeAspect="1" noMove="1" noResize="1" noEditPoints="1" noAdjustHandles="1" noChangeArrowheads="1" noChangeShapeType="1" noTextEdit="1"/>
          </p:cNvSpPr>
          <p:nvPr/>
        </p:nvSpPr>
        <p:spPr bwMode="ltGray">
          <a:xfrm>
            <a:off x="241698" y="1097756"/>
            <a:ext cx="8660606" cy="4662488"/>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endParaRPr lang="en-US" sz="1350"/>
          </a:p>
        </p:txBody>
      </p:sp>
      <p:cxnSp>
        <p:nvCxnSpPr>
          <p:cNvPr id="6" name="Straight Connector 5">
            <a:extLst>
              <a:ext uri="{FF2B5EF4-FFF2-40B4-BE49-F238E27FC236}">
                <a16:creationId xmlns:a16="http://schemas.microsoft.com/office/drawing/2014/main" id="{CB4DD6E1-75A7-914D-82A8-E9495AA689F0}"/>
              </a:ext>
            </a:extLst>
          </p:cNvPr>
          <p:cNvCxnSpPr>
            <a:cxnSpLocks noGrp="1" noRot="1" noChangeAspect="1" noMove="1" noResize="1" noEditPoints="1" noAdjustHandles="1" noChangeArrowheads="1" noChangeShapeType="1"/>
          </p:cNvCxnSpPr>
          <p:nvPr/>
        </p:nvCxnSpPr>
        <p:spPr>
          <a:xfrm>
            <a:off x="3490913" y="240030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388" name="Titolo 1">
            <a:extLst>
              <a:ext uri="{FF2B5EF4-FFF2-40B4-BE49-F238E27FC236}">
                <a16:creationId xmlns:a16="http://schemas.microsoft.com/office/drawing/2014/main" id="{9044F97F-96E1-B244-82C1-C703A11AB5C2}"/>
              </a:ext>
            </a:extLst>
          </p:cNvPr>
          <p:cNvSpPr>
            <a:spLocks noGrp="1"/>
          </p:cNvSpPr>
          <p:nvPr>
            <p:ph type="title"/>
          </p:nvPr>
        </p:nvSpPr>
        <p:spPr>
          <a:xfrm>
            <a:off x="628650" y="1579960"/>
            <a:ext cx="2620566" cy="3698081"/>
          </a:xfrm>
        </p:spPr>
        <p:txBody>
          <a:bodyPr/>
          <a:lstStyle/>
          <a:p>
            <a:pPr algn="r" eaLnBrk="1" hangingPunct="1"/>
            <a:endParaRPr lang="it-IT" altLang="it-IT">
              <a:solidFill>
                <a:schemeClr val="accent1"/>
              </a:solidFill>
              <a:ea typeface="ＭＳ Ｐゴシック" panose="020B0600070205080204" pitchFamily="34" charset="-128"/>
            </a:endParaRPr>
          </a:p>
        </p:txBody>
      </p:sp>
      <p:sp>
        <p:nvSpPr>
          <p:cNvPr id="16389" name="Segnaposto contenuto 2">
            <a:extLst>
              <a:ext uri="{FF2B5EF4-FFF2-40B4-BE49-F238E27FC236}">
                <a16:creationId xmlns:a16="http://schemas.microsoft.com/office/drawing/2014/main" id="{B4C11B3F-02C9-0144-889B-C2BF3B9A318D}"/>
              </a:ext>
            </a:extLst>
          </p:cNvPr>
          <p:cNvSpPr>
            <a:spLocks noGrp="1"/>
          </p:cNvSpPr>
          <p:nvPr>
            <p:ph idx="1"/>
          </p:nvPr>
        </p:nvSpPr>
        <p:spPr>
          <a:xfrm>
            <a:off x="3732610" y="1579960"/>
            <a:ext cx="4782740" cy="3698081"/>
          </a:xfrm>
        </p:spPr>
        <p:txBody>
          <a:bodyPr anchor="ctr"/>
          <a:lstStyle/>
          <a:p>
            <a:pPr eaLnBrk="1" hangingPunct="1"/>
            <a:endParaRPr lang="it-IT" altLang="it-IT" sz="2400">
              <a:solidFill>
                <a:srgbClr val="FFFF00"/>
              </a:solidFill>
              <a:ea typeface="ＭＳ Ｐゴシック" panose="020B0600070205080204" pitchFamily="34" charset="-128"/>
            </a:endParaRPr>
          </a:p>
          <a:p>
            <a:pPr eaLnBrk="1" hangingPunct="1"/>
            <a:endParaRPr lang="it-IT" altLang="it-IT" sz="2400">
              <a:solidFill>
                <a:srgbClr val="FFFF00"/>
              </a:solidFill>
              <a:ea typeface="ＭＳ Ｐゴシック" panose="020B0600070205080204" pitchFamily="34" charset="-128"/>
            </a:endParaRPr>
          </a:p>
          <a:p>
            <a:pPr eaLnBrk="1" hangingPunct="1"/>
            <a:r>
              <a:rPr lang="it-IT" altLang="it-IT" sz="2400">
                <a:solidFill>
                  <a:srgbClr val="FFFF00"/>
                </a:solidFill>
                <a:ea typeface="ＭＳ Ｐゴシック" panose="020B0600070205080204" pitchFamily="34" charset="-128"/>
              </a:rPr>
              <a:t>Il nuovo metro per stabilire se un medico è responsabile o meno, scrive la Cassazione, dovrà ora essere, la distanza della sua condotta da quella prevista dalle </a:t>
            </a:r>
            <a:r>
              <a:rPr lang="it-IT" altLang="it-IT" sz="2400" b="1">
                <a:solidFill>
                  <a:srgbClr val="FFFF00"/>
                </a:solidFill>
                <a:ea typeface="ＭＳ Ｐゴシック" panose="020B0600070205080204" pitchFamily="34" charset="-128"/>
              </a:rPr>
              <a:t>Linee guida</a:t>
            </a:r>
            <a:r>
              <a:rPr lang="it-IT" altLang="it-IT" sz="1800">
                <a:ea typeface="ＭＳ Ｐゴシック" panose="020B0600070205080204" pitchFamily="34" charset="-128"/>
              </a:rPr>
              <a:t>.</a:t>
            </a:r>
          </a:p>
        </p:txBody>
      </p:sp>
      <p:sp>
        <p:nvSpPr>
          <p:cNvPr id="16390" name="CasellaDiTesto 3">
            <a:extLst>
              <a:ext uri="{FF2B5EF4-FFF2-40B4-BE49-F238E27FC236}">
                <a16:creationId xmlns:a16="http://schemas.microsoft.com/office/drawing/2014/main" id="{737F11AD-5F71-D343-97B4-27F0C167B7F0}"/>
              </a:ext>
            </a:extLst>
          </p:cNvPr>
          <p:cNvSpPr txBox="1">
            <a:spLocks noChangeArrowheads="1"/>
          </p:cNvSpPr>
          <p:nvPr/>
        </p:nvSpPr>
        <p:spPr bwMode="auto">
          <a:xfrm>
            <a:off x="3249217" y="1882379"/>
            <a:ext cx="54113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it-IT" altLang="it-IT" sz="1800" b="1" dirty="0">
                <a:solidFill>
                  <a:srgbClr val="FFFFFF"/>
                </a:solidFill>
              </a:rPr>
              <a:t>Corte di Cassazione, sez. IV Penale, sentenza 11 maggio – 6 giugno 2016, n. 23283 </a:t>
            </a:r>
            <a:r>
              <a:rPr lang="mr-IN" altLang="it-IT" sz="1800" b="1" dirty="0">
                <a:solidFill>
                  <a:srgbClr val="FFFFFF"/>
                </a:solidFill>
                <a:ea typeface="Mangal" panose="02040503050203030202" pitchFamily="18" charset="0"/>
              </a:rPr>
              <a:t>–</a:t>
            </a:r>
            <a:r>
              <a:rPr lang="it-IT" altLang="it-IT" sz="1800" b="1" dirty="0">
                <a:solidFill>
                  <a:srgbClr val="FFFFFF"/>
                </a:solidFill>
              </a:rPr>
              <a:t> Presidente </a:t>
            </a:r>
            <a:r>
              <a:rPr lang="it-IT" altLang="it-IT" sz="1800" b="1" dirty="0" err="1">
                <a:solidFill>
                  <a:srgbClr val="FFFFFF"/>
                </a:solidFill>
              </a:rPr>
              <a:t>Blaiotta</a:t>
            </a:r>
            <a:endParaRPr lang="it-IT" altLang="it-IT" sz="1800" dirty="0">
              <a:solidFill>
                <a:srgbClr val="FFFFFF"/>
              </a:solidFill>
            </a:endParaRPr>
          </a:p>
        </p:txBody>
      </p:sp>
      <p:pic>
        <p:nvPicPr>
          <p:cNvPr id="16391" name="Immagine 6">
            <a:extLst>
              <a:ext uri="{FF2B5EF4-FFF2-40B4-BE49-F238E27FC236}">
                <a16:creationId xmlns:a16="http://schemas.microsoft.com/office/drawing/2014/main" id="{D055E1A2-937D-F24C-8FE8-21BC2C0F8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779" y="2601516"/>
            <a:ext cx="2978944" cy="18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data 7">
            <a:extLst>
              <a:ext uri="{FF2B5EF4-FFF2-40B4-BE49-F238E27FC236}">
                <a16:creationId xmlns:a16="http://schemas.microsoft.com/office/drawing/2014/main" id="{12E35C23-EF05-F44E-9628-A9D8A15168BD}"/>
              </a:ext>
            </a:extLst>
          </p:cNvPr>
          <p:cNvSpPr>
            <a:spLocks noGrp="1"/>
          </p:cNvSpPr>
          <p:nvPr>
            <p:ph type="dt" sz="quarter" idx="10"/>
          </p:nvPr>
        </p:nvSpPr>
        <p:spPr/>
        <p:txBody>
          <a:bodyPr/>
          <a:lstStyle/>
          <a:p>
            <a:pPr>
              <a:defRPr/>
            </a:pPr>
            <a:endParaRPr lang="it-IT" dirty="0"/>
          </a:p>
        </p:txBody>
      </p:sp>
      <p:sp>
        <p:nvSpPr>
          <p:cNvPr id="9" name="Segnaposto piè di pagina 8">
            <a:extLst>
              <a:ext uri="{FF2B5EF4-FFF2-40B4-BE49-F238E27FC236}">
                <a16:creationId xmlns:a16="http://schemas.microsoft.com/office/drawing/2014/main" id="{5FBA2C12-AEDF-5B42-BF2F-6E08CE00BF12}"/>
              </a:ext>
            </a:extLst>
          </p:cNvPr>
          <p:cNvSpPr>
            <a:spLocks noGrp="1"/>
          </p:cNvSpPr>
          <p:nvPr>
            <p:ph type="ftr" sz="quarter" idx="11"/>
          </p:nvPr>
        </p:nvSpPr>
        <p:spPr/>
        <p:txBody>
          <a:bodyPr/>
          <a:lstStyle/>
          <a:p>
            <a:pPr>
              <a:defRPr/>
            </a:pPr>
            <a:endParaRPr lang="it-IT" dirty="0"/>
          </a:p>
        </p:txBody>
      </p:sp>
    </p:spTree>
    <p:extLst>
      <p:ext uri="{BB962C8B-B14F-4D97-AF65-F5344CB8AC3E}">
        <p14:creationId xmlns:p14="http://schemas.microsoft.com/office/powerpoint/2010/main" val="210778682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F9C896-07A3-2D42-940A-82BDEFF153A3}"/>
              </a:ext>
            </a:extLst>
          </p:cNvPr>
          <p:cNvSpPr>
            <a:spLocks noGrp="1" noRot="1" noChangeAspect="1" noMove="1" noResize="1" noEditPoints="1" noAdjustHandles="1" noChangeArrowheads="1" noChangeShapeType="1" noTextEdit="1"/>
          </p:cNvSpPr>
          <p:nvPr/>
        </p:nvSpPr>
        <p:spPr bwMode="ltGray">
          <a:xfrm>
            <a:off x="4600575" y="1084660"/>
            <a:ext cx="4301729" cy="4423172"/>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endParaRPr lang="en-US" sz="1350"/>
          </a:p>
        </p:txBody>
      </p:sp>
      <p:pic>
        <p:nvPicPr>
          <p:cNvPr id="18435" name="Immagine 3">
            <a:extLst>
              <a:ext uri="{FF2B5EF4-FFF2-40B4-BE49-F238E27FC236}">
                <a16:creationId xmlns:a16="http://schemas.microsoft.com/office/drawing/2014/main" id="{1AE8007B-4948-AE41-BA7B-A0962B9FD2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94" y="1084660"/>
            <a:ext cx="2016919" cy="113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itolo 1">
            <a:extLst>
              <a:ext uri="{FF2B5EF4-FFF2-40B4-BE49-F238E27FC236}">
                <a16:creationId xmlns:a16="http://schemas.microsoft.com/office/drawing/2014/main" id="{B494E9B5-11BA-0649-99A3-09D79DEDDF2A}"/>
              </a:ext>
            </a:extLst>
          </p:cNvPr>
          <p:cNvSpPr>
            <a:spLocks noGrp="1"/>
          </p:cNvSpPr>
          <p:nvPr>
            <p:ph type="title"/>
          </p:nvPr>
        </p:nvSpPr>
        <p:spPr>
          <a:xfrm>
            <a:off x="4794648" y="1337072"/>
            <a:ext cx="3915965" cy="670322"/>
          </a:xfrm>
        </p:spPr>
        <p:txBody>
          <a:bodyPr/>
          <a:lstStyle/>
          <a:p>
            <a:pPr algn="ctr" eaLnBrk="1" hangingPunct="1"/>
            <a:r>
              <a:rPr lang="it-IT" altLang="it-IT" sz="2775" dirty="0">
                <a:ea typeface="ＭＳ Ｐゴシック" panose="020B0600070205080204" pitchFamily="34" charset="-128"/>
              </a:rPr>
              <a:t>La Legge 24</a:t>
            </a:r>
          </a:p>
        </p:txBody>
      </p:sp>
      <p:sp>
        <p:nvSpPr>
          <p:cNvPr id="18437" name="Segnaposto contenuto 2">
            <a:extLst>
              <a:ext uri="{FF2B5EF4-FFF2-40B4-BE49-F238E27FC236}">
                <a16:creationId xmlns:a16="http://schemas.microsoft.com/office/drawing/2014/main" id="{56CD83AB-29A6-9B4E-9118-8D9C6445E45C}"/>
              </a:ext>
            </a:extLst>
          </p:cNvPr>
          <p:cNvSpPr>
            <a:spLocks noGrp="1"/>
          </p:cNvSpPr>
          <p:nvPr>
            <p:ph idx="1"/>
          </p:nvPr>
        </p:nvSpPr>
        <p:spPr>
          <a:xfrm>
            <a:off x="4148137" y="1995488"/>
            <a:ext cx="4995863" cy="3993356"/>
          </a:xfrm>
        </p:spPr>
        <p:txBody>
          <a:bodyPr>
            <a:normAutofit lnSpcReduction="10000"/>
          </a:bodyPr>
          <a:lstStyle/>
          <a:p>
            <a:pPr eaLnBrk="1" hangingPunct="1">
              <a:lnSpc>
                <a:spcPct val="70000"/>
              </a:lnSpc>
            </a:pPr>
            <a:r>
              <a:rPr lang="it-IT" altLang="it-IT" sz="1200">
                <a:solidFill>
                  <a:srgbClr val="FFFF00"/>
                </a:solidFill>
                <a:ea typeface="ＭＳ Ｐゴシック" panose="020B0600070205080204" pitchFamily="34" charset="-128"/>
              </a:rPr>
              <a:t>Art. 5. </a:t>
            </a:r>
          </a:p>
          <a:p>
            <a:pPr eaLnBrk="1" hangingPunct="1">
              <a:lnSpc>
                <a:spcPct val="170000"/>
              </a:lnSpc>
            </a:pPr>
            <a:r>
              <a:rPr lang="it-IT" altLang="it-IT" sz="1200" i="1">
                <a:solidFill>
                  <a:srgbClr val="FFFF00"/>
                </a:solidFill>
                <a:ea typeface="ＭＳ Ｐゴシック" panose="020B0600070205080204" pitchFamily="34" charset="-128"/>
              </a:rPr>
              <a:t>(Buone pratiche clinico-assistenziali e raccomandazioni previste dalle linee guida) </a:t>
            </a:r>
            <a:endParaRPr lang="it-IT" altLang="it-IT" sz="1200">
              <a:solidFill>
                <a:srgbClr val="FFFF00"/>
              </a:solidFill>
              <a:ea typeface="ＭＳ Ｐゴシック" panose="020B0600070205080204" pitchFamily="34" charset="-128"/>
            </a:endParaRPr>
          </a:p>
          <a:p>
            <a:pPr eaLnBrk="1" hangingPunct="1"/>
            <a:r>
              <a:rPr lang="it-IT" altLang="it-IT" sz="1200" b="1">
                <a:solidFill>
                  <a:srgbClr val="FFFF00"/>
                </a:solidFill>
                <a:ea typeface="ＭＳ Ｐゴシック" panose="020B0600070205080204" pitchFamily="34" charset="-128"/>
              </a:rPr>
              <a:t>1. Gli esercenti le professioni sanitarie, nell</a:t>
            </a:r>
            <a:r>
              <a:rPr lang="ja-JP" altLang="it-IT" sz="1200" b="1">
                <a:solidFill>
                  <a:srgbClr val="FFFF00"/>
                </a:solidFill>
                <a:ea typeface="ＭＳ Ｐゴシック" panose="020B0600070205080204" pitchFamily="34" charset="-128"/>
              </a:rPr>
              <a:t>’</a:t>
            </a:r>
            <a:r>
              <a:rPr lang="it-IT" altLang="ja-JP" sz="1200" b="1">
                <a:solidFill>
                  <a:srgbClr val="FFFF00"/>
                </a:solidFill>
                <a:ea typeface="ＭＳ Ｐゴシック" panose="020B0600070205080204" pitchFamily="34" charset="-128"/>
              </a:rPr>
              <a:t>esecuzione delle prestazioni sanitarie con finalità preventive, diagnostiche, terapeutiche, palliative e riabilitative, si attengono, salve le specificità del caso concreto, alle buone pratiche clinico-assistenziali e alle raccomandazioni previste dalle linee guida elaborate dalle società̀ scientifiche iscritte in apposito elenco istituito e regolamentato con decreto del Ministro della salute, da emanare entro 90 giorni dalla data di entrata in vigore della presente legge da aggiornare con cadenza biennale. </a:t>
            </a:r>
          </a:p>
          <a:p>
            <a:pPr eaLnBrk="1" hangingPunct="1"/>
            <a:r>
              <a:rPr lang="it-IT" altLang="it-IT" sz="1200" b="1">
                <a:solidFill>
                  <a:srgbClr val="FFFF00"/>
                </a:solidFill>
                <a:ea typeface="ＭＳ Ｐゴシック" panose="020B0600070205080204" pitchFamily="34" charset="-128"/>
              </a:rPr>
              <a:t>Le linee guida e gli aggiornamenti delle stesse elaborati dai soggetti di cui al comma 1 sono integrati nel Sistema nazionale per le linee guida (SNLG)</a:t>
            </a:r>
          </a:p>
          <a:p>
            <a:pPr eaLnBrk="1" hangingPunct="1"/>
            <a:r>
              <a:rPr lang="it-IT" altLang="it-IT" sz="1200" b="1">
                <a:solidFill>
                  <a:srgbClr val="FFFF00"/>
                </a:solidFill>
                <a:ea typeface="ＭＳ Ｐゴシック" panose="020B0600070205080204" pitchFamily="34" charset="-128"/>
              </a:rPr>
              <a:t>L'Istituto superiore di sanità pubblica nel proprio sito internet le linee guida e gli aggiornamenti delle stesse indicati dal SNLG, previa verifica della conformità̀ della metodologia adottata a standard definiti e resi pubblici dallo stesso Istituto, nonché́ della rilevanza delle evidenze scientifiche dichiarate a supporto delle raccomandazioni</a:t>
            </a:r>
            <a:r>
              <a:rPr lang="it-IT" altLang="it-IT" sz="1200">
                <a:solidFill>
                  <a:srgbClr val="FFFF00"/>
                </a:solidFill>
                <a:ea typeface="ＭＳ Ｐゴシック" panose="020B0600070205080204" pitchFamily="34" charset="-128"/>
              </a:rPr>
              <a:t>. </a:t>
            </a:r>
          </a:p>
          <a:p>
            <a:pPr eaLnBrk="1" hangingPunct="1"/>
            <a:endParaRPr lang="it-IT" altLang="it-IT" sz="1050">
              <a:solidFill>
                <a:srgbClr val="FFFF00"/>
              </a:solidFill>
              <a:ea typeface="ＭＳ Ｐゴシック" panose="020B0600070205080204" pitchFamily="34" charset="-128"/>
            </a:endParaRPr>
          </a:p>
          <a:p>
            <a:pPr eaLnBrk="1" hangingPunct="1">
              <a:lnSpc>
                <a:spcPct val="170000"/>
              </a:lnSpc>
            </a:pPr>
            <a:endParaRPr lang="it-IT" altLang="it-IT" sz="1050" b="1">
              <a:solidFill>
                <a:srgbClr val="FFFF00"/>
              </a:solidFill>
              <a:ea typeface="ＭＳ Ｐゴシック" panose="020B0600070205080204" pitchFamily="34" charset="-128"/>
            </a:endParaRPr>
          </a:p>
          <a:p>
            <a:pPr eaLnBrk="1" hangingPunct="1">
              <a:lnSpc>
                <a:spcPct val="70000"/>
              </a:lnSpc>
            </a:pPr>
            <a:endParaRPr lang="it-IT" altLang="it-IT" sz="1050">
              <a:solidFill>
                <a:srgbClr val="FFFF00"/>
              </a:solidFill>
              <a:ea typeface="ＭＳ Ｐゴシック" panose="020B0600070205080204" pitchFamily="34" charset="-128"/>
            </a:endParaRPr>
          </a:p>
        </p:txBody>
      </p:sp>
      <p:pic>
        <p:nvPicPr>
          <p:cNvPr id="18438" name="Immagine 4">
            <a:extLst>
              <a:ext uri="{FF2B5EF4-FFF2-40B4-BE49-F238E27FC236}">
                <a16:creationId xmlns:a16="http://schemas.microsoft.com/office/drawing/2014/main" id="{DF13C1D2-3229-CF42-9CD5-826B45BBB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941" y="2449116"/>
            <a:ext cx="3780234" cy="149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magine 5">
            <a:extLst>
              <a:ext uri="{FF2B5EF4-FFF2-40B4-BE49-F238E27FC236}">
                <a16:creationId xmlns:a16="http://schemas.microsoft.com/office/drawing/2014/main" id="{F12FF76C-F7CF-0E4C-9C50-EE0F510BB8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881" y="3979069"/>
            <a:ext cx="24098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data 7">
            <a:extLst>
              <a:ext uri="{FF2B5EF4-FFF2-40B4-BE49-F238E27FC236}">
                <a16:creationId xmlns:a16="http://schemas.microsoft.com/office/drawing/2014/main" id="{AA6A0524-C23A-9F46-B1B9-F70090EFDF77}"/>
              </a:ext>
            </a:extLst>
          </p:cNvPr>
          <p:cNvSpPr>
            <a:spLocks noGrp="1"/>
          </p:cNvSpPr>
          <p:nvPr>
            <p:ph type="dt" sz="quarter" idx="10"/>
          </p:nvPr>
        </p:nvSpPr>
        <p:spPr/>
        <p:txBody>
          <a:bodyPr/>
          <a:lstStyle/>
          <a:p>
            <a:pPr>
              <a:defRPr/>
            </a:pPr>
            <a:endParaRPr lang="it-IT" dirty="0"/>
          </a:p>
        </p:txBody>
      </p:sp>
      <p:sp>
        <p:nvSpPr>
          <p:cNvPr id="9" name="Segnaposto piè di pagina 8">
            <a:extLst>
              <a:ext uri="{FF2B5EF4-FFF2-40B4-BE49-F238E27FC236}">
                <a16:creationId xmlns:a16="http://schemas.microsoft.com/office/drawing/2014/main" id="{9CB7624F-0E23-A44C-8D2B-70B43F658684}"/>
              </a:ext>
            </a:extLst>
          </p:cNvPr>
          <p:cNvSpPr>
            <a:spLocks noGrp="1"/>
          </p:cNvSpPr>
          <p:nvPr>
            <p:ph type="ftr" sz="quarter" idx="11"/>
          </p:nvPr>
        </p:nvSpPr>
        <p:spPr>
          <a:xfrm>
            <a:off x="3040856" y="5624513"/>
            <a:ext cx="3086100" cy="273844"/>
          </a:xfrm>
        </p:spPr>
        <p:txBody>
          <a:bodyPr/>
          <a:lstStyle/>
          <a:p>
            <a:pPr>
              <a:defRPr/>
            </a:pPr>
            <a:endParaRPr lang="it-IT" dirty="0"/>
          </a:p>
        </p:txBody>
      </p:sp>
    </p:spTree>
    <p:extLst>
      <p:ext uri="{BB962C8B-B14F-4D97-AF65-F5344CB8AC3E}">
        <p14:creationId xmlns:p14="http://schemas.microsoft.com/office/powerpoint/2010/main" val="388753037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7BB60AF6-021C-6D49-B2F2-E5ADBA103677}"/>
              </a:ext>
            </a:extLst>
          </p:cNvPr>
          <p:cNvSpPr>
            <a:spLocks noGrp="1"/>
          </p:cNvSpPr>
          <p:nvPr>
            <p:ph type="ftr" sz="quarter" idx="11"/>
          </p:nvPr>
        </p:nvSpPr>
        <p:spPr/>
        <p:txBody>
          <a:bodyPr/>
          <a:lstStyle/>
          <a:p>
            <a:pPr>
              <a:defRPr/>
            </a:pPr>
            <a:r>
              <a:rPr lang="it-IT"/>
              <a:t>Proof - ANDI</a:t>
            </a:r>
          </a:p>
        </p:txBody>
      </p:sp>
      <p:pic>
        <p:nvPicPr>
          <p:cNvPr id="24579" name="Immagine 3">
            <a:extLst>
              <a:ext uri="{FF2B5EF4-FFF2-40B4-BE49-F238E27FC236}">
                <a16:creationId xmlns:a16="http://schemas.microsoft.com/office/drawing/2014/main" id="{F9B66AB8-4638-AC4C-8E2E-AB00F035CC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000250" y="171450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48897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A4BC585-9DB6-0049-AE8C-A48CE970378D}"/>
              </a:ext>
            </a:extLst>
          </p:cNvPr>
          <p:cNvSpPr>
            <a:spLocks noGrp="1"/>
          </p:cNvSpPr>
          <p:nvPr>
            <p:ph type="ftr" sz="quarter" idx="11"/>
          </p:nvPr>
        </p:nvSpPr>
        <p:spPr/>
        <p:txBody>
          <a:bodyPr/>
          <a:lstStyle/>
          <a:p>
            <a:pPr>
              <a:defRPr/>
            </a:pPr>
            <a:r>
              <a:rPr lang="it-IT"/>
              <a:t>Proof - ANDI</a:t>
            </a:r>
          </a:p>
        </p:txBody>
      </p:sp>
      <p:pic>
        <p:nvPicPr>
          <p:cNvPr id="5" name="Immagine 4">
            <a:extLst>
              <a:ext uri="{FF2B5EF4-FFF2-40B4-BE49-F238E27FC236}">
                <a16:creationId xmlns:a16="http://schemas.microsoft.com/office/drawing/2014/main" id="{AA4EC79C-A6B9-0548-A305-1B5AE8871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5" y="857250"/>
            <a:ext cx="7715250" cy="5143500"/>
          </a:xfrm>
          <a:prstGeom prst="rect">
            <a:avLst/>
          </a:prstGeom>
          <a:scene3d>
            <a:camera prst="orthographicFront">
              <a:rot lat="0" lon="0" rev="5400000"/>
            </a:camera>
            <a:lightRig rig="threePt" dir="t"/>
          </a:scene3d>
        </p:spPr>
      </p:pic>
    </p:spTree>
    <p:extLst>
      <p:ext uri="{BB962C8B-B14F-4D97-AF65-F5344CB8AC3E}">
        <p14:creationId xmlns:p14="http://schemas.microsoft.com/office/powerpoint/2010/main" val="348791805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F217872-9591-C24B-A81E-A72FCA68283C}"/>
              </a:ext>
            </a:extLst>
          </p:cNvPr>
          <p:cNvSpPr>
            <a:spLocks noGrp="1"/>
          </p:cNvSpPr>
          <p:nvPr>
            <p:ph type="dt" sz="quarter" idx="10"/>
          </p:nvPr>
        </p:nvSpPr>
        <p:spPr/>
        <p:txBody>
          <a:bodyPr/>
          <a:lstStyle/>
          <a:p>
            <a:pPr>
              <a:defRPr/>
            </a:pPr>
            <a:r>
              <a:rPr lang="it-IT"/>
              <a:t>1/12/2017</a:t>
            </a:r>
          </a:p>
        </p:txBody>
      </p:sp>
      <p:sp>
        <p:nvSpPr>
          <p:cNvPr id="3" name="Segnaposto piè di pagina 2">
            <a:extLst>
              <a:ext uri="{FF2B5EF4-FFF2-40B4-BE49-F238E27FC236}">
                <a16:creationId xmlns:a16="http://schemas.microsoft.com/office/drawing/2014/main" id="{29D9ECFF-8E58-6947-B3E6-C198A362AF58}"/>
              </a:ext>
            </a:extLst>
          </p:cNvPr>
          <p:cNvSpPr>
            <a:spLocks noGrp="1"/>
          </p:cNvSpPr>
          <p:nvPr>
            <p:ph type="ftr" sz="quarter" idx="11"/>
          </p:nvPr>
        </p:nvSpPr>
        <p:spPr/>
        <p:txBody>
          <a:bodyPr/>
          <a:lstStyle/>
          <a:p>
            <a:pPr>
              <a:defRPr/>
            </a:pPr>
            <a:r>
              <a:rPr lang="it-IT"/>
              <a:t>Proof - ANDI</a:t>
            </a:r>
          </a:p>
        </p:txBody>
      </p:sp>
      <p:pic>
        <p:nvPicPr>
          <p:cNvPr id="26628" name="Immagine 3">
            <a:extLst>
              <a:ext uri="{FF2B5EF4-FFF2-40B4-BE49-F238E27FC236}">
                <a16:creationId xmlns:a16="http://schemas.microsoft.com/office/drawing/2014/main" id="{517EAD49-F9E6-BA40-A6D1-334522534E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24130" y="1091781"/>
            <a:ext cx="6919463" cy="46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82319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B68BBDC-A21F-334C-9B2B-0F45445AE317}"/>
              </a:ext>
            </a:extLst>
          </p:cNvPr>
          <p:cNvSpPr>
            <a:spLocks noGrp="1"/>
          </p:cNvSpPr>
          <p:nvPr>
            <p:ph type="dt" sz="quarter" idx="10"/>
          </p:nvPr>
        </p:nvSpPr>
        <p:spPr/>
        <p:txBody>
          <a:bodyPr/>
          <a:lstStyle/>
          <a:p>
            <a:pPr>
              <a:defRPr/>
            </a:pPr>
            <a:r>
              <a:rPr lang="it-IT"/>
              <a:t>1/12/2017</a:t>
            </a:r>
          </a:p>
        </p:txBody>
      </p:sp>
      <p:sp>
        <p:nvSpPr>
          <p:cNvPr id="3" name="Segnaposto piè di pagina 2">
            <a:extLst>
              <a:ext uri="{FF2B5EF4-FFF2-40B4-BE49-F238E27FC236}">
                <a16:creationId xmlns:a16="http://schemas.microsoft.com/office/drawing/2014/main" id="{8A84AC55-7CDA-7345-A5D3-6AF758AA1D59}"/>
              </a:ext>
            </a:extLst>
          </p:cNvPr>
          <p:cNvSpPr>
            <a:spLocks noGrp="1"/>
          </p:cNvSpPr>
          <p:nvPr>
            <p:ph type="ftr" sz="quarter" idx="11"/>
          </p:nvPr>
        </p:nvSpPr>
        <p:spPr/>
        <p:txBody>
          <a:bodyPr/>
          <a:lstStyle/>
          <a:p>
            <a:pPr>
              <a:defRPr/>
            </a:pPr>
            <a:r>
              <a:rPr lang="it-IT"/>
              <a:t>Proof - ANDI</a:t>
            </a:r>
          </a:p>
        </p:txBody>
      </p:sp>
      <p:pic>
        <p:nvPicPr>
          <p:cNvPr id="27652" name="Immagine 3">
            <a:extLst>
              <a:ext uri="{FF2B5EF4-FFF2-40B4-BE49-F238E27FC236}">
                <a16:creationId xmlns:a16="http://schemas.microsoft.com/office/drawing/2014/main" id="{086E9AE2-8663-3240-9B9B-9AFD8AEF08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85725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1635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2455816"/>
            <a:ext cx="8322471" cy="4134763"/>
          </a:xfrm>
        </p:spPr>
        <p:txBody>
          <a:bodyPr>
            <a:noAutofit/>
          </a:bodyPr>
          <a:lstStyle/>
          <a:p>
            <a:pPr algn="l"/>
            <a:br>
              <a:rPr lang="it-IT" sz="1800" dirty="0"/>
            </a:br>
            <a:br>
              <a:rPr lang="it-IT" sz="1800" dirty="0"/>
            </a:br>
            <a:br>
              <a:rPr lang="it-IT" sz="1800" dirty="0">
                <a:effectLst/>
              </a:rPr>
            </a:br>
            <a:br>
              <a:rPr lang="it-IT" sz="2000" dirty="0">
                <a:solidFill>
                  <a:srgbClr val="FFFFFF"/>
                </a:solidFill>
                <a:effectLst/>
              </a:rPr>
            </a:br>
            <a:r>
              <a:rPr lang="it-IT" sz="2000" dirty="0">
                <a:solidFill>
                  <a:srgbClr val="FFFFFF"/>
                </a:solidFill>
                <a:effectLst/>
              </a:rPr>
              <a:t> </a:t>
            </a:r>
            <a:br>
              <a:rPr lang="it-IT" sz="2000" dirty="0">
                <a:solidFill>
                  <a:srgbClr val="FFFFFF"/>
                </a:solidFill>
                <a:effectLst/>
              </a:rPr>
            </a:br>
            <a:br>
              <a:rPr lang="it-IT" sz="2000" dirty="0">
                <a:solidFill>
                  <a:srgbClr val="FFFFFF"/>
                </a:solidFill>
                <a:effectLst/>
              </a:rPr>
            </a:br>
            <a:br>
              <a:rPr lang="it-IT" sz="2000" dirty="0">
                <a:solidFill>
                  <a:srgbClr val="FFFFFF"/>
                </a:solidFill>
                <a:effectLst/>
              </a:rPr>
            </a:br>
            <a:r>
              <a:rPr lang="it-IT" sz="1800" b="1" dirty="0">
                <a:solidFill>
                  <a:srgbClr val="FFFFFF"/>
                </a:solidFill>
                <a:effectLst/>
              </a:rPr>
              <a:t>CONSULENZA TECNICA D’UFFICIO </a:t>
            </a:r>
            <a:br>
              <a:rPr lang="it-IT" sz="1800" dirty="0">
                <a:solidFill>
                  <a:srgbClr val="FFFFFF"/>
                </a:solidFill>
                <a:effectLst/>
              </a:rPr>
            </a:br>
            <a:r>
              <a:rPr lang="it-IT" sz="1800" b="1" dirty="0">
                <a:solidFill>
                  <a:srgbClr val="FFFFFF"/>
                </a:solidFill>
                <a:effectLst/>
              </a:rPr>
              <a:t>UDIENZA DI CONFERIMENTO INCARICO</a:t>
            </a:r>
            <a:br>
              <a:rPr lang="it-IT" sz="1800" dirty="0">
                <a:solidFill>
                  <a:srgbClr val="FFFFFF"/>
                </a:solidFill>
                <a:effectLst/>
              </a:rPr>
            </a:br>
            <a:br>
              <a:rPr lang="it-IT" sz="1800" dirty="0">
                <a:solidFill>
                  <a:srgbClr val="FFFFFF"/>
                </a:solidFill>
                <a:effectLst/>
              </a:rPr>
            </a:br>
            <a:r>
              <a:rPr lang="it-IT" sz="1800" dirty="0">
                <a:solidFill>
                  <a:srgbClr val="FFFFFF"/>
                </a:solidFill>
                <a:effectLst/>
              </a:rPr>
              <a:t>All’udienza del 13 marzo 2019, l’ill.mo dott. </a:t>
            </a:r>
            <a:r>
              <a:rPr lang="it-IT" sz="1800" dirty="0" err="1">
                <a:solidFill>
                  <a:srgbClr val="FFFFFF"/>
                </a:solidFill>
                <a:effectLst/>
              </a:rPr>
              <a:t>abcdefghilmno</a:t>
            </a:r>
            <a:r>
              <a:rPr lang="it-IT" sz="1800" dirty="0">
                <a:solidFill>
                  <a:srgbClr val="FFFFFF"/>
                </a:solidFill>
                <a:effectLst/>
              </a:rPr>
              <a:t> – GI nella causa in epigrafe - accettato l’incarico e prestato il giuramento di rito, </a:t>
            </a:r>
            <a:br>
              <a:rPr lang="it-IT" sz="1800" dirty="0">
                <a:solidFill>
                  <a:srgbClr val="FFFFFF"/>
                </a:solidFill>
                <a:effectLst/>
              </a:rPr>
            </a:br>
            <a:r>
              <a:rPr lang="it-IT" sz="1800" dirty="0">
                <a:solidFill>
                  <a:srgbClr val="FFFFFF"/>
                </a:solidFill>
                <a:effectLst/>
              </a:rPr>
              <a:t>formò un collegio medico legale e odontoiatrico,</a:t>
            </a:r>
            <a:br>
              <a:rPr lang="it-IT" sz="1800" dirty="0">
                <a:solidFill>
                  <a:srgbClr val="FFFFFF"/>
                </a:solidFill>
                <a:effectLst/>
              </a:rPr>
            </a:br>
            <a:r>
              <a:rPr lang="it-IT" sz="1800" dirty="0">
                <a:solidFill>
                  <a:srgbClr val="FFFFFF"/>
                </a:solidFill>
                <a:effectLst/>
              </a:rPr>
              <a:t> finalizzato a dar risposta al quesito di cui si riproduce la lettera: </a:t>
            </a:r>
            <a:br>
              <a:rPr lang="it-IT" sz="2000" dirty="0">
                <a:solidFill>
                  <a:srgbClr val="FFFFFF"/>
                </a:solidFill>
                <a:effectLst/>
              </a:rPr>
            </a:br>
            <a:br>
              <a:rPr lang="it-IT" sz="2000" dirty="0">
                <a:solidFill>
                  <a:srgbClr val="FFFFFF"/>
                </a:solidFill>
                <a:effectLst/>
              </a:rPr>
            </a:br>
            <a:r>
              <a:rPr lang="it-IT" sz="2400" dirty="0">
                <a:solidFill>
                  <a:srgbClr val="FFFF00"/>
                </a:solidFill>
                <a:effectLst/>
              </a:rPr>
              <a:t>“</a:t>
            </a:r>
            <a:r>
              <a:rPr lang="it-IT" sz="2400" i="1" dirty="0">
                <a:solidFill>
                  <a:srgbClr val="FFFF00"/>
                </a:solidFill>
                <a:effectLst/>
              </a:rPr>
              <a:t>dicano i CCTTUU, sulla base degli atti a disposizione, quale sia la percentuale di colpa professionale ascrivibile a ciascuno dei professionisti coinvolti nel presente giudizio (x, y, </a:t>
            </a:r>
            <a:r>
              <a:rPr lang="it-IT" sz="2400" i="1" dirty="0" err="1">
                <a:solidFill>
                  <a:srgbClr val="FFFF00"/>
                </a:solidFill>
                <a:effectLst/>
              </a:rPr>
              <a:t>z</a:t>
            </a:r>
            <a:r>
              <a:rPr lang="it-IT" sz="2400" i="1" dirty="0">
                <a:solidFill>
                  <a:srgbClr val="FFFF00"/>
                </a:solidFill>
                <a:effectLst/>
              </a:rPr>
              <a:t>)  in relazione alla causazione del danno come complessivamente determinato nella relazione di ATP e dicano, in riferimento alle condotte colpose di ciascuno (individuandole partitamente), se si sia trattato di </a:t>
            </a:r>
            <a:r>
              <a:rPr lang="it-IT" sz="2400" b="1" i="1" dirty="0">
                <a:solidFill>
                  <a:srgbClr val="FFC000"/>
                </a:solidFill>
                <a:effectLst/>
              </a:rPr>
              <a:t>colpa lieve, media o grave</a:t>
            </a:r>
            <a:r>
              <a:rPr lang="it-IT" sz="2400" dirty="0">
                <a:solidFill>
                  <a:srgbClr val="FFC000"/>
                </a:solidFill>
                <a:effectLst/>
              </a:rPr>
              <a:t>”. </a:t>
            </a:r>
            <a:br>
              <a:rPr lang="it-IT" sz="1800" dirty="0">
                <a:solidFill>
                  <a:srgbClr val="FFC000"/>
                </a:solidFill>
                <a:effectLst/>
              </a:rPr>
            </a:br>
            <a:endParaRPr lang="it-IT" sz="1800" dirty="0">
              <a:solidFill>
                <a:srgbClr val="FFC000"/>
              </a:solidFill>
            </a:endParaRP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a:xfrm>
            <a:off x="580429" y="347473"/>
            <a:ext cx="8322471" cy="1188720"/>
          </a:xfrm>
        </p:spPr>
        <p:txBody>
          <a:bodyPr>
            <a:normAutofit/>
          </a:bodyPr>
          <a:lstStyle/>
          <a:p>
            <a:r>
              <a:rPr lang="it-IT" dirty="0">
                <a:solidFill>
                  <a:srgbClr val="FFFF00"/>
                </a:solidFill>
                <a:effectLst/>
              </a:rPr>
              <a:t>colpa lieve media grave lievissima gravissima </a:t>
            </a:r>
            <a:r>
              <a:rPr lang="it-IT" dirty="0" err="1">
                <a:solidFill>
                  <a:srgbClr val="FFFF00"/>
                </a:solidFill>
                <a:effectLst/>
              </a:rPr>
              <a:t>ammiezzo</a:t>
            </a:r>
            <a:r>
              <a:rPr lang="it-IT" dirty="0">
                <a:solidFill>
                  <a:srgbClr val="FFFF00"/>
                </a:solidFill>
                <a:effectLst/>
              </a:rPr>
              <a:t> colpa </a:t>
            </a:r>
            <a:r>
              <a:rPr lang="it-IT" dirty="0" err="1">
                <a:solidFill>
                  <a:srgbClr val="FFFF00"/>
                </a:solidFill>
                <a:effectLst/>
              </a:rPr>
              <a:t>colpina</a:t>
            </a:r>
            <a:r>
              <a:rPr lang="it-IT" dirty="0">
                <a:solidFill>
                  <a:srgbClr val="FFFF00"/>
                </a:solidFill>
                <a:effectLst/>
              </a:rPr>
              <a:t> e colpetta ....</a:t>
            </a:r>
          </a:p>
          <a:p>
            <a:endParaRPr lang="it-IT" dirty="0"/>
          </a:p>
        </p:txBody>
      </p:sp>
    </p:spTree>
    <p:extLst>
      <p:ext uri="{BB962C8B-B14F-4D97-AF65-F5344CB8AC3E}">
        <p14:creationId xmlns:p14="http://schemas.microsoft.com/office/powerpoint/2010/main" val="220585885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CE659A-1905-EC4A-A5A7-DEA725F076D5}"/>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0B2596E4-A8E3-1240-9115-5A17856CEC5E}"/>
              </a:ext>
            </a:extLst>
          </p:cNvPr>
          <p:cNvSpPr>
            <a:spLocks noGrp="1"/>
          </p:cNvSpPr>
          <p:nvPr>
            <p:ph type="body" sz="quarter" idx="1"/>
          </p:nvPr>
        </p:nvSpPr>
        <p:spPr>
          <a:xfrm>
            <a:off x="580429" y="448887"/>
            <a:ext cx="8322471" cy="6168044"/>
          </a:xfrm>
        </p:spPr>
        <p:txBody>
          <a:bodyPr>
            <a:normAutofit fontScale="25000" lnSpcReduction="20000"/>
          </a:bodyPr>
          <a:lstStyle/>
          <a:p>
            <a:r>
              <a:rPr lang="it-IT" sz="7200" b="1" dirty="0">
                <a:solidFill>
                  <a:srgbClr val="FFFF00"/>
                </a:solidFill>
                <a:effectLst/>
              </a:rPr>
              <a:t>Consiglio dell’Ordine degli Avvocati di Roma – U.N.A.M. Roma</a:t>
            </a:r>
          </a:p>
          <a:p>
            <a:r>
              <a:rPr lang="it-IT" sz="7200" b="1" dirty="0">
                <a:solidFill>
                  <a:srgbClr val="FFFF00"/>
                </a:solidFill>
                <a:effectLst/>
              </a:rPr>
              <a:t>con il patrocinio de Il Foro Italiano</a:t>
            </a:r>
          </a:p>
          <a:p>
            <a:r>
              <a:rPr lang="it-IT" sz="7200" b="1" dirty="0">
                <a:solidFill>
                  <a:srgbClr val="FFFF00"/>
                </a:solidFill>
                <a:effectLst/>
              </a:rPr>
              <a:t> </a:t>
            </a:r>
          </a:p>
          <a:p>
            <a:r>
              <a:rPr lang="it-IT" sz="7200" b="1" dirty="0">
                <a:solidFill>
                  <a:srgbClr val="FFFF00"/>
                </a:solidFill>
                <a:effectLst/>
              </a:rPr>
              <a:t>4 novembre 2019 dalle 15:30 alle 18:30</a:t>
            </a:r>
          </a:p>
          <a:p>
            <a:r>
              <a:rPr lang="it-IT" sz="7200" b="1" dirty="0">
                <a:solidFill>
                  <a:srgbClr val="FFFF00"/>
                </a:solidFill>
                <a:effectLst/>
              </a:rPr>
              <a:t> </a:t>
            </a:r>
          </a:p>
          <a:p>
            <a:r>
              <a:rPr lang="it-IT" sz="7200" b="1" dirty="0">
                <a:solidFill>
                  <a:srgbClr val="FFFF00"/>
                </a:solidFill>
                <a:effectLst/>
              </a:rPr>
              <a:t>Aula Consiglio Ordine Avvocati di Roma – Piazza Cavour </a:t>
            </a:r>
          </a:p>
          <a:p>
            <a:r>
              <a:rPr lang="it-IT" sz="7200" b="1" dirty="0">
                <a:solidFill>
                  <a:srgbClr val="FFFF00"/>
                </a:solidFill>
                <a:effectLst/>
              </a:rPr>
              <a:t> </a:t>
            </a:r>
          </a:p>
          <a:p>
            <a:r>
              <a:rPr lang="it-IT" sz="7200" b="1" dirty="0">
                <a:solidFill>
                  <a:srgbClr val="FFFF00"/>
                </a:solidFill>
                <a:effectLst/>
              </a:rPr>
              <a:t>Le nuove frontiere della responsabilità medico- sanitaria</a:t>
            </a:r>
          </a:p>
          <a:p>
            <a:r>
              <a:rPr lang="it-IT" sz="7200" b="1" dirty="0">
                <a:solidFill>
                  <a:srgbClr val="FFFF00"/>
                </a:solidFill>
                <a:effectLst/>
              </a:rPr>
              <a:t>alla luce delle recentissime pronunce della Suprema Corte  </a:t>
            </a:r>
          </a:p>
          <a:p>
            <a:endParaRPr lang="it-IT" sz="7200" b="1" dirty="0">
              <a:solidFill>
                <a:srgbClr val="FFFF00"/>
              </a:solidFill>
              <a:effectLst/>
            </a:endParaRPr>
          </a:p>
          <a:p>
            <a:r>
              <a:rPr lang="it-IT" sz="7200" b="1" dirty="0">
                <a:solidFill>
                  <a:srgbClr val="FFFF00"/>
                </a:solidFill>
                <a:effectLst/>
              </a:rPr>
              <a:t> </a:t>
            </a:r>
          </a:p>
          <a:p>
            <a:r>
              <a:rPr lang="it-IT" sz="7200" dirty="0">
                <a:solidFill>
                  <a:srgbClr val="FFFFFF"/>
                </a:solidFill>
                <a:effectLst/>
              </a:rPr>
              <a:t>Avv. Antonino Galletti Presidente del Consiglio dell’Ordine degli Avvocati di Roma</a:t>
            </a:r>
          </a:p>
          <a:p>
            <a:r>
              <a:rPr lang="it-IT" sz="7200" dirty="0">
                <a:solidFill>
                  <a:srgbClr val="FFFFFF"/>
                </a:solidFill>
                <a:effectLst/>
              </a:rPr>
              <a:t> </a:t>
            </a:r>
          </a:p>
          <a:p>
            <a:r>
              <a:rPr lang="it-IT" sz="7200" dirty="0">
                <a:solidFill>
                  <a:srgbClr val="FFFFFF"/>
                </a:solidFill>
                <a:effectLst/>
              </a:rPr>
              <a:t>Avv. Andrea ZANELLO – UNAM Sezione Locale di Roma</a:t>
            </a:r>
          </a:p>
          <a:p>
            <a:r>
              <a:rPr lang="it-IT" sz="7200" dirty="0">
                <a:solidFill>
                  <a:srgbClr val="FFFFFF"/>
                </a:solidFill>
                <a:effectLst/>
              </a:rPr>
              <a:t> </a:t>
            </a:r>
          </a:p>
          <a:p>
            <a:r>
              <a:rPr lang="it-IT" sz="7200" dirty="0">
                <a:solidFill>
                  <a:srgbClr val="FFFFFF"/>
                </a:solidFill>
                <a:effectLst/>
              </a:rPr>
              <a:t>***</a:t>
            </a:r>
          </a:p>
          <a:p>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Avv. Maria Agnino - </a:t>
            </a:r>
            <a:r>
              <a:rPr lang="it-IT" sz="6400" i="0" dirty="0" err="1">
                <a:solidFill>
                  <a:srgbClr val="FFFFFF"/>
                </a:solidFill>
                <a:effectLst/>
              </a:rPr>
              <a:t>COARoma</a:t>
            </a:r>
            <a:r>
              <a:rPr lang="it-IT" sz="6400" i="0" dirty="0">
                <a:solidFill>
                  <a:srgbClr val="FFFFFF"/>
                </a:solidFill>
                <a:effectLst/>
              </a:rPr>
              <a:t> e Organismo di Mediazione Forense</a:t>
            </a:r>
          </a:p>
          <a:p>
            <a:pPr lvl="2" algn="just"/>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Dott.ssa Irene Ambrosi Magistrato – Ufficio Massimario Suprema Corte di Cassazione</a:t>
            </a:r>
          </a:p>
          <a:p>
            <a:pPr lvl="2" algn="just"/>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Avv. Donatella </a:t>
            </a:r>
            <a:r>
              <a:rPr lang="it-IT" sz="6400" i="0" dirty="0" err="1">
                <a:solidFill>
                  <a:srgbClr val="FFFFFF"/>
                </a:solidFill>
                <a:effectLst/>
              </a:rPr>
              <a:t>Cerè</a:t>
            </a:r>
            <a:r>
              <a:rPr lang="it-IT" sz="6400" i="0" dirty="0">
                <a:solidFill>
                  <a:srgbClr val="FFFFFF"/>
                </a:solidFill>
                <a:effectLst/>
              </a:rPr>
              <a:t> - </a:t>
            </a:r>
            <a:r>
              <a:rPr lang="it-IT" sz="6400" i="0" dirty="0" err="1">
                <a:solidFill>
                  <a:srgbClr val="FFFFFF"/>
                </a:solidFill>
                <a:effectLst/>
              </a:rPr>
              <a:t>COARoma</a:t>
            </a:r>
            <a:r>
              <a:rPr lang="it-IT" sz="6400" i="0" dirty="0">
                <a:solidFill>
                  <a:srgbClr val="FFFFFF"/>
                </a:solidFill>
                <a:effectLst/>
              </a:rPr>
              <a:t> e Commissione consiliare responsabilità medica</a:t>
            </a:r>
          </a:p>
          <a:p>
            <a:pPr lvl="2" algn="just"/>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Prof. Roberto Pardolesi - Il Foro Italiano</a:t>
            </a:r>
          </a:p>
          <a:p>
            <a:pPr lvl="2" algn="just"/>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Avv. Sara Polito -Mediatore</a:t>
            </a:r>
          </a:p>
          <a:p>
            <a:pPr lvl="2" algn="just"/>
            <a:r>
              <a:rPr lang="it-IT" sz="6400" i="0" dirty="0">
                <a:solidFill>
                  <a:srgbClr val="FFFFFF"/>
                </a:solidFill>
                <a:effectLst/>
              </a:rPr>
              <a:t> </a:t>
            </a:r>
          </a:p>
          <a:p>
            <a:pPr marL="857250" lvl="2" indent="-857250" algn="just">
              <a:buFont typeface="Arial" panose="020B0604020202020204" pitchFamily="34" charset="0"/>
              <a:buChar char="•"/>
            </a:pPr>
            <a:r>
              <a:rPr lang="it-IT" sz="6400" i="0" dirty="0">
                <a:solidFill>
                  <a:srgbClr val="FFFFFF"/>
                </a:solidFill>
                <a:effectLst/>
              </a:rPr>
              <a:t>Dott. Marco Scarpelli - Associazione Nazionale Dentisti Italiani</a:t>
            </a:r>
            <a:r>
              <a:rPr lang="it-IT" dirty="0">
                <a:solidFill>
                  <a:srgbClr val="FFFFFF"/>
                </a:solidFill>
                <a:effectLst/>
              </a:rPr>
              <a:t> </a:t>
            </a:r>
          </a:p>
          <a:p>
            <a:pPr marL="571500" indent="-571500">
              <a:buFont typeface="Arial" panose="020B0604020202020204" pitchFamily="34" charset="0"/>
              <a:buChar char="•"/>
            </a:pPr>
            <a:endParaRPr lang="it-IT" dirty="0">
              <a:solidFill>
                <a:srgbClr val="FFFFFF"/>
              </a:solidFill>
              <a:effectLst/>
            </a:endParaRPr>
          </a:p>
          <a:p>
            <a:endParaRPr lang="it-IT" dirty="0">
              <a:solidFill>
                <a:srgbClr val="FFFFFF"/>
              </a:solidFill>
            </a:endParaRPr>
          </a:p>
        </p:txBody>
      </p:sp>
    </p:spTree>
    <p:extLst>
      <p:ext uri="{BB962C8B-B14F-4D97-AF65-F5344CB8AC3E}">
        <p14:creationId xmlns:p14="http://schemas.microsoft.com/office/powerpoint/2010/main" val="15234065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436419"/>
            <a:ext cx="8322471" cy="3470563"/>
          </a:xfrm>
        </p:spPr>
        <p:txBody>
          <a:bodyPr>
            <a:normAutofit/>
          </a:bodyPr>
          <a:lstStyle/>
          <a:p>
            <a:r>
              <a:rPr lang="it-IT" dirty="0"/>
              <a:t>errore (?) </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a:xfrm>
            <a:off x="580429" y="6005943"/>
            <a:ext cx="8322471" cy="62347"/>
          </a:xfrm>
        </p:spPr>
        <p:txBody>
          <a:bodyPr>
            <a:normAutofit fontScale="25000" lnSpcReduction="20000"/>
          </a:bodyPr>
          <a:lstStyle/>
          <a:p>
            <a:endParaRPr lang="it-IT" dirty="0"/>
          </a:p>
        </p:txBody>
      </p:sp>
    </p:spTree>
    <p:extLst>
      <p:ext uri="{BB962C8B-B14F-4D97-AF65-F5344CB8AC3E}">
        <p14:creationId xmlns:p14="http://schemas.microsoft.com/office/powerpoint/2010/main" val="371267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1321591"/>
            <a:ext cx="8322471" cy="3440189"/>
          </a:xfrm>
        </p:spPr>
        <p:txBody>
          <a:bodyPr>
            <a:normAutofit fontScale="90000"/>
          </a:bodyPr>
          <a:lstStyle/>
          <a:p>
            <a:br>
              <a:rPr lang="it-IT" dirty="0"/>
            </a:br>
            <a:br>
              <a:rPr lang="it-IT" dirty="0"/>
            </a:br>
            <a:r>
              <a:rPr lang="it-IT" dirty="0"/>
              <a:t>linee guida?</a:t>
            </a:r>
            <a:br>
              <a:rPr lang="it-IT" dirty="0"/>
            </a:br>
            <a:r>
              <a:rPr lang="it-IT" dirty="0"/>
              <a:t>buona pratica clinica?</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a:xfrm>
            <a:off x="580429" y="920145"/>
            <a:ext cx="8322471" cy="1324291"/>
          </a:xfrm>
        </p:spPr>
        <p:txBody>
          <a:bodyPr/>
          <a:lstStyle/>
          <a:p>
            <a:r>
              <a:rPr lang="it-IT" dirty="0"/>
              <a:t>CASSAZIONE – terza civile</a:t>
            </a:r>
          </a:p>
          <a:p>
            <a:r>
              <a:rPr lang="it-IT" dirty="0"/>
              <a:t>n. 28994 – 4 luglio 2019</a:t>
            </a:r>
          </a:p>
        </p:txBody>
      </p:sp>
      <p:pic>
        <p:nvPicPr>
          <p:cNvPr id="4" name="Immagine 3">
            <a:extLst>
              <a:ext uri="{FF2B5EF4-FFF2-40B4-BE49-F238E27FC236}">
                <a16:creationId xmlns:a16="http://schemas.microsoft.com/office/drawing/2014/main" id="{FE1F7AA0-2413-5148-BEE8-6CED4E722E7F}"/>
              </a:ext>
            </a:extLst>
          </p:cNvPr>
          <p:cNvPicPr/>
          <p:nvPr/>
        </p:nvPicPr>
        <p:blipFill>
          <a:blip r:embed="rId3"/>
          <a:stretch>
            <a:fillRect/>
          </a:stretch>
        </p:blipFill>
        <p:spPr>
          <a:xfrm>
            <a:off x="1246909" y="2621510"/>
            <a:ext cx="6736542" cy="3841635"/>
          </a:xfrm>
          <a:prstGeom prst="rect">
            <a:avLst/>
          </a:prstGeom>
        </p:spPr>
      </p:pic>
    </p:spTree>
    <p:extLst>
      <p:ext uri="{BB962C8B-B14F-4D97-AF65-F5344CB8AC3E}">
        <p14:creationId xmlns:p14="http://schemas.microsoft.com/office/powerpoint/2010/main" val="13779216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a:xfrm>
            <a:off x="580429" y="1321591"/>
            <a:ext cx="8322471" cy="3440189"/>
          </a:xfrm>
        </p:spPr>
        <p:txBody>
          <a:bodyPr>
            <a:normAutofit fontScale="90000"/>
          </a:bodyPr>
          <a:lstStyle/>
          <a:p>
            <a:br>
              <a:rPr lang="it-IT" dirty="0"/>
            </a:br>
            <a:br>
              <a:rPr lang="it-IT" dirty="0"/>
            </a:br>
            <a:r>
              <a:rPr lang="it-IT" dirty="0"/>
              <a:t>linee guida?</a:t>
            </a:r>
            <a:br>
              <a:rPr lang="it-IT" dirty="0"/>
            </a:br>
            <a:r>
              <a:rPr lang="it-IT" dirty="0"/>
              <a:t>buona pratica clinica?</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a:xfrm>
            <a:off x="580429" y="920145"/>
            <a:ext cx="8322471" cy="1324291"/>
          </a:xfrm>
        </p:spPr>
        <p:txBody>
          <a:bodyPr/>
          <a:lstStyle/>
          <a:p>
            <a:r>
              <a:rPr lang="it-IT" dirty="0"/>
              <a:t>CASSAZIONE – terza civile</a:t>
            </a:r>
          </a:p>
          <a:p>
            <a:r>
              <a:rPr lang="it-IT" dirty="0"/>
              <a:t>n. 28993 – 11 novembre 2019</a:t>
            </a:r>
          </a:p>
        </p:txBody>
      </p:sp>
      <p:pic>
        <p:nvPicPr>
          <p:cNvPr id="5" name="Immagine 4">
            <a:extLst>
              <a:ext uri="{FF2B5EF4-FFF2-40B4-BE49-F238E27FC236}">
                <a16:creationId xmlns:a16="http://schemas.microsoft.com/office/drawing/2014/main" id="{E76D4EA6-A3FD-C340-8A6A-5146257AE6F7}"/>
              </a:ext>
            </a:extLst>
          </p:cNvPr>
          <p:cNvPicPr>
            <a:picLocks noChangeAspect="1"/>
          </p:cNvPicPr>
          <p:nvPr/>
        </p:nvPicPr>
        <p:blipFill>
          <a:blip r:embed="rId3"/>
          <a:stretch>
            <a:fillRect/>
          </a:stretch>
        </p:blipFill>
        <p:spPr>
          <a:xfrm>
            <a:off x="380066" y="2463800"/>
            <a:ext cx="8370233" cy="3643426"/>
          </a:xfrm>
          <a:prstGeom prst="rect">
            <a:avLst/>
          </a:prstGeom>
        </p:spPr>
      </p:pic>
    </p:spTree>
    <p:extLst>
      <p:ext uri="{BB962C8B-B14F-4D97-AF65-F5344CB8AC3E}">
        <p14:creationId xmlns:p14="http://schemas.microsoft.com/office/powerpoint/2010/main" val="63982884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p:txBody>
          <a:bodyPr/>
          <a:lstStyle/>
          <a:p>
            <a:r>
              <a:rPr lang="it-IT" dirty="0"/>
              <a:t>quasi end  -  </a:t>
            </a:r>
            <a:r>
              <a:rPr lang="it-IT" sz="4000" dirty="0"/>
              <a:t>UNO</a:t>
            </a:r>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p:txBody>
          <a:bodyPr/>
          <a:lstStyle/>
          <a:p>
            <a:endParaRPr lang="it-IT"/>
          </a:p>
        </p:txBody>
      </p:sp>
    </p:spTree>
    <p:extLst>
      <p:ext uri="{BB962C8B-B14F-4D97-AF65-F5344CB8AC3E}">
        <p14:creationId xmlns:p14="http://schemas.microsoft.com/office/powerpoint/2010/main" val="197193990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AD1B30-0BAC-684F-978C-0331A2B9D164}"/>
              </a:ext>
            </a:extLst>
          </p:cNvPr>
          <p:cNvSpPr>
            <a:spLocks noGrp="1"/>
          </p:cNvSpPr>
          <p:nvPr>
            <p:ph type="title"/>
          </p:nvPr>
        </p:nvSpPr>
        <p:spPr/>
        <p:txBody>
          <a:bodyPr/>
          <a:lstStyle/>
          <a:p>
            <a:r>
              <a:rPr lang="it-IT" dirty="0"/>
              <a:t>QUESITO</a:t>
            </a:r>
          </a:p>
        </p:txBody>
      </p:sp>
      <p:sp>
        <p:nvSpPr>
          <p:cNvPr id="3" name="Segnaposto testo 2">
            <a:extLst>
              <a:ext uri="{FF2B5EF4-FFF2-40B4-BE49-F238E27FC236}">
                <a16:creationId xmlns:a16="http://schemas.microsoft.com/office/drawing/2014/main" id="{15FE20FD-E83F-C04B-B95A-5D21BA31D9A3}"/>
              </a:ext>
            </a:extLst>
          </p:cNvPr>
          <p:cNvSpPr>
            <a:spLocks noGrp="1"/>
          </p:cNvSpPr>
          <p:nvPr>
            <p:ph type="body" idx="1"/>
          </p:nvPr>
        </p:nvSpPr>
        <p:spPr/>
        <p:txBody>
          <a:bodyPr>
            <a:normAutofit fontScale="62500" lnSpcReduction="20000"/>
          </a:bodyPr>
          <a:lstStyle/>
          <a:p>
            <a:pPr marL="0" indent="0">
              <a:buNone/>
            </a:pPr>
            <a:r>
              <a:rPr lang="it-IT" sz="5100" b="1" dirty="0">
                <a:solidFill>
                  <a:srgbClr val="FFFF00"/>
                </a:solidFill>
              </a:rPr>
              <a:t>Se un paziente richiede la propria documentazione clinica all’odontoiatra, questi:</a:t>
            </a:r>
          </a:p>
          <a:p>
            <a:endParaRPr lang="it-IT" sz="5100" dirty="0">
              <a:solidFill>
                <a:srgbClr val="FFFF00"/>
              </a:solidFill>
            </a:endParaRPr>
          </a:p>
          <a:p>
            <a:pPr lvl="0"/>
            <a:r>
              <a:rPr lang="it-IT" sz="4400" b="1" dirty="0"/>
              <a:t>Può rifiutarsi di consegnare i documenti se il paziente non ha saldato i compensi.</a:t>
            </a:r>
            <a:endParaRPr lang="it-IT" sz="4400" dirty="0"/>
          </a:p>
          <a:p>
            <a:pPr lvl="0"/>
            <a:r>
              <a:rPr lang="it-IT" sz="4400" b="1" dirty="0"/>
              <a:t>Deve consegnare le sole radiografie.</a:t>
            </a:r>
            <a:endParaRPr lang="it-IT" sz="4400" dirty="0"/>
          </a:p>
          <a:p>
            <a:pPr lvl="0"/>
            <a:r>
              <a:rPr lang="it-IT" sz="4400" b="1" dirty="0"/>
              <a:t>Deve consegnare quanto disponibile, cartaceo o digitale, avendo cura di duplicare il tutto e di farsi firmare una ricevuta dettagliata.</a:t>
            </a:r>
            <a:endParaRPr lang="it-IT" sz="4400" dirty="0"/>
          </a:p>
          <a:p>
            <a:pPr lvl="0"/>
            <a:r>
              <a:rPr lang="it-IT" sz="4400" b="1" dirty="0"/>
              <a:t>Deve consegnare i documenti solo dietro ordine di un giudice.</a:t>
            </a:r>
            <a:endParaRPr lang="it-IT" sz="4400" dirty="0"/>
          </a:p>
          <a:p>
            <a:endParaRPr lang="it-IT" dirty="0"/>
          </a:p>
          <a:p>
            <a:endParaRPr lang="it-IT" dirty="0"/>
          </a:p>
        </p:txBody>
      </p:sp>
    </p:spTree>
    <p:extLst>
      <p:ext uri="{BB962C8B-B14F-4D97-AF65-F5344CB8AC3E}">
        <p14:creationId xmlns:p14="http://schemas.microsoft.com/office/powerpoint/2010/main" val="378157075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BDE4A3-4F56-0D4C-9F30-BBFF29167F18}"/>
              </a:ext>
            </a:extLst>
          </p:cNvPr>
          <p:cNvSpPr>
            <a:spLocks noGrp="1"/>
          </p:cNvSpPr>
          <p:nvPr>
            <p:ph type="title"/>
          </p:nvPr>
        </p:nvSpPr>
        <p:spPr/>
        <p:txBody>
          <a:bodyPr/>
          <a:lstStyle/>
          <a:p>
            <a:r>
              <a:rPr lang="it-IT" dirty="0"/>
              <a:t>QUESITO</a:t>
            </a:r>
          </a:p>
        </p:txBody>
      </p:sp>
      <p:sp>
        <p:nvSpPr>
          <p:cNvPr id="3" name="Segnaposto testo 2">
            <a:extLst>
              <a:ext uri="{FF2B5EF4-FFF2-40B4-BE49-F238E27FC236}">
                <a16:creationId xmlns:a16="http://schemas.microsoft.com/office/drawing/2014/main" id="{D6628C3E-5A77-FC41-93A4-16C60642F58A}"/>
              </a:ext>
            </a:extLst>
          </p:cNvPr>
          <p:cNvSpPr>
            <a:spLocks noGrp="1"/>
          </p:cNvSpPr>
          <p:nvPr>
            <p:ph type="body" idx="1"/>
          </p:nvPr>
        </p:nvSpPr>
        <p:spPr/>
        <p:txBody>
          <a:bodyPr>
            <a:normAutofit fontScale="70000" lnSpcReduction="20000"/>
          </a:bodyPr>
          <a:lstStyle/>
          <a:p>
            <a:pPr marL="0" indent="0">
              <a:buNone/>
            </a:pPr>
            <a:r>
              <a:rPr lang="it-IT" sz="3400" b="1" dirty="0">
                <a:solidFill>
                  <a:srgbClr val="FFFF00"/>
                </a:solidFill>
              </a:rPr>
              <a:t>Quale è il modo più indicato per garantire la “tracciabilità” del rapporto medico-paziente:</a:t>
            </a:r>
          </a:p>
          <a:p>
            <a:endParaRPr lang="it-IT" sz="3400" dirty="0">
              <a:solidFill>
                <a:srgbClr val="FFFF00"/>
              </a:solidFill>
            </a:endParaRPr>
          </a:p>
          <a:p>
            <a:pPr lvl="0"/>
            <a:r>
              <a:rPr lang="it-IT" sz="3400" b="1" dirty="0"/>
              <a:t>La registrazione audio-video dei colloqui tra il medico e il paziente</a:t>
            </a:r>
            <a:endParaRPr lang="it-IT" sz="3400" dirty="0"/>
          </a:p>
          <a:p>
            <a:pPr lvl="0"/>
            <a:r>
              <a:rPr lang="it-IT" sz="3400" b="1" dirty="0"/>
              <a:t>La presenza di un testimone (ad es. l’assistente alla poltrona) in tutte le fasi del rapporto di cura</a:t>
            </a:r>
            <a:endParaRPr lang="it-IT" sz="3400" dirty="0"/>
          </a:p>
          <a:p>
            <a:pPr lvl="0"/>
            <a:r>
              <a:rPr lang="it-IT" sz="3400" b="1" dirty="0"/>
              <a:t>Ad oggi non è possibile garantire la tracciabilità del rapporto medico-paziente</a:t>
            </a:r>
            <a:endParaRPr lang="it-IT" sz="3400" dirty="0"/>
          </a:p>
          <a:p>
            <a:pPr lvl="0"/>
            <a:r>
              <a:rPr lang="it-IT" sz="3400" b="1" dirty="0"/>
              <a:t>La tracciabilità del rapporto medico-paziente è ottenibile attraverso l’ausilio della documentazione clinica e della modulistica sia essa analogica sia essa digitale</a:t>
            </a:r>
            <a:endParaRPr lang="it-IT" sz="3400" dirty="0"/>
          </a:p>
          <a:p>
            <a:endParaRPr lang="it-IT" dirty="0"/>
          </a:p>
        </p:txBody>
      </p:sp>
    </p:spTree>
    <p:extLst>
      <p:ext uri="{BB962C8B-B14F-4D97-AF65-F5344CB8AC3E}">
        <p14:creationId xmlns:p14="http://schemas.microsoft.com/office/powerpoint/2010/main" val="176704742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9DE50F-FC2B-BA48-9C34-B7C99295FCBA}"/>
              </a:ext>
            </a:extLst>
          </p:cNvPr>
          <p:cNvSpPr>
            <a:spLocks noGrp="1"/>
          </p:cNvSpPr>
          <p:nvPr>
            <p:ph type="title"/>
          </p:nvPr>
        </p:nvSpPr>
        <p:spPr/>
        <p:txBody>
          <a:bodyPr/>
          <a:lstStyle/>
          <a:p>
            <a:r>
              <a:rPr lang="it-IT" dirty="0"/>
              <a:t>QUESITO</a:t>
            </a:r>
          </a:p>
        </p:txBody>
      </p:sp>
      <p:sp>
        <p:nvSpPr>
          <p:cNvPr id="3" name="Segnaposto testo 2">
            <a:extLst>
              <a:ext uri="{FF2B5EF4-FFF2-40B4-BE49-F238E27FC236}">
                <a16:creationId xmlns:a16="http://schemas.microsoft.com/office/drawing/2014/main" id="{6F4B131F-B76F-F345-8E40-07811F2494E1}"/>
              </a:ext>
            </a:extLst>
          </p:cNvPr>
          <p:cNvSpPr>
            <a:spLocks noGrp="1"/>
          </p:cNvSpPr>
          <p:nvPr>
            <p:ph type="body" idx="1"/>
          </p:nvPr>
        </p:nvSpPr>
        <p:spPr/>
        <p:txBody>
          <a:bodyPr/>
          <a:lstStyle/>
          <a:p>
            <a:endParaRPr lang="it-IT" dirty="0"/>
          </a:p>
        </p:txBody>
      </p:sp>
      <p:sp>
        <p:nvSpPr>
          <p:cNvPr id="4" name="Rettangolo 3">
            <a:extLst>
              <a:ext uri="{FF2B5EF4-FFF2-40B4-BE49-F238E27FC236}">
                <a16:creationId xmlns:a16="http://schemas.microsoft.com/office/drawing/2014/main" id="{0D4C0230-25F5-8142-BE34-63540869D38E}"/>
              </a:ext>
            </a:extLst>
          </p:cNvPr>
          <p:cNvSpPr/>
          <p:nvPr/>
        </p:nvSpPr>
        <p:spPr>
          <a:xfrm>
            <a:off x="457200" y="1859339"/>
            <a:ext cx="8458200" cy="3908762"/>
          </a:xfrm>
          <a:prstGeom prst="rect">
            <a:avLst/>
          </a:prstGeom>
        </p:spPr>
        <p:txBody>
          <a:bodyPr wrap="square">
            <a:spAutoFit/>
          </a:bodyPr>
          <a:lstStyle/>
          <a:p>
            <a:r>
              <a:rPr lang="it-IT" sz="2800" b="1" dirty="0">
                <a:solidFill>
                  <a:srgbClr val="FFFF00"/>
                </a:solidFill>
              </a:rPr>
              <a:t>Il difetto documentale (cartella, radiografie, moduli, </a:t>
            </a:r>
            <a:r>
              <a:rPr lang="it-IT" sz="2800" b="1" dirty="0" err="1">
                <a:solidFill>
                  <a:srgbClr val="FFFF00"/>
                </a:solidFill>
              </a:rPr>
              <a:t>ecc</a:t>
            </a:r>
            <a:r>
              <a:rPr lang="it-IT" sz="2800" b="1" dirty="0">
                <a:solidFill>
                  <a:srgbClr val="FFFF00"/>
                </a:solidFill>
              </a:rPr>
              <a:t>…):</a:t>
            </a:r>
          </a:p>
          <a:p>
            <a:endParaRPr lang="it-IT" sz="2400" dirty="0">
              <a:solidFill>
                <a:srgbClr val="FFFF00"/>
              </a:solidFill>
            </a:endParaRPr>
          </a:p>
          <a:p>
            <a:pPr marL="342900" lvl="0" indent="-342900">
              <a:buFont typeface="Arial" panose="020B0604020202020204" pitchFamily="34" charset="0"/>
              <a:buChar char="•"/>
            </a:pPr>
            <a:r>
              <a:rPr lang="it-IT" sz="2400" b="1" dirty="0">
                <a:solidFill>
                  <a:srgbClr val="FFFFFF"/>
                </a:solidFill>
              </a:rPr>
              <a:t>ostacola eminentemente il paziente che ipotizza di essere stato danneggiato e che pretende un risarcimento</a:t>
            </a:r>
            <a:endParaRPr lang="it-IT" sz="2400" dirty="0">
              <a:solidFill>
                <a:srgbClr val="FFFFFF"/>
              </a:solidFill>
            </a:endParaRPr>
          </a:p>
          <a:p>
            <a:pPr marL="342900" lvl="0" indent="-342900">
              <a:buFont typeface="Arial" panose="020B0604020202020204" pitchFamily="34" charset="0"/>
              <a:buChar char="•"/>
            </a:pPr>
            <a:r>
              <a:rPr lang="it-IT" sz="2400" b="1" dirty="0">
                <a:solidFill>
                  <a:srgbClr val="FFFFFF"/>
                </a:solidFill>
              </a:rPr>
              <a:t>ostacola il Giudice Civile nell’accertamento della responsabilità professionale</a:t>
            </a:r>
            <a:endParaRPr lang="it-IT" sz="2400" dirty="0">
              <a:solidFill>
                <a:srgbClr val="FFFFFF"/>
              </a:solidFill>
            </a:endParaRPr>
          </a:p>
          <a:p>
            <a:pPr marL="342900" lvl="0" indent="-342900">
              <a:buFont typeface="Arial" panose="020B0604020202020204" pitchFamily="34" charset="0"/>
              <a:buChar char="•"/>
            </a:pPr>
            <a:r>
              <a:rPr lang="it-IT" sz="2400" b="1" dirty="0">
                <a:solidFill>
                  <a:srgbClr val="FFFFFF"/>
                </a:solidFill>
              </a:rPr>
              <a:t>ostacola il professionista nel dar prova di aver bene operato</a:t>
            </a:r>
            <a:endParaRPr lang="it-IT" sz="2400" dirty="0">
              <a:solidFill>
                <a:srgbClr val="FFFFFF"/>
              </a:solidFill>
            </a:endParaRPr>
          </a:p>
          <a:p>
            <a:pPr marL="342900" lvl="0" indent="-342900">
              <a:buFont typeface="Arial" panose="020B0604020202020204" pitchFamily="34" charset="0"/>
              <a:buChar char="•"/>
            </a:pPr>
            <a:r>
              <a:rPr lang="it-IT" sz="2400" b="1" dirty="0">
                <a:solidFill>
                  <a:srgbClr val="FFFFFF"/>
                </a:solidFill>
              </a:rPr>
              <a:t>non ha nessuna importanza nelle questioni di Responsabilità Professionale Odontoiatrica</a:t>
            </a:r>
            <a:endParaRPr lang="it-IT" sz="2400" dirty="0">
              <a:solidFill>
                <a:srgbClr val="FFFFFF"/>
              </a:solidFill>
            </a:endParaRPr>
          </a:p>
        </p:txBody>
      </p:sp>
    </p:spTree>
    <p:extLst>
      <p:ext uri="{BB962C8B-B14F-4D97-AF65-F5344CB8AC3E}">
        <p14:creationId xmlns:p14="http://schemas.microsoft.com/office/powerpoint/2010/main" val="97939996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4"/>
          <p:cNvSpPr>
            <a:spLocks noGrp="1"/>
          </p:cNvSpPr>
          <p:nvPr>
            <p:ph type="sldNum" sz="quarter" idx="10"/>
          </p:nvPr>
        </p:nvSpPr>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E663C-8EDF-E547-8F10-95BD9756EFED}" type="slidenum">
              <a:rPr lang="it-IT" sz="1400">
                <a:latin typeface="Arial" charset="0"/>
              </a:rPr>
              <a:pPr eaLnBrk="1" hangingPunct="1"/>
              <a:t>66</a:t>
            </a:fld>
            <a:endParaRPr lang="it-IT" sz="1400">
              <a:latin typeface="Arial" charset="0"/>
            </a:endParaRPr>
          </a:p>
        </p:txBody>
      </p:sp>
      <p:pic>
        <p:nvPicPr>
          <p:cNvPr id="38915" name="Picture 4" descr="ideals-head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95288" y="188913"/>
            <a:ext cx="8575675" cy="1395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11" descr="5thCongress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488" y="1428750"/>
            <a:ext cx="16637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Rectangle 12"/>
          <p:cNvSpPr>
            <a:spLocks noChangeArrowheads="1"/>
          </p:cNvSpPr>
          <p:nvPr/>
        </p:nvSpPr>
        <p:spPr bwMode="auto">
          <a:xfrm>
            <a:off x="3436938" y="325438"/>
            <a:ext cx="3005137" cy="469900"/>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it-IT">
                <a:solidFill>
                  <a:srgbClr val="FFFF00"/>
                </a:solidFill>
                <a:latin typeface="Tahoma" charset="0"/>
              </a:rPr>
              <a:t>http://www.ideals.ac</a:t>
            </a:r>
          </a:p>
        </p:txBody>
      </p:sp>
      <p:sp>
        <p:nvSpPr>
          <p:cNvPr id="38918" name="Rectangle 2"/>
          <p:cNvSpPr>
            <a:spLocks noGrp="1" noChangeArrowheads="1"/>
          </p:cNvSpPr>
          <p:nvPr>
            <p:ph type="title"/>
          </p:nvPr>
        </p:nvSpPr>
        <p:spPr bwMode="auto">
          <a:xfrm>
            <a:off x="395288" y="1628775"/>
            <a:ext cx="2305050" cy="863600"/>
          </a:xfrm>
          <a:noFill/>
          <a:ln>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it-IT" sz="1400" u="sng">
                <a:solidFill>
                  <a:srgbClr val="FFFF00"/>
                </a:solidFill>
                <a:latin typeface="Arial" charset="0"/>
              </a:rPr>
              <a:t>Requisiti minimi </a:t>
            </a:r>
            <a:br>
              <a:rPr lang="it-IT" sz="1400" u="sng">
                <a:solidFill>
                  <a:srgbClr val="FFFF00"/>
                </a:solidFill>
                <a:latin typeface="Arial" charset="0"/>
              </a:rPr>
            </a:br>
            <a:r>
              <a:rPr lang="it-IT" sz="1400" u="sng">
                <a:solidFill>
                  <a:srgbClr val="FFFF00"/>
                </a:solidFill>
                <a:latin typeface="Arial" charset="0"/>
              </a:rPr>
              <a:t>della cartella clinica:</a:t>
            </a:r>
            <a:br>
              <a:rPr lang="it-IT" sz="1400" u="sng">
                <a:solidFill>
                  <a:srgbClr val="FFFF00"/>
                </a:solidFill>
                <a:latin typeface="Arial" charset="0"/>
              </a:rPr>
            </a:br>
            <a:br>
              <a:rPr lang="it-IT" sz="1400" u="sng">
                <a:solidFill>
                  <a:srgbClr val="FFFF00"/>
                </a:solidFill>
                <a:latin typeface="Arial" charset="0"/>
              </a:rPr>
            </a:br>
            <a:r>
              <a:rPr lang="it-IT" sz="1200">
                <a:solidFill>
                  <a:schemeClr val="bg1"/>
                </a:solidFill>
                <a:latin typeface="Arial" charset="0"/>
              </a:rPr>
              <a:t>Amsterdam 2001</a:t>
            </a:r>
          </a:p>
        </p:txBody>
      </p:sp>
      <p:pic>
        <p:nvPicPr>
          <p:cNvPr id="38919" name="Picture 13" descr="Amsterdam 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857250"/>
            <a:ext cx="2187575" cy="163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0" name="Rectangle 3"/>
          <p:cNvSpPr>
            <a:spLocks noGrp="1" noChangeArrowheads="1"/>
          </p:cNvSpPr>
          <p:nvPr>
            <p:ph type="body" sz="half" idx="1"/>
          </p:nvPr>
        </p:nvSpPr>
        <p:spPr bwMode="auto">
          <a:xfrm>
            <a:off x="395288" y="2492375"/>
            <a:ext cx="5905500" cy="3457575"/>
          </a:xfrm>
          <a:noFill/>
          <a:ln>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80000"/>
              </a:lnSpc>
              <a:buClr>
                <a:srgbClr val="FFFF00"/>
              </a:buClr>
              <a:buFont typeface="Wingdings" charset="0"/>
              <a:buAutoNum type="arabicPeriod"/>
            </a:pPr>
            <a:r>
              <a:rPr lang="it-IT" sz="1600" dirty="0">
                <a:solidFill>
                  <a:srgbClr val="FFFFFF"/>
                </a:solidFill>
                <a:latin typeface="Arial" charset="0"/>
              </a:rPr>
              <a:t>Nome, numero carta d</a:t>
            </a:r>
            <a:r>
              <a:rPr lang="ja-JP" altLang="it-IT" sz="1600" dirty="0">
                <a:solidFill>
                  <a:srgbClr val="FFFFFF"/>
                </a:solidFill>
                <a:latin typeface="Arial" charset="0"/>
              </a:rPr>
              <a:t>’</a:t>
            </a:r>
            <a:r>
              <a:rPr lang="it-IT" sz="1600" dirty="0">
                <a:solidFill>
                  <a:srgbClr val="FFFFFF"/>
                </a:solidFill>
                <a:latin typeface="Arial" charset="0"/>
              </a:rPr>
              <a:t>identità, indirizzo e luogo di lavoro </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Presenza di malattia, trattamenti medici e farmaci.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Documenti clinici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Documenti radiologici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Diagnosi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Piano di trattamento che comprenda misure preventive</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Stima dei costi</a:t>
            </a:r>
          </a:p>
          <a:p>
            <a:pPr eaLnBrk="1" hangingPunct="1">
              <a:lnSpc>
                <a:spcPct val="80000"/>
              </a:lnSpc>
              <a:buClr>
                <a:srgbClr val="FFFF00"/>
              </a:buClr>
              <a:buFont typeface="Wingdings" charset="0"/>
              <a:buAutoNum type="arabicPeriod"/>
            </a:pPr>
            <a:r>
              <a:rPr lang="ja-JP" altLang="it-IT" sz="1600" dirty="0">
                <a:solidFill>
                  <a:srgbClr val="FFFFFF"/>
                </a:solidFill>
                <a:latin typeface="Arial" charset="0"/>
              </a:rPr>
              <a:t>“</a:t>
            </a:r>
            <a:r>
              <a:rPr lang="it-IT" sz="1600" dirty="0">
                <a:solidFill>
                  <a:srgbClr val="FFFFFF"/>
                </a:solidFill>
                <a:latin typeface="Arial" charset="0"/>
              </a:rPr>
              <a:t>Area target</a:t>
            </a:r>
            <a:r>
              <a:rPr lang="ja-JP" altLang="it-IT" sz="1600" dirty="0">
                <a:solidFill>
                  <a:srgbClr val="FFFFFF"/>
                </a:solidFill>
                <a:latin typeface="Arial" charset="0"/>
              </a:rPr>
              <a:t>”</a:t>
            </a:r>
            <a:r>
              <a:rPr lang="it-IT" sz="1600" dirty="0">
                <a:solidFill>
                  <a:srgbClr val="FFFFFF"/>
                </a:solidFill>
                <a:latin typeface="Arial" charset="0"/>
              </a:rPr>
              <a:t> del trattamento</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Procedure più significative del trattamento</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Materiali dentali utilizzati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Farmaci prescritti </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Referenze di altri dentisti, medici o istituzioni</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Informazioni di consenso informato del paziente</a:t>
            </a:r>
          </a:p>
          <a:p>
            <a:pPr eaLnBrk="1" hangingPunct="1">
              <a:lnSpc>
                <a:spcPct val="80000"/>
              </a:lnSpc>
              <a:buClr>
                <a:srgbClr val="FFFF00"/>
              </a:buClr>
              <a:buFont typeface="Wingdings" charset="0"/>
              <a:buAutoNum type="arabicPeriod"/>
            </a:pPr>
            <a:r>
              <a:rPr lang="it-IT" sz="1600" dirty="0">
                <a:solidFill>
                  <a:srgbClr val="FFFFFF"/>
                </a:solidFill>
                <a:latin typeface="Arial" charset="0"/>
              </a:rPr>
              <a:t>Firma e data </a:t>
            </a:r>
            <a:br>
              <a:rPr lang="it-IT" sz="1600" dirty="0">
                <a:solidFill>
                  <a:srgbClr val="FFFFFF"/>
                </a:solidFill>
                <a:latin typeface="Arial" charset="0"/>
              </a:rPr>
            </a:br>
            <a:endParaRPr lang="it-IT" sz="1600" dirty="0">
              <a:solidFill>
                <a:srgbClr val="FFFFFF"/>
              </a:solidFill>
              <a:latin typeface="Arial" charset="0"/>
            </a:endParaRPr>
          </a:p>
        </p:txBody>
      </p:sp>
      <p:sp>
        <p:nvSpPr>
          <p:cNvPr id="38921" name="Text Box 14"/>
          <p:cNvSpPr txBox="1">
            <a:spLocks noChangeArrowheads="1"/>
          </p:cNvSpPr>
          <p:nvPr/>
        </p:nvSpPr>
        <p:spPr bwMode="auto">
          <a:xfrm>
            <a:off x="2786063" y="857250"/>
            <a:ext cx="20161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1200">
                <a:solidFill>
                  <a:schemeClr val="bg1"/>
                </a:solidFill>
                <a:latin typeface="Arial" charset="0"/>
              </a:rPr>
              <a:t>4 °  Dental Law &amp; Ethics, </a:t>
            </a:r>
          </a:p>
          <a:p>
            <a:pPr eaLnBrk="1" hangingPunct="1">
              <a:spcBef>
                <a:spcPct val="50000"/>
              </a:spcBef>
            </a:pPr>
            <a:r>
              <a:rPr lang="it-IT" sz="1200" b="1">
                <a:solidFill>
                  <a:schemeClr val="bg1"/>
                </a:solidFill>
                <a:latin typeface="Arial" charset="0"/>
              </a:rPr>
              <a:t>       Amsterdam 2001</a:t>
            </a:r>
            <a:br>
              <a:rPr lang="it-IT" sz="1200" b="1">
                <a:solidFill>
                  <a:schemeClr val="bg1"/>
                </a:solidFill>
                <a:latin typeface="Arial" charset="0"/>
              </a:rPr>
            </a:br>
            <a:endParaRPr lang="it-IT" sz="1200" b="1">
              <a:solidFill>
                <a:schemeClr val="bg1"/>
              </a:solidFill>
              <a:latin typeface="Arial" charset="0"/>
            </a:endParaRPr>
          </a:p>
        </p:txBody>
      </p:sp>
      <p:pic>
        <p:nvPicPr>
          <p:cNvPr id="38922" name="Picture 10" descr="florenceposter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650" y="3286125"/>
            <a:ext cx="2728913"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3" name="Picture 8" descr="toronto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0175" y="4857750"/>
            <a:ext cx="2592388" cy="1944688"/>
          </a:xfrm>
          <a:prstGeom prst="rect">
            <a:avLst/>
          </a:prstGeom>
          <a:noFill/>
          <a:ln w="127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999165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7C3FB-EA9C-AB47-A7C8-7D73C1BED245}"/>
              </a:ext>
            </a:extLst>
          </p:cNvPr>
          <p:cNvSpPr>
            <a:spLocks noGrp="1"/>
          </p:cNvSpPr>
          <p:nvPr>
            <p:ph type="title"/>
          </p:nvPr>
        </p:nvSpPr>
        <p:spPr/>
        <p:txBody>
          <a:bodyPr/>
          <a:lstStyle/>
          <a:p>
            <a:r>
              <a:rPr lang="it-IT"/>
              <a:t>quasi end -  </a:t>
            </a:r>
            <a:r>
              <a:rPr lang="it-IT" sz="4000"/>
              <a:t>DUE</a:t>
            </a:r>
            <a:endParaRPr lang="it-IT" dirty="0"/>
          </a:p>
        </p:txBody>
      </p:sp>
      <p:sp>
        <p:nvSpPr>
          <p:cNvPr id="3" name="Segnaposto testo 2">
            <a:extLst>
              <a:ext uri="{FF2B5EF4-FFF2-40B4-BE49-F238E27FC236}">
                <a16:creationId xmlns:a16="http://schemas.microsoft.com/office/drawing/2014/main" id="{EEDA50D4-FA5A-664D-9526-AF3C96C123AC}"/>
              </a:ext>
            </a:extLst>
          </p:cNvPr>
          <p:cNvSpPr>
            <a:spLocks noGrp="1"/>
          </p:cNvSpPr>
          <p:nvPr>
            <p:ph type="body" sz="quarter" idx="1"/>
          </p:nvPr>
        </p:nvSpPr>
        <p:spPr/>
        <p:txBody>
          <a:bodyPr/>
          <a:lstStyle/>
          <a:p>
            <a:endParaRPr lang="it-IT"/>
          </a:p>
        </p:txBody>
      </p:sp>
    </p:spTree>
    <p:extLst>
      <p:ext uri="{BB962C8B-B14F-4D97-AF65-F5344CB8AC3E}">
        <p14:creationId xmlns:p14="http://schemas.microsoft.com/office/powerpoint/2010/main" val="197625800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362B37-4C4E-0247-89FA-9597E597212A}"/>
              </a:ext>
            </a:extLst>
          </p:cNvPr>
          <p:cNvSpPr>
            <a:spLocks noGrp="1"/>
          </p:cNvSpPr>
          <p:nvPr>
            <p:ph type="title"/>
          </p:nvPr>
        </p:nvSpPr>
        <p:spPr>
          <a:xfrm>
            <a:off x="238539" y="323850"/>
            <a:ext cx="8664361" cy="6534150"/>
          </a:xfrm>
        </p:spPr>
        <p:txBody>
          <a:bodyPr>
            <a:noAutofit/>
          </a:bodyPr>
          <a:lstStyle/>
          <a:p>
            <a:pPr algn="l"/>
            <a:br>
              <a:rPr lang="it-IT" sz="2400" b="1" dirty="0">
                <a:solidFill>
                  <a:srgbClr val="FFFFFF"/>
                </a:solidFill>
                <a:effectLst/>
              </a:rPr>
            </a:br>
            <a:r>
              <a:rPr lang="it-IT" sz="2400" dirty="0">
                <a:solidFill>
                  <a:srgbClr val="FFFFFF"/>
                </a:solidFill>
                <a:effectLst/>
              </a:rPr>
              <a:t>La VI sezione della Suprema Corte di Cassazione, con la sentenza 1422/2018 ha affermato il principio in virtù del quale la </a:t>
            </a:r>
            <a:r>
              <a:rPr lang="it-IT" sz="2400" b="1" dirty="0">
                <a:solidFill>
                  <a:srgbClr val="FFFFFF"/>
                </a:solidFill>
                <a:effectLst/>
              </a:rPr>
              <a:t>registrazione fonografica di colloqui tra presenti</a:t>
            </a:r>
            <a:r>
              <a:rPr lang="it-IT" sz="2400" dirty="0">
                <a:solidFill>
                  <a:srgbClr val="FFFFFF"/>
                </a:solidFill>
                <a:effectLst/>
              </a:rPr>
              <a:t>, eseguita di iniziativa dalla persona offesa dal reato, costituisce </a:t>
            </a:r>
            <a:r>
              <a:rPr lang="it-IT" sz="2400" b="1" dirty="0">
                <a:solidFill>
                  <a:srgbClr val="FFFFFF"/>
                </a:solidFill>
                <a:effectLst/>
              </a:rPr>
              <a:t>prova documentale </a:t>
            </a:r>
            <a:r>
              <a:rPr lang="it-IT" sz="2400" dirty="0">
                <a:solidFill>
                  <a:srgbClr val="FFFFFF"/>
                </a:solidFill>
                <a:effectLst/>
              </a:rPr>
              <a:t>ed è pertanto </a:t>
            </a:r>
            <a:r>
              <a:rPr lang="it-IT" sz="2400" b="1" dirty="0">
                <a:solidFill>
                  <a:srgbClr val="FFFFFF"/>
                </a:solidFill>
                <a:effectLst/>
              </a:rPr>
              <a:t>utilizzabile in dibattimento.</a:t>
            </a:r>
            <a:br>
              <a:rPr lang="it-IT" sz="2400" dirty="0">
                <a:solidFill>
                  <a:srgbClr val="FFFFFF"/>
                </a:solidFill>
                <a:effectLst/>
              </a:rPr>
            </a:br>
            <a:r>
              <a:rPr lang="it-IT" sz="2400" dirty="0">
                <a:solidFill>
                  <a:srgbClr val="FFFFFF"/>
                </a:solidFill>
                <a:effectLst/>
              </a:rPr>
              <a:t>Qualora tuttavia la </a:t>
            </a:r>
            <a:r>
              <a:rPr lang="it-IT" sz="2400" b="1" dirty="0">
                <a:solidFill>
                  <a:srgbClr val="FFFFFF"/>
                </a:solidFill>
                <a:effectLst/>
              </a:rPr>
              <a:t>conversazione </a:t>
            </a:r>
            <a:r>
              <a:rPr lang="it-IT" sz="2400" dirty="0">
                <a:solidFill>
                  <a:srgbClr val="FFFFFF"/>
                </a:solidFill>
                <a:effectLst/>
              </a:rPr>
              <a:t>risulti </a:t>
            </a:r>
            <a:r>
              <a:rPr lang="it-IT" sz="2400" b="1" dirty="0">
                <a:solidFill>
                  <a:srgbClr val="FFFFFF"/>
                </a:solidFill>
                <a:effectLst/>
              </a:rPr>
              <a:t>non continuativa</a:t>
            </a:r>
            <a:r>
              <a:rPr lang="it-IT" sz="2400" dirty="0">
                <a:solidFill>
                  <a:srgbClr val="FFFFFF"/>
                </a:solidFill>
                <a:effectLst/>
              </a:rPr>
              <a:t> poiché tagliata in alcune parti, si impone da parte del giudice una specifica</a:t>
            </a:r>
            <a:r>
              <a:rPr lang="it-IT" sz="2400" b="1" dirty="0">
                <a:solidFill>
                  <a:srgbClr val="FFFFFF"/>
                </a:solidFill>
                <a:effectLst/>
              </a:rPr>
              <a:t> valutazione della capacità probatoria della registrazione</a:t>
            </a:r>
            <a:r>
              <a:rPr lang="it-IT" sz="2400" dirty="0">
                <a:solidFill>
                  <a:srgbClr val="FFFFFF"/>
                </a:solidFill>
                <a:effectLst/>
              </a:rPr>
              <a:t> e della </a:t>
            </a:r>
            <a:r>
              <a:rPr lang="it-IT" sz="2400" b="1" dirty="0">
                <a:solidFill>
                  <a:srgbClr val="FFFFFF"/>
                </a:solidFill>
                <a:effectLst/>
              </a:rPr>
              <a:t>attendibilità delle dichiarazioni accusatorie</a:t>
            </a:r>
            <a:r>
              <a:rPr lang="it-IT" sz="2400" dirty="0">
                <a:solidFill>
                  <a:srgbClr val="FFFFFF"/>
                </a:solidFill>
                <a:effectLst/>
              </a:rPr>
              <a:t>, non potendo a tal fine ritenersi sufficiente la mera corrispondenza tra i brani registrati e quanto riferito dall’autore della manipolazione.</a:t>
            </a:r>
            <a:br>
              <a:rPr lang="it-IT" sz="2400" dirty="0">
                <a:solidFill>
                  <a:srgbClr val="FFFFFF"/>
                </a:solidFill>
                <a:effectLst/>
              </a:rPr>
            </a:br>
            <a:endParaRPr lang="it-IT" sz="2400" dirty="0">
              <a:solidFill>
                <a:srgbClr val="FFFFFF"/>
              </a:solidFill>
            </a:endParaRPr>
          </a:p>
        </p:txBody>
      </p:sp>
      <p:sp>
        <p:nvSpPr>
          <p:cNvPr id="3" name="Segnaposto testo 2">
            <a:extLst>
              <a:ext uri="{FF2B5EF4-FFF2-40B4-BE49-F238E27FC236}">
                <a16:creationId xmlns:a16="http://schemas.microsoft.com/office/drawing/2014/main" id="{8B0CBFCB-8283-2445-AF6D-D4C1C1DC360C}"/>
              </a:ext>
            </a:extLst>
          </p:cNvPr>
          <p:cNvSpPr>
            <a:spLocks noGrp="1"/>
          </p:cNvSpPr>
          <p:nvPr>
            <p:ph type="body" sz="quarter" idx="1"/>
          </p:nvPr>
        </p:nvSpPr>
        <p:spPr>
          <a:xfrm>
            <a:off x="580429" y="119269"/>
            <a:ext cx="8322471" cy="1457739"/>
          </a:xfrm>
        </p:spPr>
        <p:txBody>
          <a:bodyPr>
            <a:normAutofit fontScale="77500" lnSpcReduction="20000"/>
          </a:bodyPr>
          <a:lstStyle/>
          <a:p>
            <a:endParaRPr lang="it-IT" b="1" dirty="0">
              <a:solidFill>
                <a:srgbClr val="FFFF00"/>
              </a:solidFill>
              <a:effectLst/>
            </a:endParaRPr>
          </a:p>
          <a:p>
            <a:r>
              <a:rPr lang="it-IT" b="1" dirty="0">
                <a:solidFill>
                  <a:srgbClr val="FFFF00"/>
                </a:solidFill>
                <a:effectLst/>
              </a:rPr>
              <a:t>Utilizzabilità di conversazioni manipolate, previa specifica valutazione di attendibilità</a:t>
            </a:r>
            <a:br>
              <a:rPr lang="it-IT" b="1" dirty="0">
                <a:solidFill>
                  <a:srgbClr val="FFFFFF"/>
                </a:solidFill>
                <a:effectLst/>
              </a:rPr>
            </a:br>
            <a:endParaRPr lang="it-IT" dirty="0"/>
          </a:p>
        </p:txBody>
      </p:sp>
      <p:sp>
        <p:nvSpPr>
          <p:cNvPr id="4" name="CasellaDiTesto 3">
            <a:extLst>
              <a:ext uri="{FF2B5EF4-FFF2-40B4-BE49-F238E27FC236}">
                <a16:creationId xmlns:a16="http://schemas.microsoft.com/office/drawing/2014/main" id="{7663992C-E14E-F24E-9971-E6EA9B4766E1}"/>
              </a:ext>
            </a:extLst>
          </p:cNvPr>
          <p:cNvSpPr txBox="1"/>
          <p:nvPr/>
        </p:nvSpPr>
        <p:spPr>
          <a:xfrm>
            <a:off x="-495300" y="102870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0281771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685800" y="609600"/>
            <a:ext cx="7772400" cy="2438400"/>
          </a:xfrm>
        </p:spPr>
        <p:txBody>
          <a:bodyPr/>
          <a:lstStyle/>
          <a:p>
            <a:r>
              <a:rPr lang="it-IT" sz="2400">
                <a:solidFill>
                  <a:srgbClr val="4DEB3E"/>
                </a:solidFill>
              </a:rPr>
              <a:t>HARVEY A.M.-JOHNS R.J. Et al. </a:t>
            </a:r>
            <a:br>
              <a:rPr lang="it-IT" sz="2400">
                <a:solidFill>
                  <a:srgbClr val="4DEB3E"/>
                </a:solidFill>
              </a:rPr>
            </a:br>
            <a:r>
              <a:rPr lang="it-IT" sz="2400">
                <a:solidFill>
                  <a:srgbClr val="4DEB3E"/>
                </a:solidFill>
              </a:rPr>
              <a:t>Clinica Medica- I principi e la pratica della medicina interna </a:t>
            </a:r>
            <a:br>
              <a:rPr lang="it-IT" sz="2400">
                <a:solidFill>
                  <a:srgbClr val="4DEB3E"/>
                </a:solidFill>
              </a:rPr>
            </a:br>
            <a:r>
              <a:rPr lang="it-IT" sz="2400">
                <a:solidFill>
                  <a:srgbClr val="4DEB3E"/>
                </a:solidFill>
              </a:rPr>
              <a:t>(Il pensiero scientifico, Roma, 1975)</a:t>
            </a:r>
            <a:endParaRPr lang="it-IT" sz="3200"/>
          </a:p>
        </p:txBody>
      </p:sp>
      <p:sp>
        <p:nvSpPr>
          <p:cNvPr id="18435" name="Rectangle 1027"/>
          <p:cNvSpPr>
            <a:spLocks noGrp="1" noChangeArrowheads="1"/>
          </p:cNvSpPr>
          <p:nvPr>
            <p:ph type="subTitle" idx="1"/>
          </p:nvPr>
        </p:nvSpPr>
        <p:spPr>
          <a:xfrm>
            <a:off x="304800" y="2971800"/>
            <a:ext cx="8534400" cy="3886200"/>
          </a:xfrm>
        </p:spPr>
        <p:txBody>
          <a:bodyPr/>
          <a:lstStyle/>
          <a:p>
            <a:r>
              <a:rPr lang="it-IT" sz="2800" dirty="0"/>
              <a:t>Le azioni legali, o la loro minaccia in seguito ad errori medici, stanno aumentando e non vi è alcuna ragione per ritenere che in futuro possano diminuire …. Se è vero che solo 1/5 delle proteste di errore riflette una reale responsabilità, dobbiamo domandarci che cosa faccia credere agli altri 4/5 di avere subito un danno per imperizia del clinico…</a:t>
            </a:r>
            <a:endParaRPr lang="it-IT" sz="2000" dirty="0"/>
          </a:p>
        </p:txBody>
      </p:sp>
    </p:spTree>
    <p:extLst>
      <p:ext uri="{BB962C8B-B14F-4D97-AF65-F5344CB8AC3E}">
        <p14:creationId xmlns:p14="http://schemas.microsoft.com/office/powerpoint/2010/main" val="467539722"/>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0" y="609600"/>
            <a:ext cx="7059168" cy="1603248"/>
          </a:xfrm>
        </p:spPr>
        <p:txBody>
          <a:bodyPr>
            <a:normAutofit/>
          </a:bodyPr>
          <a:lstStyle/>
          <a:p>
            <a:r>
              <a:rPr lang="it-IT" sz="2800" b="1" i="1" dirty="0">
                <a:solidFill>
                  <a:srgbClr val="4DEB3E"/>
                </a:solidFill>
              </a:rPr>
              <a:t>Definiamo l’errore</a:t>
            </a:r>
            <a:endParaRPr lang="it-IT" sz="2800" b="1" i="1" dirty="0"/>
          </a:p>
        </p:txBody>
      </p:sp>
      <p:sp>
        <p:nvSpPr>
          <p:cNvPr id="18435" name="Rectangle 1027"/>
          <p:cNvSpPr>
            <a:spLocks noGrp="1" noChangeArrowheads="1"/>
          </p:cNvSpPr>
          <p:nvPr>
            <p:ph type="subTitle" idx="1"/>
          </p:nvPr>
        </p:nvSpPr>
        <p:spPr>
          <a:xfrm>
            <a:off x="679268" y="2090057"/>
            <a:ext cx="8159931" cy="4767943"/>
          </a:xfrm>
        </p:spPr>
        <p:txBody>
          <a:bodyPr/>
          <a:lstStyle/>
          <a:p>
            <a:pPr algn="l"/>
            <a:r>
              <a:rPr lang="it-IT" i="1" dirty="0"/>
              <a:t>“ Ogni giudizio o valutazione che contravvenga al criterio ammesso come valido nel campo a cui il giudizio si riferisce o ai limiti di applicabilità del criterio stesso (filosofia…). </a:t>
            </a:r>
          </a:p>
          <a:p>
            <a:pPr algn="l"/>
            <a:endParaRPr lang="it-IT" i="1" dirty="0"/>
          </a:p>
          <a:p>
            <a:pPr algn="l"/>
            <a:r>
              <a:rPr lang="it-IT" i="1" dirty="0"/>
              <a:t>Ogni tipo di malfunzionamento (informatica…). </a:t>
            </a:r>
          </a:p>
          <a:p>
            <a:pPr algn="l"/>
            <a:r>
              <a:rPr lang="it-IT" i="1" dirty="0"/>
              <a:t>Uscire dalla retta via, errare …..” </a:t>
            </a:r>
          </a:p>
          <a:p>
            <a:pPr algn="r"/>
            <a:r>
              <a:rPr lang="it-IT" i="1" dirty="0"/>
              <a:t>(TRECCANI)</a:t>
            </a:r>
            <a:endParaRPr lang="it-IT" dirty="0"/>
          </a:p>
        </p:txBody>
      </p:sp>
    </p:spTree>
    <p:extLst>
      <p:ext uri="{BB962C8B-B14F-4D97-AF65-F5344CB8AC3E}">
        <p14:creationId xmlns:p14="http://schemas.microsoft.com/office/powerpoint/2010/main" val="553971560"/>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0" y="609600"/>
            <a:ext cx="7059168" cy="1603248"/>
          </a:xfrm>
        </p:spPr>
        <p:txBody>
          <a:bodyPr>
            <a:normAutofit/>
          </a:bodyPr>
          <a:lstStyle/>
          <a:p>
            <a:r>
              <a:rPr lang="it-IT" sz="2800" b="1" i="1" dirty="0">
                <a:solidFill>
                  <a:srgbClr val="4DEB3E"/>
                </a:solidFill>
              </a:rPr>
              <a:t>Definiamo la complicanza</a:t>
            </a:r>
            <a:endParaRPr lang="it-IT" sz="2800" b="1" i="1" dirty="0"/>
          </a:p>
        </p:txBody>
      </p:sp>
      <p:sp>
        <p:nvSpPr>
          <p:cNvPr id="18435" name="Rectangle 1027"/>
          <p:cNvSpPr>
            <a:spLocks noGrp="1" noChangeArrowheads="1"/>
          </p:cNvSpPr>
          <p:nvPr>
            <p:ph type="subTitle" idx="1"/>
          </p:nvPr>
        </p:nvSpPr>
        <p:spPr>
          <a:xfrm>
            <a:off x="304800" y="3310128"/>
            <a:ext cx="8534400" cy="3547872"/>
          </a:xfrm>
        </p:spPr>
        <p:txBody>
          <a:bodyPr/>
          <a:lstStyle/>
          <a:p>
            <a:pPr algn="l"/>
            <a:r>
              <a:rPr lang="it-IT" i="1" dirty="0"/>
              <a:t>“ Il sopraggiungere di una manifestazione morbosa  nel corso di una malattia già dichiarata, di cui costituisce un aggravamento” </a:t>
            </a:r>
          </a:p>
          <a:p>
            <a:pPr algn="l"/>
            <a:r>
              <a:rPr lang="it-IT" i="1" dirty="0"/>
              <a:t>(TRECCANI)</a:t>
            </a:r>
            <a:endParaRPr lang="it-IT" dirty="0"/>
          </a:p>
        </p:txBody>
      </p:sp>
    </p:spTree>
    <p:extLst>
      <p:ext uri="{BB962C8B-B14F-4D97-AF65-F5344CB8AC3E}">
        <p14:creationId xmlns:p14="http://schemas.microsoft.com/office/powerpoint/2010/main" val="2221053232"/>
      </p:ext>
    </p:extLst>
  </p:cSld>
  <p:clrMapOvr>
    <a:masterClrMapping/>
  </p:clrMapOvr>
  <p:transition>
    <p:random/>
  </p:transition>
</p:sld>
</file>

<file path=ppt/theme/theme1.xml><?xml version="1.0" encoding="utf-8"?>
<a:theme xmlns:a="http://schemas.openxmlformats.org/drawingml/2006/main" name="Tema di Office">
  <a:themeElements>
    <a:clrScheme name="Tema di Office">
      <a:dk1>
        <a:srgbClr val="000000"/>
      </a:dk1>
      <a:lt1>
        <a:srgbClr val="1F497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97D"/>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97D"/>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538</TotalTime>
  <Words>2980</Words>
  <Application>Microsoft Office PowerPoint</Application>
  <PresentationFormat>Presentazione su schermo (4:3)</PresentationFormat>
  <Paragraphs>251</Paragraphs>
  <Slides>68</Slides>
  <Notes>27</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0</vt:i4>
      </vt:variant>
      <vt:variant>
        <vt:lpstr>Titoli diapositive</vt:lpstr>
      </vt:variant>
      <vt:variant>
        <vt:i4>68</vt:i4>
      </vt:variant>
    </vt:vector>
  </HeadingPairs>
  <TitlesOfParts>
    <vt:vector size="75" baseType="lpstr">
      <vt:lpstr>Arial</vt:lpstr>
      <vt:lpstr>Baskerville</vt:lpstr>
      <vt:lpstr>Calibri</vt:lpstr>
      <vt:lpstr>Tahoma</vt:lpstr>
      <vt:lpstr>Times New Roman</vt:lpstr>
      <vt:lpstr>Wingdings</vt:lpstr>
      <vt:lpstr>Tema di Office</vt:lpstr>
      <vt:lpstr>Presentazione standard di PowerPoint</vt:lpstr>
      <vt:lpstr>La prevenzione del contenzioso e la sua corretta gestione sono da sempre considerate come delle tematiche interconnesse. Questa riflessione nasce dalla constatazione, che dalla verifica dell’andamento di una controversia tra odontoiatra e paziente, è possibile desumere delle indicazioni sugli “errori” o sui fattori che hanno portato alla degenerazione del rapporto professionale,  e quindi in ultima istanza come quel contenzioso poteva essere prevenuto……………………………    </vt:lpstr>
      <vt:lpstr>Con la definizione di “errore” all’interno del rapporto di cure, ormai non si intende più, come in passato, focalizzare l’attenzione esclusivamente su quello che viene definito come “errore tecnico” (lesioni), ma ci si concentra anche su quegli aspetti che vengono comunemente definiti “comportamentali”, che si sviluppano nell’iter compreso tra la progettazione iniziale e i monitoraggi successivi alle azioni terapeutiche, in cui possono essere ricompresi anche protocolli di protezione della prestazione.</vt:lpstr>
      <vt:lpstr>      Con grande frequenza infatti, il contenzioso nasce per ragioni “non” cliniche; disordine nell’informazione, durata delle cure fuori controllo o comunque ben oltre quanto inizialmente previsto, richiesta di pagamento per prestazioni che il paziente giudica come insufficienti, a volte per banali incomprensioni o per semplice difetto di comunicazione.    </vt:lpstr>
      <vt:lpstr>                      In merito a ciò è sempre più evidente come sia diventata preponderante la necessità di lasciare una “tracciabilità” del rapporto medico/paziente attraverso un corretto protocollo di documentazione e comunicazione, che nel moderno studio odontoiatrico segue dei percorsi sempre più digitalizzati.  I vantaggi di questa “tracciabilità” si ripercuotono sia su una chiarificazione delle incomprensioni interne al rapporto di cure sia, in caso di contenzioso vero e proprio, in una più lineare gestione/ricostruzione in ambito medico-legale e assicurativo di come fattivamente questo rapporto si è svolto…………………….......     </vt:lpstr>
      <vt:lpstr>errore (?) </vt:lpstr>
      <vt:lpstr>HARVEY A.M.-JOHNS R.J. Et al.  Clinica Medica- I principi e la pratica della medicina interna  (Il pensiero scientifico, Roma, 1975)</vt:lpstr>
      <vt:lpstr>Definiamo l’errore</vt:lpstr>
      <vt:lpstr>Definiamo la complicanza</vt:lpstr>
      <vt:lpstr>Definiamo la complicanza</vt:lpstr>
      <vt:lpstr>Augusto Murri  (“Se potete curare, curate; se non potete curare, calmate; se non potete calmare, consolate”)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analogico o digitale?</vt:lpstr>
      <vt:lpstr>Presentazione standard di PowerPoint</vt:lpstr>
      <vt:lpstr>non c’è differenza</vt:lpstr>
      <vt:lpstr>Presentazione standard di PowerPoint</vt:lpstr>
      <vt:lpstr>Presentazione standard di PowerPoint</vt:lpstr>
      <vt:lpstr>Presentazione standard di PowerPoint</vt:lpstr>
      <vt:lpstr>Presentazione standard di PowerPoint</vt:lpstr>
      <vt:lpstr>LA RESPONSABILITA’ PROFESSIONALE  IN ODONTOIATRIA:  ASPETTI DI GESTIONE OPERATIVA   FAD ANDI (Bobba, Scarpelli, Battaglia, Coprivez, Fiore, Manchisi, Pradella)  ***  Informazione prima della visita: new media e strumenti digitali      </vt:lpstr>
      <vt:lpstr>Realizzando dei contenuti di informazione mossi dalla stessa logica con la quale ci relazioniamo con i nostri pazienti, si può dar vita a strumenti grazie ai quali chi ha bisogno di cure potrà in qualunque momento trovare delle risposte.   Parlare delle proprie conoscenze in modo semplice e chiaro, è un sistema efficace per comunicare con i propri pazienti o con coloro i quali stanno cercando spiegazioni relativamente ad un proprio problema di salute.   Quando la relazione si sposta dall’ambulatorio ai new media il linguaggio deve rimanere professionale, mostrando che il trovarsi all’interno di un ambiente potenzialmente più informale non influenza il modo con cui si affronta il processo di cura.</vt:lpstr>
      <vt:lpstr>Una revisione sistematica presente in letteratura ha valutato 170 lavori sugli effetti dei social network in ambito mediale e ha valutato come 151 dessero riscontri positivi dall’utilizzo dei new media da parte dei pazienti.   L’82% degli studi ha visto opinione positiva da parte dei clinici che hanno detto di aver trovato un miglioramento nel coinvolgimento e nella comunicazione con la maggior parte dei pazienti.  Tra i siti maggiormente utilizzati in questo senso si trovano Facebook e Twitter secondo un’analisi condotta nel 2016.    </vt:lpstr>
      <vt:lpstr>Su questi portali la fascia d’età più attiva va dai 18 ai 49, ma alcuni articoli hanno anche mostrato come pazienti anziani istruiti all’utilizzo del mezzo, abbiano giovato in modo importante dell’utilizzo di siti web e new media nell’ottenimento di informazioni relative alla propria salute.    Altri studi hanno poi evidenziato come i social possano essere strumenti utili nella diffusione di messaggi legati alla salute, ma come allo stesso tempo queste piattaforme possano rappresentare il punto di partenza o di diffusione di messaggi errati e talvolta anche pericolosi per la salute dei pazienti.</vt:lpstr>
      <vt:lpstr>Comportamento (reato) commissivo/omissivo </vt:lpstr>
      <vt:lpstr>             (2) In tutti i casi agiamo in regime probatorio;   al danneggiato   spetta l’onere di provare il rapporto contrattuale e l’onere di dimostrare almeno presuntivamente di aver patito un danno  (3) al medico l’onere di avere correttamente agito ovvero avere mantenuto una condotta rispettosa delle regole dell’arte (linee guida, buone pratiche cliniche,etc.)      </vt:lpstr>
      <vt:lpstr>(4) Tra gli elementi utili a rappresentare la propria «buona cura», la cartella clinica, intesa come insieme della documentazione. La stessa documentazione potrà avere origine analogica o digitale ma dovrà essere consegnata all’avente diritto con ricevuta che descriva analiticamente quanto consegnato e le caratteristiche del formato  (5) E’ il medico che caratterizza la documentazione attraverso l’indicazione dell’intestazione dell’erogante, data di compilazione, firma e trattenendo copia.   </vt:lpstr>
      <vt:lpstr>QUALI POSSIBILI SVILUPPI?   un sistema di gestione digitale del rapporto medico odontoiatra paziente, dalla prima visita sino  alla fase di follow-up  (firma digitale, gestione a distanza, immediata visualizzazione a schermo di tutti i dati, semplificazione protezione dei dati, ……)  semplificazione dell’archiviazione (a fronte dell’aumento consistente di informazioni)  semplificazione nella producibilità delle informazioni necessarie a gestire la burocrazia, la gestione del contenzioso eventuale …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linee guida? buona pratica clinica?</vt:lpstr>
      <vt:lpstr>Presentazione standard di PowerPoint</vt:lpstr>
      <vt:lpstr>La Legge 24</vt:lpstr>
      <vt:lpstr>Presentazione standard di PowerPoint</vt:lpstr>
      <vt:lpstr>Presentazione standard di PowerPoint</vt:lpstr>
      <vt:lpstr>Presentazione standard di PowerPoint</vt:lpstr>
      <vt:lpstr>Presentazione standard di PowerPoint</vt:lpstr>
      <vt:lpstr>        CONSULENZA TECNICA D’UFFICIO  UDIENZA DI CONFERIMENTO INCARICO  All’udienza del 13 marzo 2019, l’ill.mo dott. abcdefghilmno – GI nella causa in epigrafe - accettato l’incarico e prestato il giuramento di rito,  formò un collegio medico legale e odontoiatrico,  finalizzato a dar risposta al quesito di cui si riproduce la lettera:   “dicano i CCTTUU, sulla base degli atti a disposizione, quale sia la percentuale di colpa professionale ascrivibile a ciascuno dei professionisti coinvolti nel presente giudizio (x, y, z)  in relazione alla causazione del danno come complessivamente determinato nella relazione di ATP e dicano, in riferimento alle condotte colpose di ciascuno (individuandole partitamente), se si sia trattato di colpa lieve, media o grave”.  </vt:lpstr>
      <vt:lpstr>Presentazione standard di PowerPoint</vt:lpstr>
      <vt:lpstr>  linee guida? buona pratica clinica?</vt:lpstr>
      <vt:lpstr>  linee guida? buona pratica clinica?</vt:lpstr>
      <vt:lpstr>quasi end  -  UNO</vt:lpstr>
      <vt:lpstr>QUESITO</vt:lpstr>
      <vt:lpstr>QUESITO</vt:lpstr>
      <vt:lpstr>QUESITO</vt:lpstr>
      <vt:lpstr>Requisiti minimi  della cartella clinica:  Amsterdam 2001</vt:lpstr>
      <vt:lpstr>quasi end -  DUE</vt:lpstr>
      <vt:lpstr> La VI sezione della Suprema Corte di Cassazione, con la sentenza 1422/2018 ha affermato il principio in virtù del quale la registrazione fonografica di colloqui tra presenti, eseguita di iniziativa dalla persona offesa dal reato, costituisce prova documentale ed è pertanto utilizzabile in dibattimento. Qualora tuttavia la conversazione risulti non continuativa poiché tagliata in alcune parti, si impone da parte del giudice una specifica valutazione della capacità probatoria della registrazione e della attendibilità delle dichiarazioni accusatorie, non potendo a tal fine ritenersi sufficiente la mera corrispondenza tra i brani registrati e quanto riferito dall’autore della manipolazione.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Federica Russo</dc:creator>
  <cp:lastModifiedBy>Federica Russo</cp:lastModifiedBy>
  <cp:revision>68</cp:revision>
  <dcterms:modified xsi:type="dcterms:W3CDTF">2020-05-22T15:09:54Z</dcterms:modified>
</cp:coreProperties>
</file>