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99" r:id="rId3"/>
    <p:sldId id="300" r:id="rId4"/>
    <p:sldId id="301" r:id="rId5"/>
    <p:sldId id="258" r:id="rId6"/>
    <p:sldId id="310" r:id="rId7"/>
    <p:sldId id="290" r:id="rId8"/>
    <p:sldId id="311" r:id="rId9"/>
    <p:sldId id="327" r:id="rId10"/>
    <p:sldId id="321" r:id="rId11"/>
    <p:sldId id="322" r:id="rId12"/>
    <p:sldId id="323" r:id="rId13"/>
    <p:sldId id="324" r:id="rId14"/>
    <p:sldId id="325" r:id="rId15"/>
    <p:sldId id="326" r:id="rId16"/>
    <p:sldId id="312" r:id="rId17"/>
    <p:sldId id="259" r:id="rId18"/>
    <p:sldId id="263" r:id="rId19"/>
    <p:sldId id="319" r:id="rId20"/>
    <p:sldId id="262" r:id="rId21"/>
    <p:sldId id="266" r:id="rId22"/>
    <p:sldId id="314" r:id="rId23"/>
    <p:sldId id="264" r:id="rId24"/>
    <p:sldId id="291" r:id="rId25"/>
    <p:sldId id="303" r:id="rId26"/>
    <p:sldId id="306" r:id="rId27"/>
    <p:sldId id="282" r:id="rId28"/>
    <p:sldId id="269" r:id="rId29"/>
    <p:sldId id="288" r:id="rId30"/>
    <p:sldId id="274" r:id="rId31"/>
    <p:sldId id="272" r:id="rId32"/>
    <p:sldId id="270" r:id="rId33"/>
    <p:sldId id="275" r:id="rId34"/>
    <p:sldId id="283" r:id="rId35"/>
    <p:sldId id="268" r:id="rId36"/>
    <p:sldId id="287" r:id="rId37"/>
    <p:sldId id="267" r:id="rId38"/>
    <p:sldId id="289" r:id="rId39"/>
    <p:sldId id="293" r:id="rId40"/>
    <p:sldId id="294" r:id="rId41"/>
    <p:sldId id="295" r:id="rId42"/>
    <p:sldId id="296" r:id="rId43"/>
    <p:sldId id="308" r:id="rId44"/>
    <p:sldId id="297" r:id="rId45"/>
    <p:sldId id="315" r:id="rId46"/>
    <p:sldId id="285" r:id="rId47"/>
    <p:sldId id="309" r:id="rId48"/>
    <p:sldId id="284" r:id="rId49"/>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99" autoAdjust="0"/>
    <p:restoredTop sz="65233" autoAdjust="0"/>
  </p:normalViewPr>
  <p:slideViewPr>
    <p:cSldViewPr>
      <p:cViewPr varScale="1">
        <p:scale>
          <a:sx n="47" d="100"/>
          <a:sy n="47" d="100"/>
        </p:scale>
        <p:origin x="201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7588D3-19FA-4AD2-AB0E-256CAC8867A6}" type="doc">
      <dgm:prSet loTypeId="urn:microsoft.com/office/officeart/2005/8/layout/matrix1" loCatId="matrix" qsTypeId="urn:microsoft.com/office/officeart/2005/8/quickstyle/3d4" qsCatId="3D" csTypeId="urn:microsoft.com/office/officeart/2005/8/colors/colorful1#1" csCatId="colorful" phldr="1"/>
      <dgm:spPr/>
      <dgm:t>
        <a:bodyPr/>
        <a:lstStyle/>
        <a:p>
          <a:endParaRPr lang="it-IT"/>
        </a:p>
      </dgm:t>
    </dgm:pt>
    <dgm:pt modelId="{CD5CAAE3-1AA8-4E12-9E7F-E3E888F910DD}">
      <dgm:prSet phldrT="[Testo]"/>
      <dgm:spPr/>
      <dgm:t>
        <a:bodyPr/>
        <a:lstStyle/>
        <a:p>
          <a:r>
            <a:rPr lang="it-IT" dirty="0">
              <a:solidFill>
                <a:schemeClr val="accent2">
                  <a:lumMod val="50000"/>
                </a:schemeClr>
              </a:solidFill>
              <a:effectLst/>
            </a:rPr>
            <a:t>Marketing Mix</a:t>
          </a:r>
        </a:p>
      </dgm:t>
    </dgm:pt>
    <dgm:pt modelId="{4E01C7DC-10B6-497E-9DD0-1600D5A93871}" type="parTrans" cxnId="{1418B449-4C39-40F3-A7DD-12143EF1CBE1}">
      <dgm:prSet/>
      <dgm:spPr/>
      <dgm:t>
        <a:bodyPr/>
        <a:lstStyle/>
        <a:p>
          <a:endParaRPr lang="it-IT">
            <a:effectLst>
              <a:outerShdw blurRad="38100" dist="38100" dir="2700000" algn="tl">
                <a:srgbClr val="000000">
                  <a:alpha val="43137"/>
                </a:srgbClr>
              </a:outerShdw>
            </a:effectLst>
          </a:endParaRPr>
        </a:p>
      </dgm:t>
    </dgm:pt>
    <dgm:pt modelId="{7F6BFC88-E584-4165-9FD8-9A53DBA2C5D5}" type="sibTrans" cxnId="{1418B449-4C39-40F3-A7DD-12143EF1CBE1}">
      <dgm:prSet/>
      <dgm:spPr/>
      <dgm:t>
        <a:bodyPr/>
        <a:lstStyle/>
        <a:p>
          <a:endParaRPr lang="it-IT">
            <a:effectLst>
              <a:outerShdw blurRad="38100" dist="38100" dir="2700000" algn="tl">
                <a:srgbClr val="000000">
                  <a:alpha val="43137"/>
                </a:srgbClr>
              </a:outerShdw>
            </a:effectLst>
          </a:endParaRPr>
        </a:p>
      </dgm:t>
    </dgm:pt>
    <dgm:pt modelId="{C738FD04-6691-4DC6-8237-5D2C24087CCC}">
      <dgm:prSet phldrT="[Testo]"/>
      <dgm:spPr/>
      <dgm:t>
        <a:bodyPr/>
        <a:lstStyle/>
        <a:p>
          <a:r>
            <a:rPr lang="it-IT" dirty="0" err="1">
              <a:solidFill>
                <a:schemeClr val="accent6">
                  <a:lumMod val="75000"/>
                </a:schemeClr>
              </a:solidFill>
              <a:effectLst/>
            </a:rPr>
            <a:t>Product</a:t>
          </a:r>
          <a:endParaRPr lang="it-IT" dirty="0">
            <a:solidFill>
              <a:schemeClr val="accent6">
                <a:lumMod val="75000"/>
              </a:schemeClr>
            </a:solidFill>
            <a:effectLst/>
          </a:endParaRPr>
        </a:p>
      </dgm:t>
    </dgm:pt>
    <dgm:pt modelId="{C31F2564-D422-4ACC-8E24-6128F8F15E85}" type="parTrans" cxnId="{F5A8200F-B269-47E3-ABBC-D2D6547F53CA}">
      <dgm:prSet/>
      <dgm:spPr/>
      <dgm:t>
        <a:bodyPr/>
        <a:lstStyle/>
        <a:p>
          <a:endParaRPr lang="it-IT">
            <a:effectLst>
              <a:outerShdw blurRad="38100" dist="38100" dir="2700000" algn="tl">
                <a:srgbClr val="000000">
                  <a:alpha val="43137"/>
                </a:srgbClr>
              </a:outerShdw>
            </a:effectLst>
          </a:endParaRPr>
        </a:p>
      </dgm:t>
    </dgm:pt>
    <dgm:pt modelId="{29AEE384-CE61-4DBD-8B9A-6495E27C7364}" type="sibTrans" cxnId="{F5A8200F-B269-47E3-ABBC-D2D6547F53CA}">
      <dgm:prSet/>
      <dgm:spPr/>
      <dgm:t>
        <a:bodyPr/>
        <a:lstStyle/>
        <a:p>
          <a:endParaRPr lang="it-IT">
            <a:effectLst>
              <a:outerShdw blurRad="38100" dist="38100" dir="2700000" algn="tl">
                <a:srgbClr val="000000">
                  <a:alpha val="43137"/>
                </a:srgbClr>
              </a:outerShdw>
            </a:effectLst>
          </a:endParaRPr>
        </a:p>
      </dgm:t>
    </dgm:pt>
    <dgm:pt modelId="{978C29E7-55DC-4021-A479-86E0FEB67C63}">
      <dgm:prSet phldrT="[Testo]"/>
      <dgm:spPr/>
      <dgm:t>
        <a:bodyPr/>
        <a:lstStyle/>
        <a:p>
          <a:r>
            <a:rPr lang="it-IT" dirty="0" err="1">
              <a:solidFill>
                <a:schemeClr val="accent6">
                  <a:lumMod val="75000"/>
                </a:schemeClr>
              </a:solidFill>
              <a:effectLst/>
            </a:rPr>
            <a:t>Place</a:t>
          </a:r>
          <a:endParaRPr lang="it-IT" dirty="0">
            <a:solidFill>
              <a:schemeClr val="accent6">
                <a:lumMod val="75000"/>
              </a:schemeClr>
            </a:solidFill>
            <a:effectLst/>
          </a:endParaRPr>
        </a:p>
      </dgm:t>
    </dgm:pt>
    <dgm:pt modelId="{06FC00F2-1FAD-46F3-9A9D-F47ECAE11A0B}" type="parTrans" cxnId="{6A105DEE-A413-4161-B1C7-E339B3ADA8A4}">
      <dgm:prSet/>
      <dgm:spPr/>
      <dgm:t>
        <a:bodyPr/>
        <a:lstStyle/>
        <a:p>
          <a:endParaRPr lang="it-IT">
            <a:effectLst>
              <a:outerShdw blurRad="38100" dist="38100" dir="2700000" algn="tl">
                <a:srgbClr val="000000">
                  <a:alpha val="43137"/>
                </a:srgbClr>
              </a:outerShdw>
            </a:effectLst>
          </a:endParaRPr>
        </a:p>
      </dgm:t>
    </dgm:pt>
    <dgm:pt modelId="{B22CB078-3BCB-4320-AE65-0BF636209A2C}" type="sibTrans" cxnId="{6A105DEE-A413-4161-B1C7-E339B3ADA8A4}">
      <dgm:prSet/>
      <dgm:spPr/>
      <dgm:t>
        <a:bodyPr/>
        <a:lstStyle/>
        <a:p>
          <a:endParaRPr lang="it-IT">
            <a:effectLst>
              <a:outerShdw blurRad="38100" dist="38100" dir="2700000" algn="tl">
                <a:srgbClr val="000000">
                  <a:alpha val="43137"/>
                </a:srgbClr>
              </a:outerShdw>
            </a:effectLst>
          </a:endParaRPr>
        </a:p>
      </dgm:t>
    </dgm:pt>
    <dgm:pt modelId="{69B94FC2-CF3F-42F7-9A6A-597E848FA692}">
      <dgm:prSet phldrT="[Testo]"/>
      <dgm:spPr/>
      <dgm:t>
        <a:bodyPr/>
        <a:lstStyle/>
        <a:p>
          <a:r>
            <a:rPr lang="it-IT" dirty="0">
              <a:solidFill>
                <a:schemeClr val="accent6">
                  <a:lumMod val="75000"/>
                </a:schemeClr>
              </a:solidFill>
              <a:effectLst/>
            </a:rPr>
            <a:t>Price</a:t>
          </a:r>
        </a:p>
      </dgm:t>
    </dgm:pt>
    <dgm:pt modelId="{82972CB9-46C5-46FC-A922-17FAD4AD17F3}" type="parTrans" cxnId="{D1E2BF2F-AFB8-4F22-9928-D39ADAEFA40C}">
      <dgm:prSet/>
      <dgm:spPr/>
      <dgm:t>
        <a:bodyPr/>
        <a:lstStyle/>
        <a:p>
          <a:endParaRPr lang="it-IT">
            <a:effectLst>
              <a:outerShdw blurRad="38100" dist="38100" dir="2700000" algn="tl">
                <a:srgbClr val="000000">
                  <a:alpha val="43137"/>
                </a:srgbClr>
              </a:outerShdw>
            </a:effectLst>
          </a:endParaRPr>
        </a:p>
      </dgm:t>
    </dgm:pt>
    <dgm:pt modelId="{939475F3-F8D0-474A-83BD-46736378D858}" type="sibTrans" cxnId="{D1E2BF2F-AFB8-4F22-9928-D39ADAEFA40C}">
      <dgm:prSet/>
      <dgm:spPr/>
      <dgm:t>
        <a:bodyPr/>
        <a:lstStyle/>
        <a:p>
          <a:endParaRPr lang="it-IT">
            <a:effectLst>
              <a:outerShdw blurRad="38100" dist="38100" dir="2700000" algn="tl">
                <a:srgbClr val="000000">
                  <a:alpha val="43137"/>
                </a:srgbClr>
              </a:outerShdw>
            </a:effectLst>
          </a:endParaRPr>
        </a:p>
      </dgm:t>
    </dgm:pt>
    <dgm:pt modelId="{5A7B0FDB-B094-4DB6-8259-A3DAE2BFB8EA}">
      <dgm:prSet phldrT="[Testo]"/>
      <dgm:spPr/>
      <dgm:t>
        <a:bodyPr/>
        <a:lstStyle/>
        <a:p>
          <a:r>
            <a:rPr lang="it-IT" dirty="0">
              <a:solidFill>
                <a:schemeClr val="accent6">
                  <a:lumMod val="75000"/>
                </a:schemeClr>
              </a:solidFill>
              <a:effectLst/>
            </a:rPr>
            <a:t>Promotion</a:t>
          </a:r>
        </a:p>
      </dgm:t>
    </dgm:pt>
    <dgm:pt modelId="{C6A815F5-605E-4A3A-9438-9AA90FF4CDE7}" type="parTrans" cxnId="{8D4A2F4B-C2D9-4A96-8F39-F6E73AA510D2}">
      <dgm:prSet/>
      <dgm:spPr/>
      <dgm:t>
        <a:bodyPr/>
        <a:lstStyle/>
        <a:p>
          <a:endParaRPr lang="it-IT">
            <a:effectLst>
              <a:outerShdw blurRad="38100" dist="38100" dir="2700000" algn="tl">
                <a:srgbClr val="000000">
                  <a:alpha val="43137"/>
                </a:srgbClr>
              </a:outerShdw>
            </a:effectLst>
          </a:endParaRPr>
        </a:p>
      </dgm:t>
    </dgm:pt>
    <dgm:pt modelId="{19B193A4-2888-4A58-9824-EEC38E1153C0}" type="sibTrans" cxnId="{8D4A2F4B-C2D9-4A96-8F39-F6E73AA510D2}">
      <dgm:prSet/>
      <dgm:spPr/>
      <dgm:t>
        <a:bodyPr/>
        <a:lstStyle/>
        <a:p>
          <a:endParaRPr lang="it-IT">
            <a:effectLst>
              <a:outerShdw blurRad="38100" dist="38100" dir="2700000" algn="tl">
                <a:srgbClr val="000000">
                  <a:alpha val="43137"/>
                </a:srgbClr>
              </a:outerShdw>
            </a:effectLst>
          </a:endParaRPr>
        </a:p>
      </dgm:t>
    </dgm:pt>
    <dgm:pt modelId="{4508F3ED-61A0-4958-AAC7-2C5AB3EE35BD}" type="pres">
      <dgm:prSet presAssocID="{627588D3-19FA-4AD2-AB0E-256CAC8867A6}" presName="diagram" presStyleCnt="0">
        <dgm:presLayoutVars>
          <dgm:chMax val="1"/>
          <dgm:dir/>
          <dgm:animLvl val="ctr"/>
          <dgm:resizeHandles val="exact"/>
        </dgm:presLayoutVars>
      </dgm:prSet>
      <dgm:spPr/>
    </dgm:pt>
    <dgm:pt modelId="{A60C2F70-0715-4322-852A-9D5BDC8058E4}" type="pres">
      <dgm:prSet presAssocID="{627588D3-19FA-4AD2-AB0E-256CAC8867A6}" presName="matrix" presStyleCnt="0"/>
      <dgm:spPr/>
    </dgm:pt>
    <dgm:pt modelId="{9E07232B-CDDE-400F-B025-783B93354737}" type="pres">
      <dgm:prSet presAssocID="{627588D3-19FA-4AD2-AB0E-256CAC8867A6}" presName="tile1" presStyleLbl="node1" presStyleIdx="0" presStyleCnt="4"/>
      <dgm:spPr/>
    </dgm:pt>
    <dgm:pt modelId="{F4C7DB73-2B2A-493E-8E53-7CF3FD87483F}" type="pres">
      <dgm:prSet presAssocID="{627588D3-19FA-4AD2-AB0E-256CAC8867A6}" presName="tile1text" presStyleLbl="node1" presStyleIdx="0" presStyleCnt="4">
        <dgm:presLayoutVars>
          <dgm:chMax val="0"/>
          <dgm:chPref val="0"/>
          <dgm:bulletEnabled val="1"/>
        </dgm:presLayoutVars>
      </dgm:prSet>
      <dgm:spPr/>
    </dgm:pt>
    <dgm:pt modelId="{1D8559A0-890D-469A-BA85-AA34742FFA93}" type="pres">
      <dgm:prSet presAssocID="{627588D3-19FA-4AD2-AB0E-256CAC8867A6}" presName="tile2" presStyleLbl="node1" presStyleIdx="1" presStyleCnt="4"/>
      <dgm:spPr/>
    </dgm:pt>
    <dgm:pt modelId="{AFD6262D-91F3-4315-9677-6CDF47A2E446}" type="pres">
      <dgm:prSet presAssocID="{627588D3-19FA-4AD2-AB0E-256CAC8867A6}" presName="tile2text" presStyleLbl="node1" presStyleIdx="1" presStyleCnt="4">
        <dgm:presLayoutVars>
          <dgm:chMax val="0"/>
          <dgm:chPref val="0"/>
          <dgm:bulletEnabled val="1"/>
        </dgm:presLayoutVars>
      </dgm:prSet>
      <dgm:spPr/>
    </dgm:pt>
    <dgm:pt modelId="{4A743228-78A8-4A86-A301-5D78C7424370}" type="pres">
      <dgm:prSet presAssocID="{627588D3-19FA-4AD2-AB0E-256CAC8867A6}" presName="tile3" presStyleLbl="node1" presStyleIdx="2" presStyleCnt="4"/>
      <dgm:spPr/>
    </dgm:pt>
    <dgm:pt modelId="{3B83A831-F551-476E-A7CF-A9A6851A3FC7}" type="pres">
      <dgm:prSet presAssocID="{627588D3-19FA-4AD2-AB0E-256CAC8867A6}" presName="tile3text" presStyleLbl="node1" presStyleIdx="2" presStyleCnt="4">
        <dgm:presLayoutVars>
          <dgm:chMax val="0"/>
          <dgm:chPref val="0"/>
          <dgm:bulletEnabled val="1"/>
        </dgm:presLayoutVars>
      </dgm:prSet>
      <dgm:spPr/>
    </dgm:pt>
    <dgm:pt modelId="{817E29BE-C69E-4893-8E1E-3738859BB13B}" type="pres">
      <dgm:prSet presAssocID="{627588D3-19FA-4AD2-AB0E-256CAC8867A6}" presName="tile4" presStyleLbl="node1" presStyleIdx="3" presStyleCnt="4"/>
      <dgm:spPr/>
    </dgm:pt>
    <dgm:pt modelId="{D617AAF4-001D-4A2E-8ED4-D98E538E2308}" type="pres">
      <dgm:prSet presAssocID="{627588D3-19FA-4AD2-AB0E-256CAC8867A6}" presName="tile4text" presStyleLbl="node1" presStyleIdx="3" presStyleCnt="4">
        <dgm:presLayoutVars>
          <dgm:chMax val="0"/>
          <dgm:chPref val="0"/>
          <dgm:bulletEnabled val="1"/>
        </dgm:presLayoutVars>
      </dgm:prSet>
      <dgm:spPr/>
    </dgm:pt>
    <dgm:pt modelId="{ABBADAEC-CC77-4AAF-82F0-88394071F167}" type="pres">
      <dgm:prSet presAssocID="{627588D3-19FA-4AD2-AB0E-256CAC8867A6}" presName="centerTile" presStyleLbl="fgShp" presStyleIdx="0" presStyleCnt="1">
        <dgm:presLayoutVars>
          <dgm:chMax val="0"/>
          <dgm:chPref val="0"/>
        </dgm:presLayoutVars>
      </dgm:prSet>
      <dgm:spPr/>
    </dgm:pt>
  </dgm:ptLst>
  <dgm:cxnLst>
    <dgm:cxn modelId="{F5A8200F-B269-47E3-ABBC-D2D6547F53CA}" srcId="{CD5CAAE3-1AA8-4E12-9E7F-E3E888F910DD}" destId="{C738FD04-6691-4DC6-8237-5D2C24087CCC}" srcOrd="0" destOrd="0" parTransId="{C31F2564-D422-4ACC-8E24-6128F8F15E85}" sibTransId="{29AEE384-CE61-4DBD-8B9A-6495E27C7364}"/>
    <dgm:cxn modelId="{E332E023-81D5-4386-A857-D5668C4BB9BE}" type="presOf" srcId="{5A7B0FDB-B094-4DB6-8259-A3DAE2BFB8EA}" destId="{D617AAF4-001D-4A2E-8ED4-D98E538E2308}" srcOrd="1" destOrd="0" presId="urn:microsoft.com/office/officeart/2005/8/layout/matrix1"/>
    <dgm:cxn modelId="{00675D2B-DC83-4875-B77D-3862D0309F4E}" type="presOf" srcId="{978C29E7-55DC-4021-A479-86E0FEB67C63}" destId="{AFD6262D-91F3-4315-9677-6CDF47A2E446}" srcOrd="1" destOrd="0" presId="urn:microsoft.com/office/officeart/2005/8/layout/matrix1"/>
    <dgm:cxn modelId="{D1E2BF2F-AFB8-4F22-9928-D39ADAEFA40C}" srcId="{CD5CAAE3-1AA8-4E12-9E7F-E3E888F910DD}" destId="{69B94FC2-CF3F-42F7-9A6A-597E848FA692}" srcOrd="2" destOrd="0" parTransId="{82972CB9-46C5-46FC-A922-17FAD4AD17F3}" sibTransId="{939475F3-F8D0-474A-83BD-46736378D858}"/>
    <dgm:cxn modelId="{17F3955C-C12D-4A6A-AF91-1706DB53EE5B}" type="presOf" srcId="{CD5CAAE3-1AA8-4E12-9E7F-E3E888F910DD}" destId="{ABBADAEC-CC77-4AAF-82F0-88394071F167}" srcOrd="0" destOrd="0" presId="urn:microsoft.com/office/officeart/2005/8/layout/matrix1"/>
    <dgm:cxn modelId="{1418B449-4C39-40F3-A7DD-12143EF1CBE1}" srcId="{627588D3-19FA-4AD2-AB0E-256CAC8867A6}" destId="{CD5CAAE3-1AA8-4E12-9E7F-E3E888F910DD}" srcOrd="0" destOrd="0" parTransId="{4E01C7DC-10B6-497E-9DD0-1600D5A93871}" sibTransId="{7F6BFC88-E584-4165-9FD8-9A53DBA2C5D5}"/>
    <dgm:cxn modelId="{8D4A2F4B-C2D9-4A96-8F39-F6E73AA510D2}" srcId="{CD5CAAE3-1AA8-4E12-9E7F-E3E888F910DD}" destId="{5A7B0FDB-B094-4DB6-8259-A3DAE2BFB8EA}" srcOrd="3" destOrd="0" parTransId="{C6A815F5-605E-4A3A-9438-9AA90FF4CDE7}" sibTransId="{19B193A4-2888-4A58-9824-EEC38E1153C0}"/>
    <dgm:cxn modelId="{38466B6E-D32E-44E3-B6C6-12F1E260CC7B}" type="presOf" srcId="{C738FD04-6691-4DC6-8237-5D2C24087CCC}" destId="{9E07232B-CDDE-400F-B025-783B93354737}" srcOrd="0" destOrd="0" presId="urn:microsoft.com/office/officeart/2005/8/layout/matrix1"/>
    <dgm:cxn modelId="{4D540E52-C70B-4F45-B404-D1932C9C2343}" type="presOf" srcId="{C738FD04-6691-4DC6-8237-5D2C24087CCC}" destId="{F4C7DB73-2B2A-493E-8E53-7CF3FD87483F}" srcOrd="1" destOrd="0" presId="urn:microsoft.com/office/officeart/2005/8/layout/matrix1"/>
    <dgm:cxn modelId="{BD0677A7-E071-4495-8430-068786294516}" type="presOf" srcId="{5A7B0FDB-B094-4DB6-8259-A3DAE2BFB8EA}" destId="{817E29BE-C69E-4893-8E1E-3738859BB13B}" srcOrd="0" destOrd="0" presId="urn:microsoft.com/office/officeart/2005/8/layout/matrix1"/>
    <dgm:cxn modelId="{C18D06B2-5BC2-4CE2-8EA6-A0A7B6BC4B34}" type="presOf" srcId="{69B94FC2-CF3F-42F7-9A6A-597E848FA692}" destId="{4A743228-78A8-4A86-A301-5D78C7424370}" srcOrd="0" destOrd="0" presId="urn:microsoft.com/office/officeart/2005/8/layout/matrix1"/>
    <dgm:cxn modelId="{821E37BA-0722-400C-9EA4-2434119A61DE}" type="presOf" srcId="{69B94FC2-CF3F-42F7-9A6A-597E848FA692}" destId="{3B83A831-F551-476E-A7CF-A9A6851A3FC7}" srcOrd="1" destOrd="0" presId="urn:microsoft.com/office/officeart/2005/8/layout/matrix1"/>
    <dgm:cxn modelId="{A95BF6C2-5DE2-4C32-983C-BA9BF9814A7D}" type="presOf" srcId="{978C29E7-55DC-4021-A479-86E0FEB67C63}" destId="{1D8559A0-890D-469A-BA85-AA34742FFA93}" srcOrd="0" destOrd="0" presId="urn:microsoft.com/office/officeart/2005/8/layout/matrix1"/>
    <dgm:cxn modelId="{6A105DEE-A413-4161-B1C7-E339B3ADA8A4}" srcId="{CD5CAAE3-1AA8-4E12-9E7F-E3E888F910DD}" destId="{978C29E7-55DC-4021-A479-86E0FEB67C63}" srcOrd="1" destOrd="0" parTransId="{06FC00F2-1FAD-46F3-9A9D-F47ECAE11A0B}" sibTransId="{B22CB078-3BCB-4320-AE65-0BF636209A2C}"/>
    <dgm:cxn modelId="{9C145BF4-4CB1-419F-BCAF-3CCC54C34132}" type="presOf" srcId="{627588D3-19FA-4AD2-AB0E-256CAC8867A6}" destId="{4508F3ED-61A0-4958-AAC7-2C5AB3EE35BD}" srcOrd="0" destOrd="0" presId="urn:microsoft.com/office/officeart/2005/8/layout/matrix1"/>
    <dgm:cxn modelId="{EB758D30-4DFB-44CE-B83B-E17016154E75}" type="presParOf" srcId="{4508F3ED-61A0-4958-AAC7-2C5AB3EE35BD}" destId="{A60C2F70-0715-4322-852A-9D5BDC8058E4}" srcOrd="0" destOrd="0" presId="urn:microsoft.com/office/officeart/2005/8/layout/matrix1"/>
    <dgm:cxn modelId="{96843A54-B2D2-4520-98DD-04B105608639}" type="presParOf" srcId="{A60C2F70-0715-4322-852A-9D5BDC8058E4}" destId="{9E07232B-CDDE-400F-B025-783B93354737}" srcOrd="0" destOrd="0" presId="urn:microsoft.com/office/officeart/2005/8/layout/matrix1"/>
    <dgm:cxn modelId="{BE422373-6356-4E52-8A92-C3CE69EF3138}" type="presParOf" srcId="{A60C2F70-0715-4322-852A-9D5BDC8058E4}" destId="{F4C7DB73-2B2A-493E-8E53-7CF3FD87483F}" srcOrd="1" destOrd="0" presId="urn:microsoft.com/office/officeart/2005/8/layout/matrix1"/>
    <dgm:cxn modelId="{7AA4F4A7-FB3D-41C6-A428-A5FC3772695E}" type="presParOf" srcId="{A60C2F70-0715-4322-852A-9D5BDC8058E4}" destId="{1D8559A0-890D-469A-BA85-AA34742FFA93}" srcOrd="2" destOrd="0" presId="urn:microsoft.com/office/officeart/2005/8/layout/matrix1"/>
    <dgm:cxn modelId="{C40C3BCC-78F4-433B-AC0D-D571BE3FCC79}" type="presParOf" srcId="{A60C2F70-0715-4322-852A-9D5BDC8058E4}" destId="{AFD6262D-91F3-4315-9677-6CDF47A2E446}" srcOrd="3" destOrd="0" presId="urn:microsoft.com/office/officeart/2005/8/layout/matrix1"/>
    <dgm:cxn modelId="{9F70CCF9-7572-4520-B487-FD47218A22BE}" type="presParOf" srcId="{A60C2F70-0715-4322-852A-9D5BDC8058E4}" destId="{4A743228-78A8-4A86-A301-5D78C7424370}" srcOrd="4" destOrd="0" presId="urn:microsoft.com/office/officeart/2005/8/layout/matrix1"/>
    <dgm:cxn modelId="{978F900D-5EA5-43F6-8ED7-0CD37498ED34}" type="presParOf" srcId="{A60C2F70-0715-4322-852A-9D5BDC8058E4}" destId="{3B83A831-F551-476E-A7CF-A9A6851A3FC7}" srcOrd="5" destOrd="0" presId="urn:microsoft.com/office/officeart/2005/8/layout/matrix1"/>
    <dgm:cxn modelId="{3C7AF962-3B9D-44D0-851A-313FBC012734}" type="presParOf" srcId="{A60C2F70-0715-4322-852A-9D5BDC8058E4}" destId="{817E29BE-C69E-4893-8E1E-3738859BB13B}" srcOrd="6" destOrd="0" presId="urn:microsoft.com/office/officeart/2005/8/layout/matrix1"/>
    <dgm:cxn modelId="{331A7576-CCF3-4668-8D14-9BDA74C2085C}" type="presParOf" srcId="{A60C2F70-0715-4322-852A-9D5BDC8058E4}" destId="{D617AAF4-001D-4A2E-8ED4-D98E538E2308}" srcOrd="7" destOrd="0" presId="urn:microsoft.com/office/officeart/2005/8/layout/matrix1"/>
    <dgm:cxn modelId="{8F6AC692-5F11-4758-B83E-C5764BED75E0}" type="presParOf" srcId="{4508F3ED-61A0-4958-AAC7-2C5AB3EE35BD}" destId="{ABBADAEC-CC77-4AAF-82F0-88394071F16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FD952A-623C-4B0A-9154-EDDB4B2E77A1}" type="doc">
      <dgm:prSet loTypeId="urn:microsoft.com/office/officeart/2005/8/layout/cycle3" loCatId="cycle" qsTypeId="urn:microsoft.com/office/officeart/2005/8/quickstyle/simple1" qsCatId="simple" csTypeId="urn:microsoft.com/office/officeart/2005/8/colors/colorful1#2" csCatId="colorful" phldr="1"/>
      <dgm:spPr/>
      <dgm:t>
        <a:bodyPr/>
        <a:lstStyle/>
        <a:p>
          <a:endParaRPr lang="it-IT"/>
        </a:p>
      </dgm:t>
    </dgm:pt>
    <dgm:pt modelId="{77A66A25-F3D8-4E30-8484-3E3F1E3D6A8C}">
      <dgm:prSet phldrT="[Testo]"/>
      <dgm:spPr/>
      <dgm:t>
        <a:bodyPr/>
        <a:lstStyle/>
        <a:p>
          <a:r>
            <a:rPr lang="it-IT" b="1" dirty="0">
              <a:solidFill>
                <a:schemeClr val="accent6">
                  <a:lumMod val="75000"/>
                </a:schemeClr>
              </a:solidFill>
            </a:rPr>
            <a:t>1. Riconoscimento delle esigenze</a:t>
          </a:r>
        </a:p>
      </dgm:t>
    </dgm:pt>
    <dgm:pt modelId="{97500AAE-313F-46E3-81CF-8547EE758E3E}" type="parTrans" cxnId="{2AD87FA1-1CA2-429E-B541-B3DC8F41CBC3}">
      <dgm:prSet/>
      <dgm:spPr/>
      <dgm:t>
        <a:bodyPr/>
        <a:lstStyle/>
        <a:p>
          <a:endParaRPr lang="it-IT"/>
        </a:p>
      </dgm:t>
    </dgm:pt>
    <dgm:pt modelId="{7D17F869-98D9-4596-98BB-1890FB02B296}" type="sibTrans" cxnId="{2AD87FA1-1CA2-429E-B541-B3DC8F41CBC3}">
      <dgm:prSet/>
      <dgm:spPr/>
      <dgm:t>
        <a:bodyPr/>
        <a:lstStyle/>
        <a:p>
          <a:endParaRPr lang="it-IT"/>
        </a:p>
      </dgm:t>
    </dgm:pt>
    <dgm:pt modelId="{632F0B18-112C-4EDD-9EE4-294DE63E859B}">
      <dgm:prSet phldrT="[Testo]"/>
      <dgm:spPr/>
      <dgm:t>
        <a:bodyPr/>
        <a:lstStyle/>
        <a:p>
          <a:r>
            <a:rPr lang="it-IT" b="1" dirty="0">
              <a:solidFill>
                <a:schemeClr val="accent6">
                  <a:lumMod val="75000"/>
                </a:schemeClr>
              </a:solidFill>
            </a:rPr>
            <a:t>2. Valutazione delle alternative</a:t>
          </a:r>
        </a:p>
      </dgm:t>
    </dgm:pt>
    <dgm:pt modelId="{26612A26-6873-4560-8BB8-91323BAEF3F1}" type="parTrans" cxnId="{BB1325AC-EF64-4EDE-B4E4-A42145E371D5}">
      <dgm:prSet/>
      <dgm:spPr/>
      <dgm:t>
        <a:bodyPr/>
        <a:lstStyle/>
        <a:p>
          <a:endParaRPr lang="it-IT"/>
        </a:p>
      </dgm:t>
    </dgm:pt>
    <dgm:pt modelId="{6FA53515-2672-4C10-A257-E6BBE6B54E3D}" type="sibTrans" cxnId="{BB1325AC-EF64-4EDE-B4E4-A42145E371D5}">
      <dgm:prSet/>
      <dgm:spPr/>
      <dgm:t>
        <a:bodyPr/>
        <a:lstStyle/>
        <a:p>
          <a:endParaRPr lang="it-IT"/>
        </a:p>
      </dgm:t>
    </dgm:pt>
    <dgm:pt modelId="{9364D79A-85DB-4238-98EB-DBBB62E23E09}">
      <dgm:prSet phldrT="[Testo]"/>
      <dgm:spPr/>
      <dgm:t>
        <a:bodyPr/>
        <a:lstStyle/>
        <a:p>
          <a:r>
            <a:rPr lang="it-IT" b="1" dirty="0">
              <a:solidFill>
                <a:schemeClr val="accent6">
                  <a:lumMod val="75000"/>
                </a:schemeClr>
              </a:solidFill>
            </a:rPr>
            <a:t>3. Risoluzione dei dubbi</a:t>
          </a:r>
        </a:p>
      </dgm:t>
    </dgm:pt>
    <dgm:pt modelId="{BB615929-F132-4D45-B857-E74FC829C456}" type="parTrans" cxnId="{25FA53FE-DD6C-4D99-A930-FA45E4174C0C}">
      <dgm:prSet/>
      <dgm:spPr/>
      <dgm:t>
        <a:bodyPr/>
        <a:lstStyle/>
        <a:p>
          <a:endParaRPr lang="it-IT"/>
        </a:p>
      </dgm:t>
    </dgm:pt>
    <dgm:pt modelId="{E88D8CA8-228F-4233-B297-3878580A4F6E}" type="sibTrans" cxnId="{25FA53FE-DD6C-4D99-A930-FA45E4174C0C}">
      <dgm:prSet/>
      <dgm:spPr/>
      <dgm:t>
        <a:bodyPr/>
        <a:lstStyle/>
        <a:p>
          <a:endParaRPr lang="it-IT"/>
        </a:p>
      </dgm:t>
    </dgm:pt>
    <dgm:pt modelId="{A12A6B6E-57E4-4AE2-B56B-9A2B34D27E3E}">
      <dgm:prSet phldrT="[Testo]"/>
      <dgm:spPr/>
      <dgm:t>
        <a:bodyPr/>
        <a:lstStyle/>
        <a:p>
          <a:r>
            <a:rPr lang="it-IT" b="1" dirty="0"/>
            <a:t>4. Implementazione della soluzione</a:t>
          </a:r>
        </a:p>
      </dgm:t>
    </dgm:pt>
    <dgm:pt modelId="{C00C1FF8-198C-4C34-A65C-1E5511303263}" type="parTrans" cxnId="{47C42BF3-3E8F-40F8-B965-1198769F81A6}">
      <dgm:prSet/>
      <dgm:spPr/>
      <dgm:t>
        <a:bodyPr/>
        <a:lstStyle/>
        <a:p>
          <a:endParaRPr lang="it-IT"/>
        </a:p>
      </dgm:t>
    </dgm:pt>
    <dgm:pt modelId="{C572C3E0-1AB4-41F5-A444-8C1771E66EA7}" type="sibTrans" cxnId="{47C42BF3-3E8F-40F8-B965-1198769F81A6}">
      <dgm:prSet/>
      <dgm:spPr/>
      <dgm:t>
        <a:bodyPr/>
        <a:lstStyle/>
        <a:p>
          <a:endParaRPr lang="it-IT"/>
        </a:p>
      </dgm:t>
    </dgm:pt>
    <dgm:pt modelId="{2B561C61-DF0D-4403-8F74-810600F258F9}">
      <dgm:prSet phldrT="[Testo]"/>
      <dgm:spPr/>
      <dgm:t>
        <a:bodyPr/>
        <a:lstStyle/>
        <a:p>
          <a:r>
            <a:rPr lang="it-IT" b="1" dirty="0"/>
            <a:t>5. Continuità</a:t>
          </a:r>
        </a:p>
      </dgm:t>
    </dgm:pt>
    <dgm:pt modelId="{F19F123B-7AE6-4DE1-8966-36EB38B7564B}" type="parTrans" cxnId="{EA35C8AA-43C2-45E6-BA41-225A29FFFD34}">
      <dgm:prSet/>
      <dgm:spPr/>
      <dgm:t>
        <a:bodyPr/>
        <a:lstStyle/>
        <a:p>
          <a:endParaRPr lang="it-IT"/>
        </a:p>
      </dgm:t>
    </dgm:pt>
    <dgm:pt modelId="{27859019-2F91-4C15-8AAD-C78F07997E6F}" type="sibTrans" cxnId="{EA35C8AA-43C2-45E6-BA41-225A29FFFD34}">
      <dgm:prSet/>
      <dgm:spPr/>
      <dgm:t>
        <a:bodyPr/>
        <a:lstStyle/>
        <a:p>
          <a:endParaRPr lang="it-IT"/>
        </a:p>
      </dgm:t>
    </dgm:pt>
    <dgm:pt modelId="{7686604C-0BDD-4F6B-B627-1555E630BB92}" type="pres">
      <dgm:prSet presAssocID="{A7FD952A-623C-4B0A-9154-EDDB4B2E77A1}" presName="Name0" presStyleCnt="0">
        <dgm:presLayoutVars>
          <dgm:dir/>
          <dgm:resizeHandles val="exact"/>
        </dgm:presLayoutVars>
      </dgm:prSet>
      <dgm:spPr/>
    </dgm:pt>
    <dgm:pt modelId="{56C93CFB-B90F-43BE-8C2F-88752C81EE77}" type="pres">
      <dgm:prSet presAssocID="{A7FD952A-623C-4B0A-9154-EDDB4B2E77A1}" presName="cycle" presStyleCnt="0"/>
      <dgm:spPr/>
    </dgm:pt>
    <dgm:pt modelId="{536E8DF2-59FC-445F-ABCD-786E2E70BCFA}" type="pres">
      <dgm:prSet presAssocID="{77A66A25-F3D8-4E30-8484-3E3F1E3D6A8C}" presName="nodeFirstNode" presStyleLbl="node1" presStyleIdx="0" presStyleCnt="5">
        <dgm:presLayoutVars>
          <dgm:bulletEnabled val="1"/>
        </dgm:presLayoutVars>
      </dgm:prSet>
      <dgm:spPr/>
    </dgm:pt>
    <dgm:pt modelId="{B7615076-55F8-410D-B657-59FB3E3A98D6}" type="pres">
      <dgm:prSet presAssocID="{7D17F869-98D9-4596-98BB-1890FB02B296}" presName="sibTransFirstNode" presStyleLbl="bgShp" presStyleIdx="0" presStyleCnt="1"/>
      <dgm:spPr/>
    </dgm:pt>
    <dgm:pt modelId="{F6C06D4B-34B7-47E1-8693-778B27B083C3}" type="pres">
      <dgm:prSet presAssocID="{632F0B18-112C-4EDD-9EE4-294DE63E859B}" presName="nodeFollowingNodes" presStyleLbl="node1" presStyleIdx="1" presStyleCnt="5">
        <dgm:presLayoutVars>
          <dgm:bulletEnabled val="1"/>
        </dgm:presLayoutVars>
      </dgm:prSet>
      <dgm:spPr/>
    </dgm:pt>
    <dgm:pt modelId="{E2188CA2-9F1A-4DE9-9CA0-CF5BC167ADE1}" type="pres">
      <dgm:prSet presAssocID="{9364D79A-85DB-4238-98EB-DBBB62E23E09}" presName="nodeFollowingNodes" presStyleLbl="node1" presStyleIdx="2" presStyleCnt="5">
        <dgm:presLayoutVars>
          <dgm:bulletEnabled val="1"/>
        </dgm:presLayoutVars>
      </dgm:prSet>
      <dgm:spPr/>
    </dgm:pt>
    <dgm:pt modelId="{B9499A69-DA4E-4125-A093-06B5562932D3}" type="pres">
      <dgm:prSet presAssocID="{A12A6B6E-57E4-4AE2-B56B-9A2B34D27E3E}" presName="nodeFollowingNodes" presStyleLbl="node1" presStyleIdx="3" presStyleCnt="5">
        <dgm:presLayoutVars>
          <dgm:bulletEnabled val="1"/>
        </dgm:presLayoutVars>
      </dgm:prSet>
      <dgm:spPr/>
    </dgm:pt>
    <dgm:pt modelId="{32D193F2-A6DF-44DD-A153-170FD8BCF789}" type="pres">
      <dgm:prSet presAssocID="{2B561C61-DF0D-4403-8F74-810600F258F9}" presName="nodeFollowingNodes" presStyleLbl="node1" presStyleIdx="4" presStyleCnt="5">
        <dgm:presLayoutVars>
          <dgm:bulletEnabled val="1"/>
        </dgm:presLayoutVars>
      </dgm:prSet>
      <dgm:spPr/>
    </dgm:pt>
  </dgm:ptLst>
  <dgm:cxnLst>
    <dgm:cxn modelId="{7CD4E308-3DEA-4166-90E8-6F13BCDB80C2}" type="presOf" srcId="{A7FD952A-623C-4B0A-9154-EDDB4B2E77A1}" destId="{7686604C-0BDD-4F6B-B627-1555E630BB92}" srcOrd="0" destOrd="0" presId="urn:microsoft.com/office/officeart/2005/8/layout/cycle3"/>
    <dgm:cxn modelId="{0E3E130A-C3FE-4468-917D-C4B586434DB2}" type="presOf" srcId="{A12A6B6E-57E4-4AE2-B56B-9A2B34D27E3E}" destId="{B9499A69-DA4E-4125-A093-06B5562932D3}" srcOrd="0" destOrd="0" presId="urn:microsoft.com/office/officeart/2005/8/layout/cycle3"/>
    <dgm:cxn modelId="{D6CAC01D-13BE-41C3-8BC7-252B12908A98}" type="presOf" srcId="{632F0B18-112C-4EDD-9EE4-294DE63E859B}" destId="{F6C06D4B-34B7-47E1-8693-778B27B083C3}" srcOrd="0" destOrd="0" presId="urn:microsoft.com/office/officeart/2005/8/layout/cycle3"/>
    <dgm:cxn modelId="{23533D57-DB4E-4B4E-87C5-880FCAD0B234}" type="presOf" srcId="{9364D79A-85DB-4238-98EB-DBBB62E23E09}" destId="{E2188CA2-9F1A-4DE9-9CA0-CF5BC167ADE1}" srcOrd="0" destOrd="0" presId="urn:microsoft.com/office/officeart/2005/8/layout/cycle3"/>
    <dgm:cxn modelId="{9077098D-2A79-454A-B2E2-92CB9C7FB4AF}" type="presOf" srcId="{2B561C61-DF0D-4403-8F74-810600F258F9}" destId="{32D193F2-A6DF-44DD-A153-170FD8BCF789}" srcOrd="0" destOrd="0" presId="urn:microsoft.com/office/officeart/2005/8/layout/cycle3"/>
    <dgm:cxn modelId="{2AD87FA1-1CA2-429E-B541-B3DC8F41CBC3}" srcId="{A7FD952A-623C-4B0A-9154-EDDB4B2E77A1}" destId="{77A66A25-F3D8-4E30-8484-3E3F1E3D6A8C}" srcOrd="0" destOrd="0" parTransId="{97500AAE-313F-46E3-81CF-8547EE758E3E}" sibTransId="{7D17F869-98D9-4596-98BB-1890FB02B296}"/>
    <dgm:cxn modelId="{EA35C8AA-43C2-45E6-BA41-225A29FFFD34}" srcId="{A7FD952A-623C-4B0A-9154-EDDB4B2E77A1}" destId="{2B561C61-DF0D-4403-8F74-810600F258F9}" srcOrd="4" destOrd="0" parTransId="{F19F123B-7AE6-4DE1-8966-36EB38B7564B}" sibTransId="{27859019-2F91-4C15-8AAD-C78F07997E6F}"/>
    <dgm:cxn modelId="{BB1325AC-EF64-4EDE-B4E4-A42145E371D5}" srcId="{A7FD952A-623C-4B0A-9154-EDDB4B2E77A1}" destId="{632F0B18-112C-4EDD-9EE4-294DE63E859B}" srcOrd="1" destOrd="0" parTransId="{26612A26-6873-4560-8BB8-91323BAEF3F1}" sibTransId="{6FA53515-2672-4C10-A257-E6BBE6B54E3D}"/>
    <dgm:cxn modelId="{A6EAB1AF-F1AC-40DC-B85B-863D94012B9D}" type="presOf" srcId="{77A66A25-F3D8-4E30-8484-3E3F1E3D6A8C}" destId="{536E8DF2-59FC-445F-ABCD-786E2E70BCFA}" srcOrd="0" destOrd="0" presId="urn:microsoft.com/office/officeart/2005/8/layout/cycle3"/>
    <dgm:cxn modelId="{00B336D4-6F2C-4F1F-86E3-BF8ABAC0B50D}" type="presOf" srcId="{7D17F869-98D9-4596-98BB-1890FB02B296}" destId="{B7615076-55F8-410D-B657-59FB3E3A98D6}" srcOrd="0" destOrd="0" presId="urn:microsoft.com/office/officeart/2005/8/layout/cycle3"/>
    <dgm:cxn modelId="{47C42BF3-3E8F-40F8-B965-1198769F81A6}" srcId="{A7FD952A-623C-4B0A-9154-EDDB4B2E77A1}" destId="{A12A6B6E-57E4-4AE2-B56B-9A2B34D27E3E}" srcOrd="3" destOrd="0" parTransId="{C00C1FF8-198C-4C34-A65C-1E5511303263}" sibTransId="{C572C3E0-1AB4-41F5-A444-8C1771E66EA7}"/>
    <dgm:cxn modelId="{25FA53FE-DD6C-4D99-A930-FA45E4174C0C}" srcId="{A7FD952A-623C-4B0A-9154-EDDB4B2E77A1}" destId="{9364D79A-85DB-4238-98EB-DBBB62E23E09}" srcOrd="2" destOrd="0" parTransId="{BB615929-F132-4D45-B857-E74FC829C456}" sibTransId="{E88D8CA8-228F-4233-B297-3878580A4F6E}"/>
    <dgm:cxn modelId="{117073EE-92B2-46D5-AB2D-07E0145745C3}" type="presParOf" srcId="{7686604C-0BDD-4F6B-B627-1555E630BB92}" destId="{56C93CFB-B90F-43BE-8C2F-88752C81EE77}" srcOrd="0" destOrd="0" presId="urn:microsoft.com/office/officeart/2005/8/layout/cycle3"/>
    <dgm:cxn modelId="{7FBF19C0-18CA-42E2-82E5-3A5306A7F05E}" type="presParOf" srcId="{56C93CFB-B90F-43BE-8C2F-88752C81EE77}" destId="{536E8DF2-59FC-445F-ABCD-786E2E70BCFA}" srcOrd="0" destOrd="0" presId="urn:microsoft.com/office/officeart/2005/8/layout/cycle3"/>
    <dgm:cxn modelId="{96B9F4F4-3104-45CD-91BC-45A3DA2AAE2C}" type="presParOf" srcId="{56C93CFB-B90F-43BE-8C2F-88752C81EE77}" destId="{B7615076-55F8-410D-B657-59FB3E3A98D6}" srcOrd="1" destOrd="0" presId="urn:microsoft.com/office/officeart/2005/8/layout/cycle3"/>
    <dgm:cxn modelId="{9BFE1794-EBFF-49AA-A6EA-D113A46EA422}" type="presParOf" srcId="{56C93CFB-B90F-43BE-8C2F-88752C81EE77}" destId="{F6C06D4B-34B7-47E1-8693-778B27B083C3}" srcOrd="2" destOrd="0" presId="urn:microsoft.com/office/officeart/2005/8/layout/cycle3"/>
    <dgm:cxn modelId="{6E3CC8A1-239A-46DB-9B24-54F0B5B70A7D}" type="presParOf" srcId="{56C93CFB-B90F-43BE-8C2F-88752C81EE77}" destId="{E2188CA2-9F1A-4DE9-9CA0-CF5BC167ADE1}" srcOrd="3" destOrd="0" presId="urn:microsoft.com/office/officeart/2005/8/layout/cycle3"/>
    <dgm:cxn modelId="{C4EE7467-3626-4456-A6E6-B3F96BB41004}" type="presParOf" srcId="{56C93CFB-B90F-43BE-8C2F-88752C81EE77}" destId="{B9499A69-DA4E-4125-A093-06B5562932D3}" srcOrd="4" destOrd="0" presId="urn:microsoft.com/office/officeart/2005/8/layout/cycle3"/>
    <dgm:cxn modelId="{1C3BC2C5-4A8A-431D-AE92-784193D194E9}" type="presParOf" srcId="{56C93CFB-B90F-43BE-8C2F-88752C81EE77}" destId="{32D193F2-A6DF-44DD-A153-170FD8BCF789}"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FD952A-623C-4B0A-9154-EDDB4B2E77A1}" type="doc">
      <dgm:prSet loTypeId="urn:microsoft.com/office/officeart/2005/8/layout/cycle3" loCatId="cycle" qsTypeId="urn:microsoft.com/office/officeart/2005/8/quickstyle/simple1" qsCatId="simple" csTypeId="urn:microsoft.com/office/officeart/2005/8/colors/colorful1#3" csCatId="colorful" phldr="1"/>
      <dgm:spPr/>
      <dgm:t>
        <a:bodyPr/>
        <a:lstStyle/>
        <a:p>
          <a:endParaRPr lang="it-IT"/>
        </a:p>
      </dgm:t>
    </dgm:pt>
    <dgm:pt modelId="{77A66A25-F3D8-4E30-8484-3E3F1E3D6A8C}">
      <dgm:prSet phldrT="[Testo]"/>
      <dgm:spPr/>
      <dgm:t>
        <a:bodyPr/>
        <a:lstStyle/>
        <a:p>
          <a:r>
            <a:rPr lang="it-IT" b="1" dirty="0">
              <a:solidFill>
                <a:schemeClr val="accent6">
                  <a:lumMod val="75000"/>
                </a:schemeClr>
              </a:solidFill>
            </a:rPr>
            <a:t>1. Riconoscimento delle esigenze</a:t>
          </a:r>
        </a:p>
      </dgm:t>
    </dgm:pt>
    <dgm:pt modelId="{97500AAE-313F-46E3-81CF-8547EE758E3E}" type="parTrans" cxnId="{2AD87FA1-1CA2-429E-B541-B3DC8F41CBC3}">
      <dgm:prSet/>
      <dgm:spPr/>
      <dgm:t>
        <a:bodyPr/>
        <a:lstStyle/>
        <a:p>
          <a:endParaRPr lang="it-IT"/>
        </a:p>
      </dgm:t>
    </dgm:pt>
    <dgm:pt modelId="{7D17F869-98D9-4596-98BB-1890FB02B296}" type="sibTrans" cxnId="{2AD87FA1-1CA2-429E-B541-B3DC8F41CBC3}">
      <dgm:prSet/>
      <dgm:spPr/>
      <dgm:t>
        <a:bodyPr/>
        <a:lstStyle/>
        <a:p>
          <a:endParaRPr lang="it-IT"/>
        </a:p>
      </dgm:t>
    </dgm:pt>
    <dgm:pt modelId="{632F0B18-112C-4EDD-9EE4-294DE63E859B}">
      <dgm:prSet phldrT="[Testo]"/>
      <dgm:spPr/>
      <dgm:t>
        <a:bodyPr/>
        <a:lstStyle/>
        <a:p>
          <a:r>
            <a:rPr lang="it-IT" b="1" dirty="0">
              <a:solidFill>
                <a:schemeClr val="accent6">
                  <a:lumMod val="75000"/>
                </a:schemeClr>
              </a:solidFill>
            </a:rPr>
            <a:t>2. Valutazione delle alternative</a:t>
          </a:r>
        </a:p>
      </dgm:t>
    </dgm:pt>
    <dgm:pt modelId="{26612A26-6873-4560-8BB8-91323BAEF3F1}" type="parTrans" cxnId="{BB1325AC-EF64-4EDE-B4E4-A42145E371D5}">
      <dgm:prSet/>
      <dgm:spPr/>
      <dgm:t>
        <a:bodyPr/>
        <a:lstStyle/>
        <a:p>
          <a:endParaRPr lang="it-IT"/>
        </a:p>
      </dgm:t>
    </dgm:pt>
    <dgm:pt modelId="{6FA53515-2672-4C10-A257-E6BBE6B54E3D}" type="sibTrans" cxnId="{BB1325AC-EF64-4EDE-B4E4-A42145E371D5}">
      <dgm:prSet/>
      <dgm:spPr/>
      <dgm:t>
        <a:bodyPr/>
        <a:lstStyle/>
        <a:p>
          <a:endParaRPr lang="it-IT"/>
        </a:p>
      </dgm:t>
    </dgm:pt>
    <dgm:pt modelId="{9364D79A-85DB-4238-98EB-DBBB62E23E09}">
      <dgm:prSet phldrT="[Testo]"/>
      <dgm:spPr/>
      <dgm:t>
        <a:bodyPr/>
        <a:lstStyle/>
        <a:p>
          <a:r>
            <a:rPr lang="it-IT" b="1" dirty="0">
              <a:solidFill>
                <a:schemeClr val="accent6">
                  <a:lumMod val="75000"/>
                </a:schemeClr>
              </a:solidFill>
            </a:rPr>
            <a:t>3. Risoluzione dei dubbi</a:t>
          </a:r>
        </a:p>
      </dgm:t>
    </dgm:pt>
    <dgm:pt modelId="{BB615929-F132-4D45-B857-E74FC829C456}" type="parTrans" cxnId="{25FA53FE-DD6C-4D99-A930-FA45E4174C0C}">
      <dgm:prSet/>
      <dgm:spPr/>
      <dgm:t>
        <a:bodyPr/>
        <a:lstStyle/>
        <a:p>
          <a:endParaRPr lang="it-IT"/>
        </a:p>
      </dgm:t>
    </dgm:pt>
    <dgm:pt modelId="{E88D8CA8-228F-4233-B297-3878580A4F6E}" type="sibTrans" cxnId="{25FA53FE-DD6C-4D99-A930-FA45E4174C0C}">
      <dgm:prSet/>
      <dgm:spPr/>
      <dgm:t>
        <a:bodyPr/>
        <a:lstStyle/>
        <a:p>
          <a:endParaRPr lang="it-IT"/>
        </a:p>
      </dgm:t>
    </dgm:pt>
    <dgm:pt modelId="{A12A6B6E-57E4-4AE2-B56B-9A2B34D27E3E}">
      <dgm:prSet phldrT="[Testo]"/>
      <dgm:spPr/>
      <dgm:t>
        <a:bodyPr/>
        <a:lstStyle/>
        <a:p>
          <a:r>
            <a:rPr lang="it-IT" b="1" dirty="0"/>
            <a:t>4. Implementazione della soluzione</a:t>
          </a:r>
        </a:p>
      </dgm:t>
    </dgm:pt>
    <dgm:pt modelId="{C00C1FF8-198C-4C34-A65C-1E5511303263}" type="parTrans" cxnId="{47C42BF3-3E8F-40F8-B965-1198769F81A6}">
      <dgm:prSet/>
      <dgm:spPr/>
      <dgm:t>
        <a:bodyPr/>
        <a:lstStyle/>
        <a:p>
          <a:endParaRPr lang="it-IT"/>
        </a:p>
      </dgm:t>
    </dgm:pt>
    <dgm:pt modelId="{C572C3E0-1AB4-41F5-A444-8C1771E66EA7}" type="sibTrans" cxnId="{47C42BF3-3E8F-40F8-B965-1198769F81A6}">
      <dgm:prSet/>
      <dgm:spPr/>
      <dgm:t>
        <a:bodyPr/>
        <a:lstStyle/>
        <a:p>
          <a:endParaRPr lang="it-IT"/>
        </a:p>
      </dgm:t>
    </dgm:pt>
    <dgm:pt modelId="{2B561C61-DF0D-4403-8F74-810600F258F9}">
      <dgm:prSet phldrT="[Testo]"/>
      <dgm:spPr/>
      <dgm:t>
        <a:bodyPr/>
        <a:lstStyle/>
        <a:p>
          <a:r>
            <a:rPr lang="it-IT" b="1" dirty="0"/>
            <a:t>5. Continuità</a:t>
          </a:r>
        </a:p>
      </dgm:t>
    </dgm:pt>
    <dgm:pt modelId="{F19F123B-7AE6-4DE1-8966-36EB38B7564B}" type="parTrans" cxnId="{EA35C8AA-43C2-45E6-BA41-225A29FFFD34}">
      <dgm:prSet/>
      <dgm:spPr/>
      <dgm:t>
        <a:bodyPr/>
        <a:lstStyle/>
        <a:p>
          <a:endParaRPr lang="it-IT"/>
        </a:p>
      </dgm:t>
    </dgm:pt>
    <dgm:pt modelId="{27859019-2F91-4C15-8AAD-C78F07997E6F}" type="sibTrans" cxnId="{EA35C8AA-43C2-45E6-BA41-225A29FFFD34}">
      <dgm:prSet/>
      <dgm:spPr/>
      <dgm:t>
        <a:bodyPr/>
        <a:lstStyle/>
        <a:p>
          <a:endParaRPr lang="it-IT"/>
        </a:p>
      </dgm:t>
    </dgm:pt>
    <dgm:pt modelId="{7686604C-0BDD-4F6B-B627-1555E630BB92}" type="pres">
      <dgm:prSet presAssocID="{A7FD952A-623C-4B0A-9154-EDDB4B2E77A1}" presName="Name0" presStyleCnt="0">
        <dgm:presLayoutVars>
          <dgm:dir/>
          <dgm:resizeHandles val="exact"/>
        </dgm:presLayoutVars>
      </dgm:prSet>
      <dgm:spPr/>
    </dgm:pt>
    <dgm:pt modelId="{56C93CFB-B90F-43BE-8C2F-88752C81EE77}" type="pres">
      <dgm:prSet presAssocID="{A7FD952A-623C-4B0A-9154-EDDB4B2E77A1}" presName="cycle" presStyleCnt="0"/>
      <dgm:spPr/>
    </dgm:pt>
    <dgm:pt modelId="{536E8DF2-59FC-445F-ABCD-786E2E70BCFA}" type="pres">
      <dgm:prSet presAssocID="{77A66A25-F3D8-4E30-8484-3E3F1E3D6A8C}" presName="nodeFirstNode" presStyleLbl="node1" presStyleIdx="0" presStyleCnt="5">
        <dgm:presLayoutVars>
          <dgm:bulletEnabled val="1"/>
        </dgm:presLayoutVars>
      </dgm:prSet>
      <dgm:spPr/>
    </dgm:pt>
    <dgm:pt modelId="{B7615076-55F8-410D-B657-59FB3E3A98D6}" type="pres">
      <dgm:prSet presAssocID="{7D17F869-98D9-4596-98BB-1890FB02B296}" presName="sibTransFirstNode" presStyleLbl="bgShp" presStyleIdx="0" presStyleCnt="1"/>
      <dgm:spPr/>
    </dgm:pt>
    <dgm:pt modelId="{F6C06D4B-34B7-47E1-8693-778B27B083C3}" type="pres">
      <dgm:prSet presAssocID="{632F0B18-112C-4EDD-9EE4-294DE63E859B}" presName="nodeFollowingNodes" presStyleLbl="node1" presStyleIdx="1" presStyleCnt="5">
        <dgm:presLayoutVars>
          <dgm:bulletEnabled val="1"/>
        </dgm:presLayoutVars>
      </dgm:prSet>
      <dgm:spPr/>
    </dgm:pt>
    <dgm:pt modelId="{E2188CA2-9F1A-4DE9-9CA0-CF5BC167ADE1}" type="pres">
      <dgm:prSet presAssocID="{9364D79A-85DB-4238-98EB-DBBB62E23E09}" presName="nodeFollowingNodes" presStyleLbl="node1" presStyleIdx="2" presStyleCnt="5">
        <dgm:presLayoutVars>
          <dgm:bulletEnabled val="1"/>
        </dgm:presLayoutVars>
      </dgm:prSet>
      <dgm:spPr/>
    </dgm:pt>
    <dgm:pt modelId="{B9499A69-DA4E-4125-A093-06B5562932D3}" type="pres">
      <dgm:prSet presAssocID="{A12A6B6E-57E4-4AE2-B56B-9A2B34D27E3E}" presName="nodeFollowingNodes" presStyleLbl="node1" presStyleIdx="3" presStyleCnt="5">
        <dgm:presLayoutVars>
          <dgm:bulletEnabled val="1"/>
        </dgm:presLayoutVars>
      </dgm:prSet>
      <dgm:spPr/>
    </dgm:pt>
    <dgm:pt modelId="{32D193F2-A6DF-44DD-A153-170FD8BCF789}" type="pres">
      <dgm:prSet presAssocID="{2B561C61-DF0D-4403-8F74-810600F258F9}" presName="nodeFollowingNodes" presStyleLbl="node1" presStyleIdx="4" presStyleCnt="5">
        <dgm:presLayoutVars>
          <dgm:bulletEnabled val="1"/>
        </dgm:presLayoutVars>
      </dgm:prSet>
      <dgm:spPr/>
    </dgm:pt>
  </dgm:ptLst>
  <dgm:cxnLst>
    <dgm:cxn modelId="{B88C4900-9D8B-4DB0-AB9D-7607430FC8EB}" type="presOf" srcId="{2B561C61-DF0D-4403-8F74-810600F258F9}" destId="{32D193F2-A6DF-44DD-A153-170FD8BCF789}" srcOrd="0" destOrd="0" presId="urn:microsoft.com/office/officeart/2005/8/layout/cycle3"/>
    <dgm:cxn modelId="{A06D7502-B098-4F7C-A89A-729B0A906A85}" type="presOf" srcId="{9364D79A-85DB-4238-98EB-DBBB62E23E09}" destId="{E2188CA2-9F1A-4DE9-9CA0-CF5BC167ADE1}" srcOrd="0" destOrd="0" presId="urn:microsoft.com/office/officeart/2005/8/layout/cycle3"/>
    <dgm:cxn modelId="{B2B94B15-34C7-4083-8F30-DCD4B464D309}" type="presOf" srcId="{632F0B18-112C-4EDD-9EE4-294DE63E859B}" destId="{F6C06D4B-34B7-47E1-8693-778B27B083C3}" srcOrd="0" destOrd="0" presId="urn:microsoft.com/office/officeart/2005/8/layout/cycle3"/>
    <dgm:cxn modelId="{F81DD417-33C1-4502-92F0-9E37AA781535}" type="presOf" srcId="{A12A6B6E-57E4-4AE2-B56B-9A2B34D27E3E}" destId="{B9499A69-DA4E-4125-A093-06B5562932D3}" srcOrd="0" destOrd="0" presId="urn:microsoft.com/office/officeart/2005/8/layout/cycle3"/>
    <dgm:cxn modelId="{3783D322-E313-45BA-9520-F05EFE117CCC}" type="presOf" srcId="{A7FD952A-623C-4B0A-9154-EDDB4B2E77A1}" destId="{7686604C-0BDD-4F6B-B627-1555E630BB92}" srcOrd="0" destOrd="0" presId="urn:microsoft.com/office/officeart/2005/8/layout/cycle3"/>
    <dgm:cxn modelId="{3C665E69-91A3-4873-898D-E4F06E0846C2}" type="presOf" srcId="{7D17F869-98D9-4596-98BB-1890FB02B296}" destId="{B7615076-55F8-410D-B657-59FB3E3A98D6}" srcOrd="0" destOrd="0" presId="urn:microsoft.com/office/officeart/2005/8/layout/cycle3"/>
    <dgm:cxn modelId="{2AD87FA1-1CA2-429E-B541-B3DC8F41CBC3}" srcId="{A7FD952A-623C-4B0A-9154-EDDB4B2E77A1}" destId="{77A66A25-F3D8-4E30-8484-3E3F1E3D6A8C}" srcOrd="0" destOrd="0" parTransId="{97500AAE-313F-46E3-81CF-8547EE758E3E}" sibTransId="{7D17F869-98D9-4596-98BB-1890FB02B296}"/>
    <dgm:cxn modelId="{EA35C8AA-43C2-45E6-BA41-225A29FFFD34}" srcId="{A7FD952A-623C-4B0A-9154-EDDB4B2E77A1}" destId="{2B561C61-DF0D-4403-8F74-810600F258F9}" srcOrd="4" destOrd="0" parTransId="{F19F123B-7AE6-4DE1-8966-36EB38B7564B}" sibTransId="{27859019-2F91-4C15-8AAD-C78F07997E6F}"/>
    <dgm:cxn modelId="{BB1325AC-EF64-4EDE-B4E4-A42145E371D5}" srcId="{A7FD952A-623C-4B0A-9154-EDDB4B2E77A1}" destId="{632F0B18-112C-4EDD-9EE4-294DE63E859B}" srcOrd="1" destOrd="0" parTransId="{26612A26-6873-4560-8BB8-91323BAEF3F1}" sibTransId="{6FA53515-2672-4C10-A257-E6BBE6B54E3D}"/>
    <dgm:cxn modelId="{041184D6-EC3D-443E-AF5B-56E61FC0D302}" type="presOf" srcId="{77A66A25-F3D8-4E30-8484-3E3F1E3D6A8C}" destId="{536E8DF2-59FC-445F-ABCD-786E2E70BCFA}" srcOrd="0" destOrd="0" presId="urn:microsoft.com/office/officeart/2005/8/layout/cycle3"/>
    <dgm:cxn modelId="{47C42BF3-3E8F-40F8-B965-1198769F81A6}" srcId="{A7FD952A-623C-4B0A-9154-EDDB4B2E77A1}" destId="{A12A6B6E-57E4-4AE2-B56B-9A2B34D27E3E}" srcOrd="3" destOrd="0" parTransId="{C00C1FF8-198C-4C34-A65C-1E5511303263}" sibTransId="{C572C3E0-1AB4-41F5-A444-8C1771E66EA7}"/>
    <dgm:cxn modelId="{25FA53FE-DD6C-4D99-A930-FA45E4174C0C}" srcId="{A7FD952A-623C-4B0A-9154-EDDB4B2E77A1}" destId="{9364D79A-85DB-4238-98EB-DBBB62E23E09}" srcOrd="2" destOrd="0" parTransId="{BB615929-F132-4D45-B857-E74FC829C456}" sibTransId="{E88D8CA8-228F-4233-B297-3878580A4F6E}"/>
    <dgm:cxn modelId="{DA38489C-327E-4592-A2E8-A8DFFC30A9EE}" type="presParOf" srcId="{7686604C-0BDD-4F6B-B627-1555E630BB92}" destId="{56C93CFB-B90F-43BE-8C2F-88752C81EE77}" srcOrd="0" destOrd="0" presId="urn:microsoft.com/office/officeart/2005/8/layout/cycle3"/>
    <dgm:cxn modelId="{B120C7E6-A095-420D-92FA-8BB4B125E0CA}" type="presParOf" srcId="{56C93CFB-B90F-43BE-8C2F-88752C81EE77}" destId="{536E8DF2-59FC-445F-ABCD-786E2E70BCFA}" srcOrd="0" destOrd="0" presId="urn:microsoft.com/office/officeart/2005/8/layout/cycle3"/>
    <dgm:cxn modelId="{AA9CE2DE-A9FE-4D62-AE39-4EC0215186D2}" type="presParOf" srcId="{56C93CFB-B90F-43BE-8C2F-88752C81EE77}" destId="{B7615076-55F8-410D-B657-59FB3E3A98D6}" srcOrd="1" destOrd="0" presId="urn:microsoft.com/office/officeart/2005/8/layout/cycle3"/>
    <dgm:cxn modelId="{EB37D324-E2E3-4098-9C47-5B05F51B33DA}" type="presParOf" srcId="{56C93CFB-B90F-43BE-8C2F-88752C81EE77}" destId="{F6C06D4B-34B7-47E1-8693-778B27B083C3}" srcOrd="2" destOrd="0" presId="urn:microsoft.com/office/officeart/2005/8/layout/cycle3"/>
    <dgm:cxn modelId="{507F632B-268C-48F6-A993-A55BC57F7662}" type="presParOf" srcId="{56C93CFB-B90F-43BE-8C2F-88752C81EE77}" destId="{E2188CA2-9F1A-4DE9-9CA0-CF5BC167ADE1}" srcOrd="3" destOrd="0" presId="urn:microsoft.com/office/officeart/2005/8/layout/cycle3"/>
    <dgm:cxn modelId="{0CDDFD0F-0DAB-4FCF-9F51-1C3F7DA8C013}" type="presParOf" srcId="{56C93CFB-B90F-43BE-8C2F-88752C81EE77}" destId="{B9499A69-DA4E-4125-A093-06B5562932D3}" srcOrd="4" destOrd="0" presId="urn:microsoft.com/office/officeart/2005/8/layout/cycle3"/>
    <dgm:cxn modelId="{6023BD34-8B60-48C6-8381-547468ED8B04}" type="presParOf" srcId="{56C93CFB-B90F-43BE-8C2F-88752C81EE77}" destId="{32D193F2-A6DF-44DD-A153-170FD8BCF789}"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FD952A-623C-4B0A-9154-EDDB4B2E77A1}" type="doc">
      <dgm:prSet loTypeId="urn:microsoft.com/office/officeart/2005/8/layout/cycle3" loCatId="cycle" qsTypeId="urn:microsoft.com/office/officeart/2005/8/quickstyle/simple1" qsCatId="simple" csTypeId="urn:microsoft.com/office/officeart/2005/8/colors/colorful1#4" csCatId="colorful" phldr="1"/>
      <dgm:spPr/>
      <dgm:t>
        <a:bodyPr/>
        <a:lstStyle/>
        <a:p>
          <a:endParaRPr lang="it-IT"/>
        </a:p>
      </dgm:t>
    </dgm:pt>
    <dgm:pt modelId="{77A66A25-F3D8-4E30-8484-3E3F1E3D6A8C}">
      <dgm:prSet phldrT="[Testo]"/>
      <dgm:spPr/>
      <dgm:t>
        <a:bodyPr/>
        <a:lstStyle/>
        <a:p>
          <a:r>
            <a:rPr lang="it-IT" b="1" dirty="0">
              <a:solidFill>
                <a:schemeClr val="accent6">
                  <a:lumMod val="75000"/>
                </a:schemeClr>
              </a:solidFill>
            </a:rPr>
            <a:t>1. Riconoscimento delle esigenze</a:t>
          </a:r>
        </a:p>
      </dgm:t>
    </dgm:pt>
    <dgm:pt modelId="{97500AAE-313F-46E3-81CF-8547EE758E3E}" type="parTrans" cxnId="{2AD87FA1-1CA2-429E-B541-B3DC8F41CBC3}">
      <dgm:prSet/>
      <dgm:spPr/>
      <dgm:t>
        <a:bodyPr/>
        <a:lstStyle/>
        <a:p>
          <a:endParaRPr lang="it-IT"/>
        </a:p>
      </dgm:t>
    </dgm:pt>
    <dgm:pt modelId="{7D17F869-98D9-4596-98BB-1890FB02B296}" type="sibTrans" cxnId="{2AD87FA1-1CA2-429E-B541-B3DC8F41CBC3}">
      <dgm:prSet/>
      <dgm:spPr/>
      <dgm:t>
        <a:bodyPr/>
        <a:lstStyle/>
        <a:p>
          <a:endParaRPr lang="it-IT"/>
        </a:p>
      </dgm:t>
    </dgm:pt>
    <dgm:pt modelId="{632F0B18-112C-4EDD-9EE4-294DE63E859B}">
      <dgm:prSet phldrT="[Testo]"/>
      <dgm:spPr/>
      <dgm:t>
        <a:bodyPr/>
        <a:lstStyle/>
        <a:p>
          <a:r>
            <a:rPr lang="it-IT" b="1" dirty="0">
              <a:solidFill>
                <a:schemeClr val="accent6">
                  <a:lumMod val="75000"/>
                </a:schemeClr>
              </a:solidFill>
            </a:rPr>
            <a:t>2. Valutazione delle alternative</a:t>
          </a:r>
        </a:p>
      </dgm:t>
    </dgm:pt>
    <dgm:pt modelId="{26612A26-6873-4560-8BB8-91323BAEF3F1}" type="parTrans" cxnId="{BB1325AC-EF64-4EDE-B4E4-A42145E371D5}">
      <dgm:prSet/>
      <dgm:spPr/>
      <dgm:t>
        <a:bodyPr/>
        <a:lstStyle/>
        <a:p>
          <a:endParaRPr lang="it-IT"/>
        </a:p>
      </dgm:t>
    </dgm:pt>
    <dgm:pt modelId="{6FA53515-2672-4C10-A257-E6BBE6B54E3D}" type="sibTrans" cxnId="{BB1325AC-EF64-4EDE-B4E4-A42145E371D5}">
      <dgm:prSet/>
      <dgm:spPr/>
      <dgm:t>
        <a:bodyPr/>
        <a:lstStyle/>
        <a:p>
          <a:endParaRPr lang="it-IT"/>
        </a:p>
      </dgm:t>
    </dgm:pt>
    <dgm:pt modelId="{9364D79A-85DB-4238-98EB-DBBB62E23E09}">
      <dgm:prSet phldrT="[Testo]"/>
      <dgm:spPr/>
      <dgm:t>
        <a:bodyPr/>
        <a:lstStyle/>
        <a:p>
          <a:r>
            <a:rPr lang="it-IT" b="1" dirty="0">
              <a:solidFill>
                <a:schemeClr val="accent6">
                  <a:lumMod val="75000"/>
                </a:schemeClr>
              </a:solidFill>
            </a:rPr>
            <a:t>3. Risoluzione dei dubbi</a:t>
          </a:r>
        </a:p>
      </dgm:t>
    </dgm:pt>
    <dgm:pt modelId="{BB615929-F132-4D45-B857-E74FC829C456}" type="parTrans" cxnId="{25FA53FE-DD6C-4D99-A930-FA45E4174C0C}">
      <dgm:prSet/>
      <dgm:spPr/>
      <dgm:t>
        <a:bodyPr/>
        <a:lstStyle/>
        <a:p>
          <a:endParaRPr lang="it-IT"/>
        </a:p>
      </dgm:t>
    </dgm:pt>
    <dgm:pt modelId="{E88D8CA8-228F-4233-B297-3878580A4F6E}" type="sibTrans" cxnId="{25FA53FE-DD6C-4D99-A930-FA45E4174C0C}">
      <dgm:prSet/>
      <dgm:spPr/>
      <dgm:t>
        <a:bodyPr/>
        <a:lstStyle/>
        <a:p>
          <a:endParaRPr lang="it-IT"/>
        </a:p>
      </dgm:t>
    </dgm:pt>
    <dgm:pt modelId="{A12A6B6E-57E4-4AE2-B56B-9A2B34D27E3E}">
      <dgm:prSet phldrT="[Testo]"/>
      <dgm:spPr/>
      <dgm:t>
        <a:bodyPr/>
        <a:lstStyle/>
        <a:p>
          <a:r>
            <a:rPr lang="it-IT" b="1" dirty="0"/>
            <a:t>4. Implementazione della soluzione</a:t>
          </a:r>
        </a:p>
      </dgm:t>
    </dgm:pt>
    <dgm:pt modelId="{C00C1FF8-198C-4C34-A65C-1E5511303263}" type="parTrans" cxnId="{47C42BF3-3E8F-40F8-B965-1198769F81A6}">
      <dgm:prSet/>
      <dgm:spPr/>
      <dgm:t>
        <a:bodyPr/>
        <a:lstStyle/>
        <a:p>
          <a:endParaRPr lang="it-IT"/>
        </a:p>
      </dgm:t>
    </dgm:pt>
    <dgm:pt modelId="{C572C3E0-1AB4-41F5-A444-8C1771E66EA7}" type="sibTrans" cxnId="{47C42BF3-3E8F-40F8-B965-1198769F81A6}">
      <dgm:prSet/>
      <dgm:spPr/>
      <dgm:t>
        <a:bodyPr/>
        <a:lstStyle/>
        <a:p>
          <a:endParaRPr lang="it-IT"/>
        </a:p>
      </dgm:t>
    </dgm:pt>
    <dgm:pt modelId="{2B561C61-DF0D-4403-8F74-810600F258F9}">
      <dgm:prSet phldrT="[Testo]"/>
      <dgm:spPr/>
      <dgm:t>
        <a:bodyPr/>
        <a:lstStyle/>
        <a:p>
          <a:r>
            <a:rPr lang="it-IT" b="1" dirty="0"/>
            <a:t>5. Continuità</a:t>
          </a:r>
        </a:p>
      </dgm:t>
    </dgm:pt>
    <dgm:pt modelId="{F19F123B-7AE6-4DE1-8966-36EB38B7564B}" type="parTrans" cxnId="{EA35C8AA-43C2-45E6-BA41-225A29FFFD34}">
      <dgm:prSet/>
      <dgm:spPr/>
      <dgm:t>
        <a:bodyPr/>
        <a:lstStyle/>
        <a:p>
          <a:endParaRPr lang="it-IT"/>
        </a:p>
      </dgm:t>
    </dgm:pt>
    <dgm:pt modelId="{27859019-2F91-4C15-8AAD-C78F07997E6F}" type="sibTrans" cxnId="{EA35C8AA-43C2-45E6-BA41-225A29FFFD34}">
      <dgm:prSet/>
      <dgm:spPr/>
      <dgm:t>
        <a:bodyPr/>
        <a:lstStyle/>
        <a:p>
          <a:endParaRPr lang="it-IT"/>
        </a:p>
      </dgm:t>
    </dgm:pt>
    <dgm:pt modelId="{7686604C-0BDD-4F6B-B627-1555E630BB92}" type="pres">
      <dgm:prSet presAssocID="{A7FD952A-623C-4B0A-9154-EDDB4B2E77A1}" presName="Name0" presStyleCnt="0">
        <dgm:presLayoutVars>
          <dgm:dir/>
          <dgm:resizeHandles val="exact"/>
        </dgm:presLayoutVars>
      </dgm:prSet>
      <dgm:spPr/>
    </dgm:pt>
    <dgm:pt modelId="{56C93CFB-B90F-43BE-8C2F-88752C81EE77}" type="pres">
      <dgm:prSet presAssocID="{A7FD952A-623C-4B0A-9154-EDDB4B2E77A1}" presName="cycle" presStyleCnt="0"/>
      <dgm:spPr/>
    </dgm:pt>
    <dgm:pt modelId="{536E8DF2-59FC-445F-ABCD-786E2E70BCFA}" type="pres">
      <dgm:prSet presAssocID="{77A66A25-F3D8-4E30-8484-3E3F1E3D6A8C}" presName="nodeFirstNode" presStyleLbl="node1" presStyleIdx="0" presStyleCnt="5">
        <dgm:presLayoutVars>
          <dgm:bulletEnabled val="1"/>
        </dgm:presLayoutVars>
      </dgm:prSet>
      <dgm:spPr/>
    </dgm:pt>
    <dgm:pt modelId="{B7615076-55F8-410D-B657-59FB3E3A98D6}" type="pres">
      <dgm:prSet presAssocID="{7D17F869-98D9-4596-98BB-1890FB02B296}" presName="sibTransFirstNode" presStyleLbl="bgShp" presStyleIdx="0" presStyleCnt="1"/>
      <dgm:spPr/>
    </dgm:pt>
    <dgm:pt modelId="{F6C06D4B-34B7-47E1-8693-778B27B083C3}" type="pres">
      <dgm:prSet presAssocID="{632F0B18-112C-4EDD-9EE4-294DE63E859B}" presName="nodeFollowingNodes" presStyleLbl="node1" presStyleIdx="1" presStyleCnt="5">
        <dgm:presLayoutVars>
          <dgm:bulletEnabled val="1"/>
        </dgm:presLayoutVars>
      </dgm:prSet>
      <dgm:spPr/>
    </dgm:pt>
    <dgm:pt modelId="{E2188CA2-9F1A-4DE9-9CA0-CF5BC167ADE1}" type="pres">
      <dgm:prSet presAssocID="{9364D79A-85DB-4238-98EB-DBBB62E23E09}" presName="nodeFollowingNodes" presStyleLbl="node1" presStyleIdx="2" presStyleCnt="5">
        <dgm:presLayoutVars>
          <dgm:bulletEnabled val="1"/>
        </dgm:presLayoutVars>
      </dgm:prSet>
      <dgm:spPr/>
    </dgm:pt>
    <dgm:pt modelId="{B9499A69-DA4E-4125-A093-06B5562932D3}" type="pres">
      <dgm:prSet presAssocID="{A12A6B6E-57E4-4AE2-B56B-9A2B34D27E3E}" presName="nodeFollowingNodes" presStyleLbl="node1" presStyleIdx="3" presStyleCnt="5">
        <dgm:presLayoutVars>
          <dgm:bulletEnabled val="1"/>
        </dgm:presLayoutVars>
      </dgm:prSet>
      <dgm:spPr/>
    </dgm:pt>
    <dgm:pt modelId="{32D193F2-A6DF-44DD-A153-170FD8BCF789}" type="pres">
      <dgm:prSet presAssocID="{2B561C61-DF0D-4403-8F74-810600F258F9}" presName="nodeFollowingNodes" presStyleLbl="node1" presStyleIdx="4" presStyleCnt="5">
        <dgm:presLayoutVars>
          <dgm:bulletEnabled val="1"/>
        </dgm:presLayoutVars>
      </dgm:prSet>
      <dgm:spPr/>
    </dgm:pt>
  </dgm:ptLst>
  <dgm:cxnLst>
    <dgm:cxn modelId="{FA722E00-3458-4747-B73A-C73C59808423}" type="presOf" srcId="{A7FD952A-623C-4B0A-9154-EDDB4B2E77A1}" destId="{7686604C-0BDD-4F6B-B627-1555E630BB92}" srcOrd="0" destOrd="0" presId="urn:microsoft.com/office/officeart/2005/8/layout/cycle3"/>
    <dgm:cxn modelId="{C0D50F29-0A05-4643-8083-8B31C1BDB0CB}" type="presOf" srcId="{7D17F869-98D9-4596-98BB-1890FB02B296}" destId="{B7615076-55F8-410D-B657-59FB3E3A98D6}" srcOrd="0" destOrd="0" presId="urn:microsoft.com/office/officeart/2005/8/layout/cycle3"/>
    <dgm:cxn modelId="{95EF0B2A-6804-46FA-BB66-BF0EFB2A18CD}" type="presOf" srcId="{2B561C61-DF0D-4403-8F74-810600F258F9}" destId="{32D193F2-A6DF-44DD-A153-170FD8BCF789}" srcOrd="0" destOrd="0" presId="urn:microsoft.com/office/officeart/2005/8/layout/cycle3"/>
    <dgm:cxn modelId="{58224637-5E30-4541-BAEF-9536B23A1F4B}" type="presOf" srcId="{A12A6B6E-57E4-4AE2-B56B-9A2B34D27E3E}" destId="{B9499A69-DA4E-4125-A093-06B5562932D3}" srcOrd="0" destOrd="0" presId="urn:microsoft.com/office/officeart/2005/8/layout/cycle3"/>
    <dgm:cxn modelId="{CA334F76-DD65-4B46-8D4B-1ED396B3BD7C}" type="presOf" srcId="{632F0B18-112C-4EDD-9EE4-294DE63E859B}" destId="{F6C06D4B-34B7-47E1-8693-778B27B083C3}" srcOrd="0" destOrd="0" presId="urn:microsoft.com/office/officeart/2005/8/layout/cycle3"/>
    <dgm:cxn modelId="{A5786881-0EC9-4886-9079-6B499296E863}" type="presOf" srcId="{9364D79A-85DB-4238-98EB-DBBB62E23E09}" destId="{E2188CA2-9F1A-4DE9-9CA0-CF5BC167ADE1}" srcOrd="0" destOrd="0" presId="urn:microsoft.com/office/officeart/2005/8/layout/cycle3"/>
    <dgm:cxn modelId="{2AD87FA1-1CA2-429E-B541-B3DC8F41CBC3}" srcId="{A7FD952A-623C-4B0A-9154-EDDB4B2E77A1}" destId="{77A66A25-F3D8-4E30-8484-3E3F1E3D6A8C}" srcOrd="0" destOrd="0" parTransId="{97500AAE-313F-46E3-81CF-8547EE758E3E}" sibTransId="{7D17F869-98D9-4596-98BB-1890FB02B296}"/>
    <dgm:cxn modelId="{EA35C8AA-43C2-45E6-BA41-225A29FFFD34}" srcId="{A7FD952A-623C-4B0A-9154-EDDB4B2E77A1}" destId="{2B561C61-DF0D-4403-8F74-810600F258F9}" srcOrd="4" destOrd="0" parTransId="{F19F123B-7AE6-4DE1-8966-36EB38B7564B}" sibTransId="{27859019-2F91-4C15-8AAD-C78F07997E6F}"/>
    <dgm:cxn modelId="{BB1325AC-EF64-4EDE-B4E4-A42145E371D5}" srcId="{A7FD952A-623C-4B0A-9154-EDDB4B2E77A1}" destId="{632F0B18-112C-4EDD-9EE4-294DE63E859B}" srcOrd="1" destOrd="0" parTransId="{26612A26-6873-4560-8BB8-91323BAEF3F1}" sibTransId="{6FA53515-2672-4C10-A257-E6BBE6B54E3D}"/>
    <dgm:cxn modelId="{60140DD5-D65E-4722-A967-2891D93AD1AF}" type="presOf" srcId="{77A66A25-F3D8-4E30-8484-3E3F1E3D6A8C}" destId="{536E8DF2-59FC-445F-ABCD-786E2E70BCFA}" srcOrd="0" destOrd="0" presId="urn:microsoft.com/office/officeart/2005/8/layout/cycle3"/>
    <dgm:cxn modelId="{47C42BF3-3E8F-40F8-B965-1198769F81A6}" srcId="{A7FD952A-623C-4B0A-9154-EDDB4B2E77A1}" destId="{A12A6B6E-57E4-4AE2-B56B-9A2B34D27E3E}" srcOrd="3" destOrd="0" parTransId="{C00C1FF8-198C-4C34-A65C-1E5511303263}" sibTransId="{C572C3E0-1AB4-41F5-A444-8C1771E66EA7}"/>
    <dgm:cxn modelId="{25FA53FE-DD6C-4D99-A930-FA45E4174C0C}" srcId="{A7FD952A-623C-4B0A-9154-EDDB4B2E77A1}" destId="{9364D79A-85DB-4238-98EB-DBBB62E23E09}" srcOrd="2" destOrd="0" parTransId="{BB615929-F132-4D45-B857-E74FC829C456}" sibTransId="{E88D8CA8-228F-4233-B297-3878580A4F6E}"/>
    <dgm:cxn modelId="{356AC721-8BC5-4F81-9BCB-43C1CFEB18C9}" type="presParOf" srcId="{7686604C-0BDD-4F6B-B627-1555E630BB92}" destId="{56C93CFB-B90F-43BE-8C2F-88752C81EE77}" srcOrd="0" destOrd="0" presId="urn:microsoft.com/office/officeart/2005/8/layout/cycle3"/>
    <dgm:cxn modelId="{819279DB-7848-48EF-818B-39485F165773}" type="presParOf" srcId="{56C93CFB-B90F-43BE-8C2F-88752C81EE77}" destId="{536E8DF2-59FC-445F-ABCD-786E2E70BCFA}" srcOrd="0" destOrd="0" presId="urn:microsoft.com/office/officeart/2005/8/layout/cycle3"/>
    <dgm:cxn modelId="{99098335-A858-459E-9270-79A3FEF6748B}" type="presParOf" srcId="{56C93CFB-B90F-43BE-8C2F-88752C81EE77}" destId="{B7615076-55F8-410D-B657-59FB3E3A98D6}" srcOrd="1" destOrd="0" presId="urn:microsoft.com/office/officeart/2005/8/layout/cycle3"/>
    <dgm:cxn modelId="{C8831675-3595-480D-8E31-B995069F8641}" type="presParOf" srcId="{56C93CFB-B90F-43BE-8C2F-88752C81EE77}" destId="{F6C06D4B-34B7-47E1-8693-778B27B083C3}" srcOrd="2" destOrd="0" presId="urn:microsoft.com/office/officeart/2005/8/layout/cycle3"/>
    <dgm:cxn modelId="{70D66A3E-45E6-4658-80CB-25734F271B6A}" type="presParOf" srcId="{56C93CFB-B90F-43BE-8C2F-88752C81EE77}" destId="{E2188CA2-9F1A-4DE9-9CA0-CF5BC167ADE1}" srcOrd="3" destOrd="0" presId="urn:microsoft.com/office/officeart/2005/8/layout/cycle3"/>
    <dgm:cxn modelId="{B6B682D5-3F60-4849-B91D-B1DD08E5F335}" type="presParOf" srcId="{56C93CFB-B90F-43BE-8C2F-88752C81EE77}" destId="{B9499A69-DA4E-4125-A093-06B5562932D3}" srcOrd="4" destOrd="0" presId="urn:microsoft.com/office/officeart/2005/8/layout/cycle3"/>
    <dgm:cxn modelId="{0F476165-66BC-40ED-A298-9327FEDB1E98}" type="presParOf" srcId="{56C93CFB-B90F-43BE-8C2F-88752C81EE77}" destId="{32D193F2-A6DF-44DD-A153-170FD8BCF789}"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7232B-CDDE-400F-B025-783B93354737}">
      <dsp:nvSpPr>
        <dsp:cNvPr id="0" name=""/>
        <dsp:cNvSpPr/>
      </dsp:nvSpPr>
      <dsp:spPr>
        <a:xfrm rot="16200000">
          <a:off x="686320" y="-686320"/>
          <a:ext cx="1903722" cy="3276364"/>
        </a:xfrm>
        <a:prstGeom prst="round1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it-IT" sz="2500" kern="1200" dirty="0" err="1">
              <a:solidFill>
                <a:schemeClr val="accent6">
                  <a:lumMod val="75000"/>
                </a:schemeClr>
              </a:solidFill>
              <a:effectLst/>
            </a:rPr>
            <a:t>Product</a:t>
          </a:r>
          <a:endParaRPr lang="it-IT" sz="2500" kern="1200" dirty="0">
            <a:solidFill>
              <a:schemeClr val="accent6">
                <a:lumMod val="75000"/>
              </a:schemeClr>
            </a:solidFill>
            <a:effectLst/>
          </a:endParaRPr>
        </a:p>
      </dsp:txBody>
      <dsp:txXfrm rot="5400000">
        <a:off x="0" y="0"/>
        <a:ext cx="3276364" cy="1427791"/>
      </dsp:txXfrm>
    </dsp:sp>
    <dsp:sp modelId="{1D8559A0-890D-469A-BA85-AA34742FFA93}">
      <dsp:nvSpPr>
        <dsp:cNvPr id="0" name=""/>
        <dsp:cNvSpPr/>
      </dsp:nvSpPr>
      <dsp:spPr>
        <a:xfrm>
          <a:off x="3276364" y="0"/>
          <a:ext cx="3276364" cy="1903722"/>
        </a:xfrm>
        <a:prstGeom prst="round1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it-IT" sz="2500" kern="1200" dirty="0" err="1">
              <a:solidFill>
                <a:schemeClr val="accent6">
                  <a:lumMod val="75000"/>
                </a:schemeClr>
              </a:solidFill>
              <a:effectLst/>
            </a:rPr>
            <a:t>Place</a:t>
          </a:r>
          <a:endParaRPr lang="it-IT" sz="2500" kern="1200" dirty="0">
            <a:solidFill>
              <a:schemeClr val="accent6">
                <a:lumMod val="75000"/>
              </a:schemeClr>
            </a:solidFill>
            <a:effectLst/>
          </a:endParaRPr>
        </a:p>
      </dsp:txBody>
      <dsp:txXfrm>
        <a:off x="3276364" y="0"/>
        <a:ext cx="3276364" cy="1427791"/>
      </dsp:txXfrm>
    </dsp:sp>
    <dsp:sp modelId="{4A743228-78A8-4A86-A301-5D78C7424370}">
      <dsp:nvSpPr>
        <dsp:cNvPr id="0" name=""/>
        <dsp:cNvSpPr/>
      </dsp:nvSpPr>
      <dsp:spPr>
        <a:xfrm rot="10800000">
          <a:off x="0" y="1903722"/>
          <a:ext cx="3276364" cy="1903722"/>
        </a:xfrm>
        <a:prstGeom prst="round1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it-IT" sz="2500" kern="1200" dirty="0">
              <a:solidFill>
                <a:schemeClr val="accent6">
                  <a:lumMod val="75000"/>
                </a:schemeClr>
              </a:solidFill>
              <a:effectLst/>
            </a:rPr>
            <a:t>Price</a:t>
          </a:r>
        </a:p>
      </dsp:txBody>
      <dsp:txXfrm rot="10800000">
        <a:off x="0" y="2379653"/>
        <a:ext cx="3276364" cy="1427791"/>
      </dsp:txXfrm>
    </dsp:sp>
    <dsp:sp modelId="{817E29BE-C69E-4893-8E1E-3738859BB13B}">
      <dsp:nvSpPr>
        <dsp:cNvPr id="0" name=""/>
        <dsp:cNvSpPr/>
      </dsp:nvSpPr>
      <dsp:spPr>
        <a:xfrm rot="5400000">
          <a:off x="3962684" y="1217401"/>
          <a:ext cx="1903722" cy="3276364"/>
        </a:xfrm>
        <a:prstGeom prst="round1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it-IT" sz="2500" kern="1200" dirty="0">
              <a:solidFill>
                <a:schemeClr val="accent6">
                  <a:lumMod val="75000"/>
                </a:schemeClr>
              </a:solidFill>
              <a:effectLst/>
            </a:rPr>
            <a:t>Promotion</a:t>
          </a:r>
        </a:p>
      </dsp:txBody>
      <dsp:txXfrm rot="-5400000">
        <a:off x="3276364" y="2379653"/>
        <a:ext cx="3276364" cy="1427791"/>
      </dsp:txXfrm>
    </dsp:sp>
    <dsp:sp modelId="{ABBADAEC-CC77-4AAF-82F0-88394071F167}">
      <dsp:nvSpPr>
        <dsp:cNvPr id="0" name=""/>
        <dsp:cNvSpPr/>
      </dsp:nvSpPr>
      <dsp:spPr>
        <a:xfrm>
          <a:off x="2293454" y="1427791"/>
          <a:ext cx="1965818" cy="951861"/>
        </a:xfrm>
        <a:prstGeom prst="roundRect">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it-IT" sz="2500" kern="1200" dirty="0">
              <a:solidFill>
                <a:schemeClr val="accent2">
                  <a:lumMod val="50000"/>
                </a:schemeClr>
              </a:solidFill>
              <a:effectLst/>
            </a:rPr>
            <a:t>Marketing Mix</a:t>
          </a:r>
        </a:p>
      </dsp:txBody>
      <dsp:txXfrm>
        <a:off x="2339920" y="1474257"/>
        <a:ext cx="1872886" cy="858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15076-55F8-410D-B657-59FB3E3A98D6}">
      <dsp:nvSpPr>
        <dsp:cNvPr id="0" name=""/>
        <dsp:cNvSpPr/>
      </dsp:nvSpPr>
      <dsp:spPr>
        <a:xfrm>
          <a:off x="1662986" y="-30900"/>
          <a:ext cx="4903627" cy="4903627"/>
        </a:xfrm>
        <a:prstGeom prst="circularArrow">
          <a:avLst>
            <a:gd name="adj1" fmla="val 5544"/>
            <a:gd name="adj2" fmla="val 330680"/>
            <a:gd name="adj3" fmla="val 13765467"/>
            <a:gd name="adj4" fmla="val 17392332"/>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6E8DF2-59FC-445F-ABCD-786E2E70BCFA}">
      <dsp:nvSpPr>
        <dsp:cNvPr id="0" name=""/>
        <dsp:cNvSpPr/>
      </dsp:nvSpPr>
      <dsp:spPr>
        <a:xfrm>
          <a:off x="2961530" y="511"/>
          <a:ext cx="2306538" cy="115326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solidFill>
                <a:schemeClr val="accent6">
                  <a:lumMod val="75000"/>
                </a:schemeClr>
              </a:solidFill>
            </a:rPr>
            <a:t>1. Riconoscimento delle esigenze</a:t>
          </a:r>
        </a:p>
      </dsp:txBody>
      <dsp:txXfrm>
        <a:off x="3017828" y="56809"/>
        <a:ext cx="2193942" cy="1040673"/>
      </dsp:txXfrm>
    </dsp:sp>
    <dsp:sp modelId="{F6C06D4B-34B7-47E1-8693-778B27B083C3}">
      <dsp:nvSpPr>
        <dsp:cNvPr id="0" name=""/>
        <dsp:cNvSpPr/>
      </dsp:nvSpPr>
      <dsp:spPr>
        <a:xfrm>
          <a:off x="4950284" y="1445424"/>
          <a:ext cx="2306538" cy="115326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solidFill>
                <a:schemeClr val="accent6">
                  <a:lumMod val="75000"/>
                </a:schemeClr>
              </a:solidFill>
            </a:rPr>
            <a:t>2. Valutazione delle alternative</a:t>
          </a:r>
        </a:p>
      </dsp:txBody>
      <dsp:txXfrm>
        <a:off x="5006582" y="1501722"/>
        <a:ext cx="2193942" cy="1040673"/>
      </dsp:txXfrm>
    </dsp:sp>
    <dsp:sp modelId="{E2188CA2-9F1A-4DE9-9CA0-CF5BC167ADE1}">
      <dsp:nvSpPr>
        <dsp:cNvPr id="0" name=""/>
        <dsp:cNvSpPr/>
      </dsp:nvSpPr>
      <dsp:spPr>
        <a:xfrm>
          <a:off x="4190648" y="3783344"/>
          <a:ext cx="2306538" cy="115326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solidFill>
                <a:schemeClr val="accent6">
                  <a:lumMod val="75000"/>
                </a:schemeClr>
              </a:solidFill>
            </a:rPr>
            <a:t>3. Risoluzione dei dubbi</a:t>
          </a:r>
        </a:p>
      </dsp:txBody>
      <dsp:txXfrm>
        <a:off x="4246946" y="3839642"/>
        <a:ext cx="2193942" cy="1040673"/>
      </dsp:txXfrm>
    </dsp:sp>
    <dsp:sp modelId="{B9499A69-DA4E-4125-A093-06B5562932D3}">
      <dsp:nvSpPr>
        <dsp:cNvPr id="0" name=""/>
        <dsp:cNvSpPr/>
      </dsp:nvSpPr>
      <dsp:spPr>
        <a:xfrm>
          <a:off x="1732413" y="3783344"/>
          <a:ext cx="2306538" cy="115326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t>4. Implementazione della soluzione</a:t>
          </a:r>
        </a:p>
      </dsp:txBody>
      <dsp:txXfrm>
        <a:off x="1788711" y="3839642"/>
        <a:ext cx="2193942" cy="1040673"/>
      </dsp:txXfrm>
    </dsp:sp>
    <dsp:sp modelId="{32D193F2-A6DF-44DD-A153-170FD8BCF789}">
      <dsp:nvSpPr>
        <dsp:cNvPr id="0" name=""/>
        <dsp:cNvSpPr/>
      </dsp:nvSpPr>
      <dsp:spPr>
        <a:xfrm>
          <a:off x="972777" y="1445424"/>
          <a:ext cx="2306538" cy="1153269"/>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t>5. Continuità</a:t>
          </a:r>
        </a:p>
      </dsp:txBody>
      <dsp:txXfrm>
        <a:off x="1029075" y="1501722"/>
        <a:ext cx="2193942" cy="10406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15076-55F8-410D-B657-59FB3E3A98D6}">
      <dsp:nvSpPr>
        <dsp:cNvPr id="0" name=""/>
        <dsp:cNvSpPr/>
      </dsp:nvSpPr>
      <dsp:spPr>
        <a:xfrm>
          <a:off x="1662986" y="-30900"/>
          <a:ext cx="4903627" cy="4903627"/>
        </a:xfrm>
        <a:prstGeom prst="circularArrow">
          <a:avLst>
            <a:gd name="adj1" fmla="val 5544"/>
            <a:gd name="adj2" fmla="val 330680"/>
            <a:gd name="adj3" fmla="val 13765467"/>
            <a:gd name="adj4" fmla="val 17392332"/>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6E8DF2-59FC-445F-ABCD-786E2E70BCFA}">
      <dsp:nvSpPr>
        <dsp:cNvPr id="0" name=""/>
        <dsp:cNvSpPr/>
      </dsp:nvSpPr>
      <dsp:spPr>
        <a:xfrm>
          <a:off x="2961530" y="511"/>
          <a:ext cx="2306538" cy="115326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solidFill>
                <a:schemeClr val="accent6">
                  <a:lumMod val="75000"/>
                </a:schemeClr>
              </a:solidFill>
            </a:rPr>
            <a:t>1. Riconoscimento delle esigenze</a:t>
          </a:r>
        </a:p>
      </dsp:txBody>
      <dsp:txXfrm>
        <a:off x="3017828" y="56809"/>
        <a:ext cx="2193942" cy="1040673"/>
      </dsp:txXfrm>
    </dsp:sp>
    <dsp:sp modelId="{F6C06D4B-34B7-47E1-8693-778B27B083C3}">
      <dsp:nvSpPr>
        <dsp:cNvPr id="0" name=""/>
        <dsp:cNvSpPr/>
      </dsp:nvSpPr>
      <dsp:spPr>
        <a:xfrm>
          <a:off x="4950284" y="1445424"/>
          <a:ext cx="2306538" cy="115326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solidFill>
                <a:schemeClr val="accent6">
                  <a:lumMod val="75000"/>
                </a:schemeClr>
              </a:solidFill>
            </a:rPr>
            <a:t>2. Valutazione delle alternative</a:t>
          </a:r>
        </a:p>
      </dsp:txBody>
      <dsp:txXfrm>
        <a:off x="5006582" y="1501722"/>
        <a:ext cx="2193942" cy="1040673"/>
      </dsp:txXfrm>
    </dsp:sp>
    <dsp:sp modelId="{E2188CA2-9F1A-4DE9-9CA0-CF5BC167ADE1}">
      <dsp:nvSpPr>
        <dsp:cNvPr id="0" name=""/>
        <dsp:cNvSpPr/>
      </dsp:nvSpPr>
      <dsp:spPr>
        <a:xfrm>
          <a:off x="4190648" y="3783344"/>
          <a:ext cx="2306538" cy="115326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solidFill>
                <a:schemeClr val="accent6">
                  <a:lumMod val="75000"/>
                </a:schemeClr>
              </a:solidFill>
            </a:rPr>
            <a:t>3. Risoluzione dei dubbi</a:t>
          </a:r>
        </a:p>
      </dsp:txBody>
      <dsp:txXfrm>
        <a:off x="4246946" y="3839642"/>
        <a:ext cx="2193942" cy="1040673"/>
      </dsp:txXfrm>
    </dsp:sp>
    <dsp:sp modelId="{B9499A69-DA4E-4125-A093-06B5562932D3}">
      <dsp:nvSpPr>
        <dsp:cNvPr id="0" name=""/>
        <dsp:cNvSpPr/>
      </dsp:nvSpPr>
      <dsp:spPr>
        <a:xfrm>
          <a:off x="1732413" y="3783344"/>
          <a:ext cx="2306538" cy="115326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t>4. Implementazione della soluzione</a:t>
          </a:r>
        </a:p>
      </dsp:txBody>
      <dsp:txXfrm>
        <a:off x="1788711" y="3839642"/>
        <a:ext cx="2193942" cy="1040673"/>
      </dsp:txXfrm>
    </dsp:sp>
    <dsp:sp modelId="{32D193F2-A6DF-44DD-A153-170FD8BCF789}">
      <dsp:nvSpPr>
        <dsp:cNvPr id="0" name=""/>
        <dsp:cNvSpPr/>
      </dsp:nvSpPr>
      <dsp:spPr>
        <a:xfrm>
          <a:off x="972777" y="1445424"/>
          <a:ext cx="2306538" cy="1153269"/>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t>5. Continuità</a:t>
          </a:r>
        </a:p>
      </dsp:txBody>
      <dsp:txXfrm>
        <a:off x="1029075" y="1501722"/>
        <a:ext cx="2193942" cy="10406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15076-55F8-410D-B657-59FB3E3A98D6}">
      <dsp:nvSpPr>
        <dsp:cNvPr id="0" name=""/>
        <dsp:cNvSpPr/>
      </dsp:nvSpPr>
      <dsp:spPr>
        <a:xfrm>
          <a:off x="1662986" y="-30900"/>
          <a:ext cx="4903627" cy="4903627"/>
        </a:xfrm>
        <a:prstGeom prst="circularArrow">
          <a:avLst>
            <a:gd name="adj1" fmla="val 5544"/>
            <a:gd name="adj2" fmla="val 330680"/>
            <a:gd name="adj3" fmla="val 13765467"/>
            <a:gd name="adj4" fmla="val 17392332"/>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6E8DF2-59FC-445F-ABCD-786E2E70BCFA}">
      <dsp:nvSpPr>
        <dsp:cNvPr id="0" name=""/>
        <dsp:cNvSpPr/>
      </dsp:nvSpPr>
      <dsp:spPr>
        <a:xfrm>
          <a:off x="2961530" y="511"/>
          <a:ext cx="2306538" cy="115326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solidFill>
                <a:schemeClr val="accent6">
                  <a:lumMod val="75000"/>
                </a:schemeClr>
              </a:solidFill>
            </a:rPr>
            <a:t>1. Riconoscimento delle esigenze</a:t>
          </a:r>
        </a:p>
      </dsp:txBody>
      <dsp:txXfrm>
        <a:off x="3017828" y="56809"/>
        <a:ext cx="2193942" cy="1040673"/>
      </dsp:txXfrm>
    </dsp:sp>
    <dsp:sp modelId="{F6C06D4B-34B7-47E1-8693-778B27B083C3}">
      <dsp:nvSpPr>
        <dsp:cNvPr id="0" name=""/>
        <dsp:cNvSpPr/>
      </dsp:nvSpPr>
      <dsp:spPr>
        <a:xfrm>
          <a:off x="4950284" y="1445424"/>
          <a:ext cx="2306538" cy="115326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solidFill>
                <a:schemeClr val="accent6">
                  <a:lumMod val="75000"/>
                </a:schemeClr>
              </a:solidFill>
            </a:rPr>
            <a:t>2. Valutazione delle alternative</a:t>
          </a:r>
        </a:p>
      </dsp:txBody>
      <dsp:txXfrm>
        <a:off x="5006582" y="1501722"/>
        <a:ext cx="2193942" cy="1040673"/>
      </dsp:txXfrm>
    </dsp:sp>
    <dsp:sp modelId="{E2188CA2-9F1A-4DE9-9CA0-CF5BC167ADE1}">
      <dsp:nvSpPr>
        <dsp:cNvPr id="0" name=""/>
        <dsp:cNvSpPr/>
      </dsp:nvSpPr>
      <dsp:spPr>
        <a:xfrm>
          <a:off x="4190648" y="3783344"/>
          <a:ext cx="2306538" cy="115326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solidFill>
                <a:schemeClr val="accent6">
                  <a:lumMod val="75000"/>
                </a:schemeClr>
              </a:solidFill>
            </a:rPr>
            <a:t>3. Risoluzione dei dubbi</a:t>
          </a:r>
        </a:p>
      </dsp:txBody>
      <dsp:txXfrm>
        <a:off x="4246946" y="3839642"/>
        <a:ext cx="2193942" cy="1040673"/>
      </dsp:txXfrm>
    </dsp:sp>
    <dsp:sp modelId="{B9499A69-DA4E-4125-A093-06B5562932D3}">
      <dsp:nvSpPr>
        <dsp:cNvPr id="0" name=""/>
        <dsp:cNvSpPr/>
      </dsp:nvSpPr>
      <dsp:spPr>
        <a:xfrm>
          <a:off x="1732413" y="3783344"/>
          <a:ext cx="2306538" cy="115326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t>4. Implementazione della soluzione</a:t>
          </a:r>
        </a:p>
      </dsp:txBody>
      <dsp:txXfrm>
        <a:off x="1788711" y="3839642"/>
        <a:ext cx="2193942" cy="1040673"/>
      </dsp:txXfrm>
    </dsp:sp>
    <dsp:sp modelId="{32D193F2-A6DF-44DD-A153-170FD8BCF789}">
      <dsp:nvSpPr>
        <dsp:cNvPr id="0" name=""/>
        <dsp:cNvSpPr/>
      </dsp:nvSpPr>
      <dsp:spPr>
        <a:xfrm>
          <a:off x="972777" y="1445424"/>
          <a:ext cx="2306538" cy="1153269"/>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b="1" kern="1200" dirty="0"/>
            <a:t>5. Continuità</a:t>
          </a:r>
        </a:p>
      </dsp:txBody>
      <dsp:txXfrm>
        <a:off x="1029075" y="1501722"/>
        <a:ext cx="2193942" cy="104067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A812971-1039-4968-890D-B00F38DF81F9}" type="datetimeFigureOut">
              <a:rPr lang="it-IT" smtClean="0"/>
              <a:pPr/>
              <a:t>22/06/2020</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317BCFC-9D25-4CE4-A1A6-79081FE10714}" type="slidenum">
              <a:rPr lang="it-IT" smtClean="0"/>
              <a:pPr/>
              <a:t>‹N›</a:t>
            </a:fld>
            <a:endParaRPr lang="it-IT"/>
          </a:p>
        </p:txBody>
      </p:sp>
    </p:spTree>
    <p:extLst>
      <p:ext uri="{BB962C8B-B14F-4D97-AF65-F5344CB8AC3E}">
        <p14:creationId xmlns:p14="http://schemas.microsoft.com/office/powerpoint/2010/main" val="3312278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317BCFC-9D25-4CE4-A1A6-79081FE10714}" type="slidenum">
              <a:rPr lang="it-IT" smtClean="0"/>
              <a:pPr/>
              <a:t>1</a:t>
            </a:fld>
            <a:endParaRPr lang="it-IT"/>
          </a:p>
        </p:txBody>
      </p:sp>
    </p:spTree>
    <p:extLst>
      <p:ext uri="{BB962C8B-B14F-4D97-AF65-F5344CB8AC3E}">
        <p14:creationId xmlns:p14="http://schemas.microsoft.com/office/powerpoint/2010/main" val="2230955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a:p>
            <a:endParaRPr lang="it-IT"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317BCFC-9D25-4CE4-A1A6-79081FE10714}" type="slidenum">
              <a:rPr lang="it-IT" smtClean="0"/>
              <a:pPr/>
              <a:t>11</a:t>
            </a:fld>
            <a:endParaRPr lang="it-IT"/>
          </a:p>
        </p:txBody>
      </p:sp>
    </p:spTree>
    <p:extLst>
      <p:ext uri="{BB962C8B-B14F-4D97-AF65-F5344CB8AC3E}">
        <p14:creationId xmlns:p14="http://schemas.microsoft.com/office/powerpoint/2010/main" val="1343661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317BCFC-9D25-4CE4-A1A6-79081FE10714}" type="slidenum">
              <a:rPr lang="it-IT" smtClean="0"/>
              <a:pPr/>
              <a:t>12</a:t>
            </a:fld>
            <a:endParaRPr lang="it-IT"/>
          </a:p>
        </p:txBody>
      </p:sp>
    </p:spTree>
    <p:extLst>
      <p:ext uri="{BB962C8B-B14F-4D97-AF65-F5344CB8AC3E}">
        <p14:creationId xmlns:p14="http://schemas.microsoft.com/office/powerpoint/2010/main" val="4054293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317BCFC-9D25-4CE4-A1A6-79081FE10714}" type="slidenum">
              <a:rPr lang="it-IT" smtClean="0"/>
              <a:pPr/>
              <a:t>13</a:t>
            </a:fld>
            <a:endParaRPr lang="it-IT"/>
          </a:p>
        </p:txBody>
      </p:sp>
    </p:spTree>
    <p:extLst>
      <p:ext uri="{BB962C8B-B14F-4D97-AF65-F5344CB8AC3E}">
        <p14:creationId xmlns:p14="http://schemas.microsoft.com/office/powerpoint/2010/main" val="339950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317BCFC-9D25-4CE4-A1A6-79081FE10714}" type="slidenum">
              <a:rPr lang="it-IT" smtClean="0"/>
              <a:pPr/>
              <a:t>14</a:t>
            </a:fld>
            <a:endParaRPr lang="it-IT"/>
          </a:p>
        </p:txBody>
      </p:sp>
    </p:spTree>
    <p:extLst>
      <p:ext uri="{BB962C8B-B14F-4D97-AF65-F5344CB8AC3E}">
        <p14:creationId xmlns:p14="http://schemas.microsoft.com/office/powerpoint/2010/main" val="2503104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317BCFC-9D25-4CE4-A1A6-79081FE10714}" type="slidenum">
              <a:rPr lang="it-IT" smtClean="0"/>
              <a:pPr/>
              <a:t>15</a:t>
            </a:fld>
            <a:endParaRPr lang="it-IT"/>
          </a:p>
        </p:txBody>
      </p:sp>
    </p:spTree>
    <p:extLst>
      <p:ext uri="{BB962C8B-B14F-4D97-AF65-F5344CB8AC3E}">
        <p14:creationId xmlns:p14="http://schemas.microsoft.com/office/powerpoint/2010/main" val="2422656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Tx/>
              <a:buNone/>
            </a:pPr>
            <a:endParaRPr lang="it-IT"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Il Marketing Mix</a:t>
            </a:r>
          </a:p>
          <a:p>
            <a:pPr>
              <a:buFont typeface="Arial" pitchFamily="34" charset="0"/>
              <a:buChar char="•"/>
            </a:pPr>
            <a:r>
              <a:rPr lang="it-IT" baseline="0" dirty="0"/>
              <a:t> è parte della strategia, </a:t>
            </a:r>
          </a:p>
          <a:p>
            <a:pPr>
              <a:buFont typeface="Arial" pitchFamily="34" charset="0"/>
              <a:buChar char="•"/>
            </a:pPr>
            <a:r>
              <a:rPr lang="it-IT" baseline="0" dirty="0"/>
              <a:t> è espressione del modello di business,</a:t>
            </a:r>
          </a:p>
          <a:p>
            <a:pPr>
              <a:buFont typeface="Arial" pitchFamily="34" charset="0"/>
              <a:buChar char="•"/>
            </a:pPr>
            <a:r>
              <a:rPr lang="it-IT" baseline="0" dirty="0"/>
              <a:t> quando cambia, deve cambiare anche il resto! Quindi sarebbe opportuna una grande attenzione alle implicazioni delle scelte che riguardino, direttamente o non, questi elementi.</a:t>
            </a:r>
            <a:endParaRPr lang="it-IT" dirty="0"/>
          </a:p>
          <a:p>
            <a:endParaRPr lang="it-IT" dirty="0"/>
          </a:p>
          <a:p>
            <a:r>
              <a:rPr lang="it-IT" dirty="0"/>
              <a:t>Componenti (in Italiano):</a:t>
            </a:r>
          </a:p>
          <a:p>
            <a:r>
              <a:rPr lang="it-IT" dirty="0"/>
              <a:t>Prodotto e servizio</a:t>
            </a:r>
          </a:p>
          <a:p>
            <a:r>
              <a:rPr lang="it-IT" dirty="0"/>
              <a:t>Prezzo e livello dei prezzi</a:t>
            </a:r>
          </a:p>
          <a:p>
            <a:r>
              <a:rPr lang="it-IT" dirty="0"/>
              <a:t>Distribuzione</a:t>
            </a:r>
            <a:r>
              <a:rPr lang="it-IT" baseline="0" dirty="0"/>
              <a:t> e posizionamento - canali</a:t>
            </a:r>
          </a:p>
          <a:p>
            <a:r>
              <a:rPr lang="it-IT" baseline="0" dirty="0"/>
              <a:t>Comunicazione e politiche di promozione</a:t>
            </a:r>
            <a:endParaRPr lang="it-IT" dirty="0"/>
          </a:p>
          <a:p>
            <a:endParaRPr lang="it-IT"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La Strategia non è astratta:</a:t>
            </a:r>
            <a:r>
              <a:rPr lang="it-IT" baseline="0" dirty="0"/>
              <a:t> è tale se porta a creazione di valore, dunque se si concretizza in azioni. </a:t>
            </a:r>
          </a:p>
          <a:p>
            <a:r>
              <a:rPr lang="it-IT" baseline="0" dirty="0"/>
              <a:t>Si invita a una riflessione ispirata alle domande a destra.</a:t>
            </a:r>
          </a:p>
          <a:p>
            <a:endParaRPr lang="it-IT"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baseline="0" dirty="0"/>
          </a:p>
          <a:p>
            <a:endParaRPr lang="it-IT"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Tx/>
              <a:buNone/>
            </a:pPr>
            <a:endParaRPr lang="it-IT"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Se parliamo comunemente di Marketing, viene spontaneo</a:t>
            </a:r>
            <a:r>
              <a:rPr lang="it-IT" baseline="0" dirty="0"/>
              <a:t> pensare ad azioni di carattere autoreferenziale, ma se lo considero correttamente parte della Strategia e sono conscio del suo significato e impatto, questo implica che desideri che le me scelte (coerenti!) si traducano in azioni.</a:t>
            </a:r>
          </a:p>
          <a:p>
            <a:r>
              <a:rPr lang="it-IT" baseline="0" dirty="0"/>
              <a:t>Perché tutto si traduca nel risultato atteso, devo vederlo con gli occhi del cliente.</a:t>
            </a:r>
            <a:endParaRPr lang="it-IT"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“Le Vendite Complesse” – Neil </a:t>
            </a:r>
            <a:r>
              <a:rPr lang="it-IT" dirty="0" err="1"/>
              <a:t>Rackham</a:t>
            </a:r>
            <a:r>
              <a:rPr lang="it-IT" dirty="0"/>
              <a:t> - </a:t>
            </a:r>
            <a:r>
              <a:rPr lang="it-IT" dirty="0" err="1"/>
              <a:t>FrancoAngeli</a:t>
            </a:r>
            <a:endParaRPr lang="it-IT"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Partiamo</a:t>
            </a:r>
            <a:r>
              <a:rPr lang="it-IT" baseline="0" dirty="0"/>
              <a:t> da un caso concreto: come è cambiato nel tempo? Quali sono le fasi per arrivare all’acquisto vero e proprio?</a:t>
            </a:r>
            <a:endParaRPr lang="it-IT"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Individuare</a:t>
            </a:r>
            <a:r>
              <a:rPr lang="it-IT" baseline="0" dirty="0"/>
              <a:t> le fasi ci dà l’idea della complessità e ci fa individuare dei momenti peculiari degli acquisti complessi, che prima non esistevano, o meglio, che una volta c’erano solo per acquisti “importanti”, onerosi. Ora questa soglia si è abbassata, spostata, e queste caratteristiche riguardano una classe ampia di acquisti.</a:t>
            </a:r>
            <a:endParaRPr lang="it-IT"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Perché</a:t>
            </a:r>
            <a:r>
              <a:rPr lang="it-IT" baseline="0" dirty="0"/>
              <a:t> acquisti complessi</a:t>
            </a:r>
            <a:endParaRPr lang="it-IT"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Tx/>
              <a:buNone/>
            </a:pPr>
            <a:endParaRPr lang="it-IT"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Come dicevamo dunque,</a:t>
            </a:r>
            <a:r>
              <a:rPr lang="it-IT" baseline="0" dirty="0"/>
              <a:t> avere la visione di ciò che mi aspetto e quali siano le azioni per ottenerlo, o quanto quello che faccio mi avvicini o mi allontani dall’obiettivo, devo essere in grado di vedere la situazione con gli occhi del cliente</a:t>
            </a:r>
          </a:p>
          <a:p>
            <a:r>
              <a:rPr lang="it-IT" baseline="0" dirty="0"/>
              <a:t>“La Terra vista dalla Luna”</a:t>
            </a:r>
            <a:endParaRPr lang="it-IT"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26</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Andiamo a vedere con più dettaglio le fasi peculiari / critiche degli acquisti complessi.</a:t>
            </a:r>
          </a:p>
        </p:txBody>
      </p:sp>
      <p:sp>
        <p:nvSpPr>
          <p:cNvPr id="4" name="Segnaposto numero diapositiva 3"/>
          <p:cNvSpPr>
            <a:spLocks noGrp="1"/>
          </p:cNvSpPr>
          <p:nvPr>
            <p:ph type="sldNum" sz="quarter" idx="10"/>
          </p:nvPr>
        </p:nvSpPr>
        <p:spPr/>
        <p:txBody>
          <a:bodyPr/>
          <a:lstStyle/>
          <a:p>
            <a:fld id="{8317BCFC-9D25-4CE4-A1A6-79081FE10714}" type="slidenum">
              <a:rPr lang="it-IT" smtClean="0"/>
              <a:pPr/>
              <a:t>27</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6" name="Rectangle 2"/>
          <p:cNvSpPr>
            <a:spLocks noGrp="1" noRot="1" noChangeAspect="1" noChangeArrowheads="1" noTextEdit="1"/>
          </p:cNvSpPr>
          <p:nvPr>
            <p:ph type="sldImg"/>
          </p:nvPr>
        </p:nvSpPr>
        <p:spPr>
          <a:ln/>
        </p:spPr>
      </p:sp>
      <p:sp>
        <p:nvSpPr>
          <p:cNvPr id="1598467" name="Rectangle 3"/>
          <p:cNvSpPr>
            <a:spLocks noGrp="1" noChangeArrowheads="1"/>
          </p:cNvSpPr>
          <p:nvPr>
            <p:ph type="body" idx="1"/>
          </p:nvPr>
        </p:nvSpPr>
        <p:spPr bwMode="auto">
          <a:xfrm>
            <a:off x="679451" y="4714122"/>
            <a:ext cx="5438775" cy="4466511"/>
          </a:xfrm>
          <a:prstGeom prst="rect">
            <a:avLst/>
          </a:prstGeom>
          <a:noFill/>
          <a:ln>
            <a:miter lim="800000"/>
            <a:headEnd/>
            <a:tailEnd/>
          </a:ln>
        </p:spPr>
        <p:txBody>
          <a:bodyPr lIns="88226" tIns="44112" rIns="88226" bIns="44112"/>
          <a:lstStyle/>
          <a:p>
            <a:r>
              <a:rPr lang="it-IT" dirty="0"/>
              <a:t>Orientiamoci:</a:t>
            </a:r>
            <a:r>
              <a:rPr lang="it-IT" baseline="0" dirty="0"/>
              <a:t> a che punto siamo?</a:t>
            </a:r>
            <a:endParaRPr lang="it-IT"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Non a caso,</a:t>
            </a:r>
            <a:r>
              <a:rPr lang="it-IT" baseline="0" dirty="0"/>
              <a:t> queste sono le caratteristiche che per motivi soci-economici nel tempo si sono ampliate, comprendendo classi più ampie di acquisti.</a:t>
            </a:r>
            <a:endParaRPr lang="it-IT"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29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Tx/>
              <a:buNone/>
            </a:pPr>
            <a:endParaRPr lang="it-IT"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bwMode="auto">
          <a:xfrm>
            <a:off x="679451" y="4714122"/>
            <a:ext cx="5438775" cy="4466511"/>
          </a:xfrm>
          <a:prstGeom prst="rect">
            <a:avLst/>
          </a:prstGeom>
          <a:noFill/>
          <a:ln>
            <a:miter lim="800000"/>
            <a:headEnd/>
            <a:tailEnd/>
          </a:ln>
        </p:spPr>
        <p:txBody>
          <a:bodyPr lIns="88226" tIns="44112" rIns="88226" bIns="44112"/>
          <a:lstStyle/>
          <a:p>
            <a:r>
              <a:rPr lang="it-IT" sz="900">
                <a:sym typeface="Wingdings" pitchFamily="2" charset="2"/>
              </a:rPr>
              <a:t>MA ATTENZIONE!!! Non sempre questi segnali sono indice di problemi.</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317BCFC-9D25-4CE4-A1A6-79081FE10714}" type="slidenum">
              <a:rPr lang="it-IT" smtClean="0"/>
              <a:pPr/>
              <a:t>31</a:t>
            </a:fld>
            <a:endParaRPr lang="it-IT"/>
          </a:p>
        </p:txBody>
      </p:sp>
    </p:spTree>
    <p:extLst>
      <p:ext uri="{BB962C8B-B14F-4D97-AF65-F5344CB8AC3E}">
        <p14:creationId xmlns:p14="http://schemas.microsoft.com/office/powerpoint/2010/main" val="3647530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317BCFC-9D25-4CE4-A1A6-79081FE10714}" type="slidenum">
              <a:rPr lang="it-IT" smtClean="0"/>
              <a:pPr/>
              <a:t>32</a:t>
            </a:fld>
            <a:endParaRPr lang="it-IT"/>
          </a:p>
        </p:txBody>
      </p:sp>
    </p:spTree>
    <p:extLst>
      <p:ext uri="{BB962C8B-B14F-4D97-AF65-F5344CB8AC3E}">
        <p14:creationId xmlns:p14="http://schemas.microsoft.com/office/powerpoint/2010/main" val="35230718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Rot="1" noChangeAspect="1" noChangeArrowheads="1" noTextEdit="1"/>
          </p:cNvSpPr>
          <p:nvPr>
            <p:ph type="sldImg"/>
          </p:nvPr>
        </p:nvSpPr>
        <p:spPr>
          <a:ln/>
        </p:spPr>
      </p:sp>
      <p:sp>
        <p:nvSpPr>
          <p:cNvPr id="1610755" name="Rectangle 3"/>
          <p:cNvSpPr>
            <a:spLocks noGrp="1" noChangeArrowheads="1"/>
          </p:cNvSpPr>
          <p:nvPr>
            <p:ph type="body" idx="1"/>
          </p:nvPr>
        </p:nvSpPr>
        <p:spPr bwMode="auto">
          <a:xfrm>
            <a:off x="679451" y="4714122"/>
            <a:ext cx="5438775" cy="4466511"/>
          </a:xfrm>
          <a:prstGeom prst="rect">
            <a:avLst/>
          </a:prstGeom>
          <a:noFill/>
          <a:ln>
            <a:miter lim="800000"/>
            <a:headEnd/>
            <a:tailEnd/>
          </a:ln>
        </p:spPr>
        <p:txBody>
          <a:bodyPr lIns="88226" tIns="44112" rIns="88226" bIns="44112"/>
          <a:lstStyle/>
          <a:p>
            <a:r>
              <a:rPr lang="it-IT"/>
              <a:t>Metafora dello shiatsu!</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La natura dell’esperienza cambia a seconda</a:t>
            </a:r>
            <a:r>
              <a:rPr lang="it-IT" baseline="0" dirty="0"/>
              <a:t> del seguito che si da all’esperienza stessa. Pensiamo alle recensioni online: avere il riscontro da parte della struttura cambia comunque la mia lettura dell’esperienza, dunque l’esperienza stessa.</a:t>
            </a:r>
          </a:p>
          <a:p>
            <a:r>
              <a:rPr lang="it-IT" baseline="0" dirty="0"/>
              <a:t>In un rapporto di lungo periodo, difficile viceversa da sviluppare, questa fase offre criticità, trappole ma anche grandi opportunità! Se l’acquisto è complesso, se è risultato di riflessione e coinvolgimento di diversi attori, potenzialmente lega di più il paziente/cliente.</a:t>
            </a:r>
          </a:p>
          <a:p>
            <a:r>
              <a:rPr lang="it-IT" baseline="0" dirty="0"/>
              <a:t>NB: è tendenza attuale che i venditori in aziende provengano dal supporto clienti!</a:t>
            </a:r>
            <a:endParaRPr lang="it-IT"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34</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317BCFC-9D25-4CE4-A1A6-79081FE10714}" type="slidenum">
              <a:rPr lang="it-IT" smtClean="0"/>
              <a:pPr/>
              <a:t>35</a:t>
            </a:fld>
            <a:endParaRPr lang="it-IT"/>
          </a:p>
        </p:txBody>
      </p:sp>
    </p:spTree>
    <p:extLst>
      <p:ext uri="{BB962C8B-B14F-4D97-AF65-F5344CB8AC3E}">
        <p14:creationId xmlns:p14="http://schemas.microsoft.com/office/powerpoint/2010/main" val="33499898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317BCFC-9D25-4CE4-A1A6-79081FE10714}" type="slidenum">
              <a:rPr lang="it-IT" smtClean="0"/>
              <a:pPr/>
              <a:t>36</a:t>
            </a:fld>
            <a:endParaRPr lang="it-IT"/>
          </a:p>
        </p:txBody>
      </p:sp>
    </p:spTree>
    <p:extLst>
      <p:ext uri="{BB962C8B-B14F-4D97-AF65-F5344CB8AC3E}">
        <p14:creationId xmlns:p14="http://schemas.microsoft.com/office/powerpoint/2010/main" val="738137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317BCFC-9D25-4CE4-A1A6-79081FE10714}" type="slidenum">
              <a:rPr lang="it-IT" smtClean="0"/>
              <a:pPr/>
              <a:t>37</a:t>
            </a:fld>
            <a:endParaRPr lang="it-IT"/>
          </a:p>
        </p:txBody>
      </p:sp>
    </p:spTree>
    <p:extLst>
      <p:ext uri="{BB962C8B-B14F-4D97-AF65-F5344CB8AC3E}">
        <p14:creationId xmlns:p14="http://schemas.microsoft.com/office/powerpoint/2010/main" val="19158752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317BCFC-9D25-4CE4-A1A6-79081FE10714}" type="slidenum">
              <a:rPr lang="it-IT" smtClean="0"/>
              <a:pPr/>
              <a:t>38</a:t>
            </a:fld>
            <a:endParaRPr lang="it-IT"/>
          </a:p>
        </p:txBody>
      </p:sp>
    </p:spTree>
    <p:extLst>
      <p:ext uri="{BB962C8B-B14F-4D97-AF65-F5344CB8AC3E}">
        <p14:creationId xmlns:p14="http://schemas.microsoft.com/office/powerpoint/2010/main" val="796550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317BCFC-9D25-4CE4-A1A6-79081FE10714}" type="slidenum">
              <a:rPr lang="it-IT" smtClean="0"/>
              <a:pPr/>
              <a:t>39</a:t>
            </a:fld>
            <a:endParaRPr lang="it-IT"/>
          </a:p>
        </p:txBody>
      </p:sp>
    </p:spTree>
    <p:extLst>
      <p:ext uri="{BB962C8B-B14F-4D97-AF65-F5344CB8AC3E}">
        <p14:creationId xmlns:p14="http://schemas.microsoft.com/office/powerpoint/2010/main" val="6435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Tx/>
              <a:buNone/>
            </a:pPr>
            <a:endParaRPr lang="it-IT"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4</a:t>
            </a:fld>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317BCFC-9D25-4CE4-A1A6-79081FE10714}" type="slidenum">
              <a:rPr lang="it-IT" smtClean="0"/>
              <a:pPr/>
              <a:t>40</a:t>
            </a:fld>
            <a:endParaRPr lang="it-IT"/>
          </a:p>
        </p:txBody>
      </p:sp>
    </p:spTree>
    <p:extLst>
      <p:ext uri="{BB962C8B-B14F-4D97-AF65-F5344CB8AC3E}">
        <p14:creationId xmlns:p14="http://schemas.microsoft.com/office/powerpoint/2010/main" val="13095101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317BCFC-9D25-4CE4-A1A6-79081FE10714}" type="slidenum">
              <a:rPr lang="it-IT" smtClean="0"/>
              <a:pPr/>
              <a:t>41</a:t>
            </a:fld>
            <a:endParaRPr lang="it-IT"/>
          </a:p>
        </p:txBody>
      </p:sp>
    </p:spTree>
    <p:extLst>
      <p:ext uri="{BB962C8B-B14F-4D97-AF65-F5344CB8AC3E}">
        <p14:creationId xmlns:p14="http://schemas.microsoft.com/office/powerpoint/2010/main" val="39835897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317BCFC-9D25-4CE4-A1A6-79081FE10714}" type="slidenum">
              <a:rPr lang="it-IT" smtClean="0"/>
              <a:pPr/>
              <a:t>42</a:t>
            </a:fld>
            <a:endParaRPr lang="it-IT"/>
          </a:p>
        </p:txBody>
      </p:sp>
    </p:spTree>
    <p:extLst>
      <p:ext uri="{BB962C8B-B14F-4D97-AF65-F5344CB8AC3E}">
        <p14:creationId xmlns:p14="http://schemas.microsoft.com/office/powerpoint/2010/main" val="40166570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Tx/>
              <a:buNone/>
            </a:pPr>
            <a:endParaRPr lang="it-IT"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43</a:t>
            </a:fld>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317BCFC-9D25-4CE4-A1A6-79081FE10714}" type="slidenum">
              <a:rPr lang="it-IT" smtClean="0"/>
              <a:pPr/>
              <a:t>44</a:t>
            </a:fld>
            <a:endParaRPr lang="it-IT"/>
          </a:p>
        </p:txBody>
      </p:sp>
    </p:spTree>
    <p:extLst>
      <p:ext uri="{BB962C8B-B14F-4D97-AF65-F5344CB8AC3E}">
        <p14:creationId xmlns:p14="http://schemas.microsoft.com/office/powerpoint/2010/main" val="31983781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317BCFC-9D25-4CE4-A1A6-79081FE10714}" type="slidenum">
              <a:rPr lang="it-IT" smtClean="0"/>
              <a:pPr/>
              <a:t>45</a:t>
            </a:fld>
            <a:endParaRPr lang="it-IT"/>
          </a:p>
        </p:txBody>
      </p:sp>
    </p:spTree>
    <p:extLst>
      <p:ext uri="{BB962C8B-B14F-4D97-AF65-F5344CB8AC3E}">
        <p14:creationId xmlns:p14="http://schemas.microsoft.com/office/powerpoint/2010/main" val="2139039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baseline="0" dirty="0"/>
              <a:t>Abbiamo visto come le azioni svolte in ognuna di queste fasi possano cambiare il processo decisionale del cliente.</a:t>
            </a:r>
          </a:p>
        </p:txBody>
      </p:sp>
      <p:sp>
        <p:nvSpPr>
          <p:cNvPr id="4" name="Segnaposto numero diapositiva 3"/>
          <p:cNvSpPr>
            <a:spLocks noGrp="1"/>
          </p:cNvSpPr>
          <p:nvPr>
            <p:ph type="sldNum" sz="quarter" idx="10"/>
          </p:nvPr>
        </p:nvSpPr>
        <p:spPr/>
        <p:txBody>
          <a:bodyPr/>
          <a:lstStyle/>
          <a:p>
            <a:fld id="{8317BCFC-9D25-4CE4-A1A6-79081FE10714}" type="slidenum">
              <a:rPr lang="it-IT" smtClean="0"/>
              <a:pPr/>
              <a:t>46</a:t>
            </a:fld>
            <a:endParaRPr 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buFontTx/>
              <a:buNone/>
            </a:pPr>
            <a:endParaRPr lang="it-IT"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47</a:t>
            </a:fld>
            <a:endParaRPr 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317BCFC-9D25-4CE4-A1A6-79081FE10714}" type="slidenum">
              <a:rPr lang="it-IT" smtClean="0"/>
              <a:pPr/>
              <a:t>48</a:t>
            </a:fld>
            <a:endParaRPr lang="it-IT"/>
          </a:p>
        </p:txBody>
      </p:sp>
    </p:spTree>
    <p:extLst>
      <p:ext uri="{BB962C8B-B14F-4D97-AF65-F5344CB8AC3E}">
        <p14:creationId xmlns:p14="http://schemas.microsoft.com/office/powerpoint/2010/main" val="1221769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“Strategia”</a:t>
            </a:r>
          </a:p>
          <a:p>
            <a:r>
              <a:rPr lang="it-IT" dirty="0"/>
              <a:t>Esempi: Studio</a:t>
            </a:r>
            <a:r>
              <a:rPr lang="it-IT" baseline="0" dirty="0"/>
              <a:t>, Struttura Sanitaria, Franchising, vediamo insieme le caratteristiche arrivandoci insieme, in base all’esperienza che ne abbiamo, diretta o indiretta.</a:t>
            </a:r>
          </a:p>
          <a:p>
            <a:r>
              <a:rPr lang="it-IT" baseline="0" dirty="0"/>
              <a:t>Evoluzione dei modelli di business: ci sono elementi esterni culturali, legislativi, normativi, che portano a cambiare strategia.</a:t>
            </a:r>
          </a:p>
          <a:p>
            <a:r>
              <a:rPr lang="it-IT" baseline="0" dirty="0"/>
              <a:t>Esempi:</a:t>
            </a:r>
          </a:p>
          <a:p>
            <a:pPr>
              <a:buFontTx/>
              <a:buChar char="-"/>
            </a:pPr>
            <a:r>
              <a:rPr lang="it-IT" baseline="0" dirty="0"/>
              <a:t>Organizzazione / tecnologia sono filoni trasversali</a:t>
            </a:r>
          </a:p>
          <a:p>
            <a:pPr>
              <a:buFontTx/>
              <a:buChar char="-"/>
            </a:pPr>
            <a:r>
              <a:rPr lang="it-IT" baseline="0" dirty="0"/>
              <a:t>Persone come partner o come risorse strategiche</a:t>
            </a:r>
          </a:p>
          <a:p>
            <a:pPr>
              <a:buFontTx/>
              <a:buChar char="-"/>
            </a:pPr>
            <a:r>
              <a:rPr lang="it-IT" baseline="0" dirty="0"/>
              <a:t>Obiettivo da cura a prevenzione</a:t>
            </a:r>
          </a:p>
          <a:p>
            <a:pPr>
              <a:buFontTx/>
              <a:buChar char="-"/>
            </a:pPr>
            <a:endParaRPr lang="it-IT" baseline="0" dirty="0"/>
          </a:p>
          <a:p>
            <a:pPr>
              <a:buFontTx/>
              <a:buNone/>
            </a:pPr>
            <a:endParaRPr lang="it-IT" baseline="0"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“Strategia”</a:t>
            </a:r>
          </a:p>
          <a:p>
            <a:r>
              <a:rPr lang="it-IT" dirty="0"/>
              <a:t>Esempi: Studio</a:t>
            </a:r>
            <a:r>
              <a:rPr lang="it-IT" baseline="0" dirty="0"/>
              <a:t>, Struttura Sanitaria, Franchising – lavoro individuale con poi interazione</a:t>
            </a:r>
          </a:p>
          <a:p>
            <a:r>
              <a:rPr lang="it-IT" baseline="0" dirty="0"/>
              <a:t>Evoluzione dei modelli di business, ci sono elementi esterni culturali, legislativi, normativi, che portano a cambiare strategia. Esempi:</a:t>
            </a:r>
          </a:p>
          <a:p>
            <a:pPr>
              <a:buFontTx/>
              <a:buChar char="-"/>
            </a:pPr>
            <a:r>
              <a:rPr lang="it-IT" baseline="0" dirty="0"/>
              <a:t>Organizzazione / tecnologia sono filoni trasversali</a:t>
            </a:r>
          </a:p>
          <a:p>
            <a:pPr>
              <a:buFontTx/>
              <a:buChar char="-"/>
            </a:pPr>
            <a:r>
              <a:rPr lang="it-IT" baseline="0" dirty="0"/>
              <a:t>Persone come partner o come risorse strategiche</a:t>
            </a:r>
          </a:p>
          <a:p>
            <a:pPr>
              <a:buFontTx/>
              <a:buChar char="-"/>
            </a:pPr>
            <a:r>
              <a:rPr lang="it-IT" baseline="0" dirty="0"/>
              <a:t>Obiettivo da cura a prevenzione</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a:t>-La pandemia COVID19!!!!</a:t>
            </a:r>
          </a:p>
          <a:p>
            <a:pPr>
              <a:buFontTx/>
              <a:buChar char="-"/>
            </a:pPr>
            <a:endParaRPr lang="it-IT" baseline="0" dirty="0"/>
          </a:p>
          <a:p>
            <a:pPr>
              <a:buFontTx/>
              <a:buNone/>
            </a:pPr>
            <a:endParaRPr lang="it-IT" baseline="0"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baseline="0"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8</a:t>
            </a:fld>
            <a:endParaRPr lang="it-IT"/>
          </a:p>
        </p:txBody>
      </p:sp>
    </p:spTree>
    <p:extLst>
      <p:ext uri="{BB962C8B-B14F-4D97-AF65-F5344CB8AC3E}">
        <p14:creationId xmlns:p14="http://schemas.microsoft.com/office/powerpoint/2010/main" val="3777702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a:t>“Strategia”</a:t>
            </a:r>
          </a:p>
          <a:p>
            <a:r>
              <a:rPr lang="it-IT" dirty="0"/>
              <a:t>Esempi: Studio</a:t>
            </a:r>
            <a:r>
              <a:rPr lang="it-IT" baseline="0" dirty="0"/>
              <a:t>, Struttura Sanitaria, Franchising – lavoro individuale con interazione</a:t>
            </a:r>
          </a:p>
          <a:p>
            <a:r>
              <a:rPr lang="it-IT" baseline="0" dirty="0"/>
              <a:t>EVOLUZIONE dei modelli di business, ci sono elementi esterni culturali, legislativi, normativi, che portano a cambiare strategia. Esempi:</a:t>
            </a:r>
          </a:p>
          <a:p>
            <a:pPr>
              <a:buFontTx/>
              <a:buChar char="-"/>
            </a:pPr>
            <a:r>
              <a:rPr lang="it-IT" baseline="0" dirty="0"/>
              <a:t>Organizzazione / tecnologia sono filoni trasversali</a:t>
            </a:r>
          </a:p>
          <a:p>
            <a:pPr>
              <a:buFontTx/>
              <a:buChar char="-"/>
            </a:pPr>
            <a:r>
              <a:rPr lang="it-IT" baseline="0" dirty="0"/>
              <a:t>Persone come partner o come risorse strategiche</a:t>
            </a:r>
          </a:p>
          <a:p>
            <a:pPr>
              <a:buFontTx/>
              <a:buChar char="-"/>
            </a:pPr>
            <a:r>
              <a:rPr lang="it-IT" baseline="0" dirty="0"/>
              <a:t>Obiettivo da cura a prevenzione</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a:t>MARKETING </a:t>
            </a:r>
            <a:r>
              <a:rPr lang="it-IT" dirty="0" err="1"/>
              <a:t>MIX</a:t>
            </a:r>
            <a:r>
              <a:rPr lang="it-IT" baseline="0" dirty="0"/>
              <a:t> </a:t>
            </a:r>
            <a:r>
              <a:rPr lang="it-IT" dirty="0"/>
              <a:t>Estensioni del modello,</a:t>
            </a:r>
            <a:r>
              <a:rPr lang="it-IT" baseline="0" dirty="0"/>
              <a:t> alla fine incorporano elementi del business </a:t>
            </a:r>
            <a:r>
              <a:rPr lang="it-IT" baseline="0" dirty="0" err="1"/>
              <a:t>model</a:t>
            </a:r>
            <a:r>
              <a:rPr lang="it-IT" baseline="0" dirty="0"/>
              <a:t>, es. Personale, </a:t>
            </a:r>
            <a:r>
              <a:rPr lang="it-IT" baseline="0" dirty="0" err="1"/>
              <a:t>Partner…</a:t>
            </a:r>
            <a:r>
              <a:rPr lang="it-IT" baseline="0" dirty="0"/>
              <a:t>. Vedono business </a:t>
            </a:r>
            <a:r>
              <a:rPr lang="it-IT" baseline="0" dirty="0" err="1"/>
              <a:t>model</a:t>
            </a:r>
            <a:r>
              <a:rPr lang="it-IT" baseline="0" dirty="0"/>
              <a:t> attraverso “lente” del marketing</a:t>
            </a:r>
          </a:p>
          <a:p>
            <a:pPr>
              <a:buFontTx/>
              <a:buNone/>
            </a:pPr>
            <a:endParaRPr lang="it-IT" baseline="0" dirty="0"/>
          </a:p>
        </p:txBody>
      </p:sp>
      <p:sp>
        <p:nvSpPr>
          <p:cNvPr id="4" name="Segnaposto numero diapositiva 3"/>
          <p:cNvSpPr>
            <a:spLocks noGrp="1"/>
          </p:cNvSpPr>
          <p:nvPr>
            <p:ph type="sldNum" sz="quarter" idx="10"/>
          </p:nvPr>
        </p:nvSpPr>
        <p:spPr/>
        <p:txBody>
          <a:bodyPr/>
          <a:lstStyle/>
          <a:p>
            <a:fld id="{8317BCFC-9D25-4CE4-A1A6-79081FE10714}"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it-IT"/>
              <a:t>Fare clic per modificare lo stile del titolo</a:t>
            </a:r>
            <a:endParaRPr kumimoji="0" lang="en-US"/>
          </a:p>
        </p:txBody>
      </p:sp>
      <p:sp>
        <p:nvSpPr>
          <p:cNvPr id="9" name="Sottotito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a:xfrm>
            <a:off x="6400800" y="6355080"/>
            <a:ext cx="2286000" cy="365760"/>
          </a:xfrm>
        </p:spPr>
        <p:txBody>
          <a:bodyPr/>
          <a:lstStyle>
            <a:lvl1pPr>
              <a:defRPr sz="1400"/>
            </a:lvl1pPr>
          </a:lstStyle>
          <a:p>
            <a:fld id="{1B95C1B4-9F0C-46C4-ADA2-5040C4016F0D}" type="datetimeFigureOut">
              <a:rPr lang="it-IT" smtClean="0"/>
              <a:pPr/>
              <a:t>22/06/2020</a:t>
            </a:fld>
            <a:endParaRPr lang="it-IT"/>
          </a:p>
        </p:txBody>
      </p:sp>
      <p:sp>
        <p:nvSpPr>
          <p:cNvPr id="17" name="Segnaposto piè di pagina 16"/>
          <p:cNvSpPr>
            <a:spLocks noGrp="1"/>
          </p:cNvSpPr>
          <p:nvPr>
            <p:ph type="ftr" sz="quarter" idx="11"/>
          </p:nvPr>
        </p:nvSpPr>
        <p:spPr>
          <a:xfrm>
            <a:off x="2898648" y="6355080"/>
            <a:ext cx="3474720" cy="365760"/>
          </a:xfrm>
        </p:spPr>
        <p:txBody>
          <a:bodyPr/>
          <a:lstStyle/>
          <a:p>
            <a:endParaRPr lang="it-IT"/>
          </a:p>
        </p:txBody>
      </p:sp>
      <p:sp>
        <p:nvSpPr>
          <p:cNvPr id="29" name="Segnaposto numero diapositiva 28"/>
          <p:cNvSpPr>
            <a:spLocks noGrp="1"/>
          </p:cNvSpPr>
          <p:nvPr>
            <p:ph type="sldNum" sz="quarter" idx="12"/>
          </p:nvPr>
        </p:nvSpPr>
        <p:spPr>
          <a:xfrm>
            <a:off x="1216152" y="6355080"/>
            <a:ext cx="1219200" cy="365760"/>
          </a:xfrm>
        </p:spPr>
        <p:txBody>
          <a:bodyPr/>
          <a:lstStyle/>
          <a:p>
            <a:fld id="{C63D7C47-3C6D-4BD5-A71D-E8D84E4B2A9B}" type="slidenum">
              <a:rPr lang="it-IT" smtClean="0"/>
              <a:pPr/>
              <a:t>‹N›</a:t>
            </a:fld>
            <a:endParaRPr lang="it-IT"/>
          </a:p>
        </p:txBody>
      </p:sp>
      <p:sp>
        <p:nvSpPr>
          <p:cNvPr id="21" name="Rettangolo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ttangolo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tangolo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tangolo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B95C1B4-9F0C-46C4-ADA2-5040C4016F0D}" type="datetimeFigureOut">
              <a:rPr lang="it-IT" smtClean="0"/>
              <a:pPr/>
              <a:t>22/06/2020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3D7C47-3C6D-4BD5-A71D-E8D84E4B2A9B}"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1B95C1B4-9F0C-46C4-ADA2-5040C4016F0D}" type="datetimeFigureOut">
              <a:rPr lang="it-IT" smtClean="0"/>
              <a:pPr/>
              <a:t>22/06/2020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3D7C47-3C6D-4BD5-A71D-E8D84E4B2A9B}" type="slidenum">
              <a:rPr lang="it-IT" smtClean="0"/>
              <a:pPr/>
              <a:t>‹N›</a:t>
            </a:fld>
            <a:endParaRPr lang="it-IT"/>
          </a:p>
        </p:txBody>
      </p:sp>
      <p:sp>
        <p:nvSpPr>
          <p:cNvPr id="7" name="Connettore 1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angolo isosce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ttore 1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esto 2"/>
          <p:cNvSpPr>
            <a:spLocks noGrp="1"/>
          </p:cNvSpPr>
          <p:nvPr>
            <p:ph type="body" sz="half" idx="1"/>
          </p:nvPr>
        </p:nvSpPr>
        <p:spPr>
          <a:xfrm>
            <a:off x="449874" y="1081088"/>
            <a:ext cx="4037134" cy="49149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27685" y="1081088"/>
            <a:ext cx="4038600" cy="49149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a:t>Fare clic per modificare lo stile del titolo</a:t>
            </a:r>
          </a:p>
        </p:txBody>
      </p:sp>
      <p:sp>
        <p:nvSpPr>
          <p:cNvPr id="3" name="Segnaposto tabella 2"/>
          <p:cNvSpPr>
            <a:spLocks noGrp="1"/>
          </p:cNvSpPr>
          <p:nvPr>
            <p:ph type="tbl" idx="1"/>
          </p:nvPr>
        </p:nvSpPr>
        <p:spPr>
          <a:xfrm>
            <a:off x="449874" y="1081088"/>
            <a:ext cx="8216411" cy="4914900"/>
          </a:xfrm>
        </p:spPr>
        <p:txBody>
          <a:bodyPr/>
          <a:lstStyle/>
          <a:p>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4" name="Segnaposto data 3"/>
          <p:cNvSpPr>
            <a:spLocks noGrp="1"/>
          </p:cNvSpPr>
          <p:nvPr>
            <p:ph type="dt" sz="half" idx="10"/>
          </p:nvPr>
        </p:nvSpPr>
        <p:spPr/>
        <p:txBody>
          <a:bodyPr/>
          <a:lstStyle/>
          <a:p>
            <a:fld id="{1B95C1B4-9F0C-46C4-ADA2-5040C4016F0D}" type="datetimeFigureOut">
              <a:rPr lang="it-IT" smtClean="0"/>
              <a:pPr/>
              <a:t>22/06/2020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63D7C47-3C6D-4BD5-A71D-E8D84E4B2A9B}" type="slidenum">
              <a:rPr lang="it-IT" smtClean="0"/>
              <a:pPr/>
              <a:t>‹N›</a:t>
            </a:fld>
            <a:endParaRPr lang="it-IT"/>
          </a:p>
        </p:txBody>
      </p:sp>
      <p:sp>
        <p:nvSpPr>
          <p:cNvPr id="8" name="Segnaposto contenuto 7"/>
          <p:cNvSpPr>
            <a:spLocks noGrp="1"/>
          </p:cNvSpPr>
          <p:nvPr>
            <p:ph sz="quarter" idx="1"/>
          </p:nvPr>
        </p:nvSpPr>
        <p:spPr>
          <a:xfrm>
            <a:off x="457200" y="1219200"/>
            <a:ext cx="8229600" cy="493776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4" name="Segnaposto data 3"/>
          <p:cNvSpPr>
            <a:spLocks noGrp="1"/>
          </p:cNvSpPr>
          <p:nvPr>
            <p:ph type="dt" sz="half" idx="10"/>
          </p:nvPr>
        </p:nvSpPr>
        <p:spPr>
          <a:xfrm>
            <a:off x="6400800" y="6355080"/>
            <a:ext cx="2286000" cy="365760"/>
          </a:xfrm>
        </p:spPr>
        <p:txBody>
          <a:bodyPr/>
          <a:lstStyle/>
          <a:p>
            <a:fld id="{1B95C1B4-9F0C-46C4-ADA2-5040C4016F0D}" type="datetimeFigureOut">
              <a:rPr lang="it-IT" smtClean="0"/>
              <a:pPr/>
              <a:t>22/06/2020</a:t>
            </a:fld>
            <a:endParaRPr lang="it-IT"/>
          </a:p>
        </p:txBody>
      </p:sp>
      <p:sp>
        <p:nvSpPr>
          <p:cNvPr id="5" name="Segnaposto piè di pagina 4"/>
          <p:cNvSpPr>
            <a:spLocks noGrp="1"/>
          </p:cNvSpPr>
          <p:nvPr>
            <p:ph type="ftr" sz="quarter" idx="11"/>
          </p:nvPr>
        </p:nvSpPr>
        <p:spPr>
          <a:xfrm>
            <a:off x="2898648" y="6355080"/>
            <a:ext cx="3474720" cy="365760"/>
          </a:xfrm>
        </p:spPr>
        <p:txBody>
          <a:bodyPr/>
          <a:lstStyle/>
          <a:p>
            <a:endParaRPr lang="it-IT"/>
          </a:p>
        </p:txBody>
      </p:sp>
      <p:sp>
        <p:nvSpPr>
          <p:cNvPr id="6" name="Segnaposto numero diapositiva 5"/>
          <p:cNvSpPr>
            <a:spLocks noGrp="1"/>
          </p:cNvSpPr>
          <p:nvPr>
            <p:ph type="sldNum" sz="quarter" idx="12"/>
          </p:nvPr>
        </p:nvSpPr>
        <p:spPr>
          <a:xfrm>
            <a:off x="1069848" y="6355080"/>
            <a:ext cx="1520952" cy="365760"/>
          </a:xfrm>
        </p:spPr>
        <p:txBody>
          <a:bodyPr/>
          <a:lstStyle/>
          <a:p>
            <a:fld id="{C63D7C47-3C6D-4BD5-A71D-E8D84E4B2A9B}" type="slidenum">
              <a:rPr lang="it-IT" smtClean="0"/>
              <a:pPr/>
              <a:t>‹N›</a:t>
            </a:fld>
            <a:endParaRPr lang="it-IT"/>
          </a:p>
        </p:txBody>
      </p:sp>
      <p:sp>
        <p:nvSpPr>
          <p:cNvPr id="7" name="Rettangolo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kumimoji="0" lang="it-IT"/>
              <a:t>Fare clic per modificare lo stile del titolo</a:t>
            </a:r>
            <a:endParaRPr kumimoji="0" lang="en-US"/>
          </a:p>
        </p:txBody>
      </p:sp>
      <p:sp>
        <p:nvSpPr>
          <p:cNvPr id="5" name="Segnaposto data 4"/>
          <p:cNvSpPr>
            <a:spLocks noGrp="1"/>
          </p:cNvSpPr>
          <p:nvPr>
            <p:ph type="dt" sz="half" idx="10"/>
          </p:nvPr>
        </p:nvSpPr>
        <p:spPr/>
        <p:txBody>
          <a:bodyPr/>
          <a:lstStyle/>
          <a:p>
            <a:fld id="{1B95C1B4-9F0C-46C4-ADA2-5040C4016F0D}" type="datetimeFigureOut">
              <a:rPr lang="it-IT" smtClean="0"/>
              <a:pPr/>
              <a:t>22/06/2020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3D7C47-3C6D-4BD5-A71D-E8D84E4B2A9B}" type="slidenum">
              <a:rPr lang="it-IT" smtClean="0"/>
              <a:pPr/>
              <a:t>‹N›</a:t>
            </a:fld>
            <a:endParaRPr lang="it-IT"/>
          </a:p>
        </p:txBody>
      </p:sp>
      <p:sp>
        <p:nvSpPr>
          <p:cNvPr id="9" name="Segnaposto contenuto 8"/>
          <p:cNvSpPr>
            <a:spLocks noGrp="1"/>
          </p:cNvSpPr>
          <p:nvPr>
            <p:ph sz="quarter" idx="1"/>
          </p:nvPr>
        </p:nvSpPr>
        <p:spPr>
          <a:xfrm>
            <a:off x="457200" y="1219200"/>
            <a:ext cx="4041648" cy="493776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1" name="Segnaposto contenuto 10"/>
          <p:cNvSpPr>
            <a:spLocks noGrp="1"/>
          </p:cNvSpPr>
          <p:nvPr>
            <p:ph sz="quarter" idx="2"/>
          </p:nvPr>
        </p:nvSpPr>
        <p:spPr>
          <a:xfrm>
            <a:off x="4632198" y="1216152"/>
            <a:ext cx="4041648" cy="493776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nchor="ctr"/>
          <a:lstStyle>
            <a:lvl1pPr>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7" name="Segnaposto data 6"/>
          <p:cNvSpPr>
            <a:spLocks noGrp="1"/>
          </p:cNvSpPr>
          <p:nvPr>
            <p:ph type="dt" sz="half" idx="10"/>
          </p:nvPr>
        </p:nvSpPr>
        <p:spPr/>
        <p:txBody>
          <a:bodyPr/>
          <a:lstStyle/>
          <a:p>
            <a:fld id="{1B95C1B4-9F0C-46C4-ADA2-5040C4016F0D}" type="datetimeFigureOut">
              <a:rPr lang="it-IT" smtClean="0"/>
              <a:pPr/>
              <a:t>22/06/2020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63D7C47-3C6D-4BD5-A71D-E8D84E4B2A9B}" type="slidenum">
              <a:rPr lang="it-IT" smtClean="0"/>
              <a:pPr/>
              <a:t>‹N›</a:t>
            </a:fld>
            <a:endParaRPr lang="it-IT"/>
          </a:p>
        </p:txBody>
      </p:sp>
      <p:sp>
        <p:nvSpPr>
          <p:cNvPr id="11" name="Segnaposto contenuto 10"/>
          <p:cNvSpPr>
            <a:spLocks noGrp="1"/>
          </p:cNvSpPr>
          <p:nvPr>
            <p:ph sz="quarter" idx="2"/>
          </p:nvPr>
        </p:nvSpPr>
        <p:spPr>
          <a:xfrm>
            <a:off x="457200" y="2133600"/>
            <a:ext cx="4038600" cy="40386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quarter" idx="4"/>
          </p:nvPr>
        </p:nvSpPr>
        <p:spPr>
          <a:xfrm>
            <a:off x="4648200" y="2133600"/>
            <a:ext cx="4038600" cy="40386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1B95C1B4-9F0C-46C4-ADA2-5040C4016F0D}" type="datetimeFigureOut">
              <a:rPr lang="it-IT" smtClean="0"/>
              <a:pPr/>
              <a:t>22/06/2020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63D7C47-3C6D-4BD5-A71D-E8D84E4B2A9B}" type="slidenum">
              <a:rPr lang="it-IT" smtClean="0"/>
              <a:pPr/>
              <a:t>‹N›</a:t>
            </a:fld>
            <a:endParaRPr lang="it-IT"/>
          </a:p>
        </p:txBody>
      </p:sp>
      <p:sp>
        <p:nvSpPr>
          <p:cNvPr id="6" name="Triangolo isosce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B95C1B4-9F0C-46C4-ADA2-5040C4016F0D}" type="datetimeFigureOut">
              <a:rPr lang="it-IT" smtClean="0"/>
              <a:pPr/>
              <a:t>22/06/2020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63D7C47-3C6D-4BD5-A71D-E8D84E4B2A9B}" type="slidenum">
              <a:rPr lang="it-IT" smtClean="0"/>
              <a:pPr/>
              <a:t>‹N›</a:t>
            </a:fld>
            <a:endParaRPr lang="it-IT"/>
          </a:p>
        </p:txBody>
      </p:sp>
      <p:sp>
        <p:nvSpPr>
          <p:cNvPr id="5" name="Connettore 1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angolo isosce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p:txBody>
          <a:bodyPr/>
          <a:lstStyle/>
          <a:p>
            <a:fld id="{1B95C1B4-9F0C-46C4-ADA2-5040C4016F0D}" type="datetimeFigureOut">
              <a:rPr lang="it-IT" smtClean="0"/>
              <a:pPr/>
              <a:t>22/06/2020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3D7C47-3C6D-4BD5-A71D-E8D84E4B2A9B}" type="slidenum">
              <a:rPr lang="it-IT" smtClean="0"/>
              <a:pPr/>
              <a:t>‹N›</a:t>
            </a:fld>
            <a:endParaRPr lang="it-IT"/>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nettore 1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olo isosce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contenuto 11"/>
          <p:cNvSpPr>
            <a:spLocks noGrp="1"/>
          </p:cNvSpPr>
          <p:nvPr>
            <p:ph sz="quarter" idx="1"/>
          </p:nvPr>
        </p:nvSpPr>
        <p:spPr>
          <a:xfrm>
            <a:off x="304800" y="304800"/>
            <a:ext cx="5715000" cy="5715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it-IT"/>
              <a:t>Fare clic sull'icona per inserire un'immagine</a:t>
            </a:r>
            <a:endParaRPr kumimoji="0" lang="en-US" dirty="0"/>
          </a:p>
        </p:txBody>
      </p:sp>
      <p:sp>
        <p:nvSpPr>
          <p:cNvPr id="4" name="Segnaposto testo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p:txBody>
          <a:bodyPr/>
          <a:lstStyle/>
          <a:p>
            <a:fld id="{1B95C1B4-9F0C-46C4-ADA2-5040C4016F0D}" type="datetimeFigureOut">
              <a:rPr lang="it-IT" smtClean="0"/>
              <a:pPr/>
              <a:t>22/06/2020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63D7C47-3C6D-4BD5-A71D-E8D84E4B2A9B}" type="slidenum">
              <a:rPr lang="it-IT" smtClean="0"/>
              <a:pPr/>
              <a:t>‹N›</a:t>
            </a:fld>
            <a:endParaRPr lang="it-IT"/>
          </a:p>
        </p:txBody>
      </p:sp>
      <p:sp>
        <p:nvSpPr>
          <p:cNvPr id="8" name="Connettore 1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angolo isosce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152400"/>
            <a:ext cx="8229600" cy="990600"/>
          </a:xfrm>
          <a:prstGeom prst="rect">
            <a:avLst/>
          </a:prstGeom>
        </p:spPr>
        <p:txBody>
          <a:bodyPr vert="horz" anchor="b" anchorCtr="0">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B95C1B4-9F0C-46C4-ADA2-5040C4016F0D}" type="datetimeFigureOut">
              <a:rPr lang="it-IT" smtClean="0"/>
              <a:pPr/>
              <a:t>22/06/2020</a:t>
            </a:fld>
            <a:endParaRPr lang="it-IT"/>
          </a:p>
        </p:txBody>
      </p:sp>
      <p:sp>
        <p:nvSpPr>
          <p:cNvPr id="3" name="Segnaposto piè di pagina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it-IT"/>
          </a:p>
        </p:txBody>
      </p:sp>
      <p:sp>
        <p:nvSpPr>
          <p:cNvPr id="23" name="Segnaposto numero diapositiva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63D7C47-3C6D-4BD5-A71D-E8D84E4B2A9B}" type="slidenum">
              <a:rPr lang="it-IT" smtClean="0"/>
              <a:pPr/>
              <a:t>‹N›</a:t>
            </a:fld>
            <a:endParaRPr lang="it-IT"/>
          </a:p>
        </p:txBody>
      </p:sp>
      <p:sp>
        <p:nvSpPr>
          <p:cNvPr id="28" name="Connettore 1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ttore 1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angolo isosce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wc0vOkW6-90"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a:t>Strumenti di Supporto al Marketing dello Studio Odontoiatrico</a:t>
            </a:r>
          </a:p>
        </p:txBody>
      </p:sp>
      <p:sp>
        <p:nvSpPr>
          <p:cNvPr id="3" name="Sottotitolo 2"/>
          <p:cNvSpPr>
            <a:spLocks noGrp="1"/>
          </p:cNvSpPr>
          <p:nvPr>
            <p:ph type="subTitle" idx="1"/>
          </p:nvPr>
        </p:nvSpPr>
        <p:spPr/>
        <p:txBody>
          <a:bodyPr/>
          <a:lstStyle/>
          <a:p>
            <a:r>
              <a:rPr lang="it-IT"/>
              <a:t>Dott. Ing. Alessia Costa</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a:t>Lavoro individuale sul Modello di Business, restituzione delle osservazioni: studio odontoiatrico</a:t>
            </a:r>
          </a:p>
        </p:txBody>
      </p:sp>
      <p:graphicFrame>
        <p:nvGraphicFramePr>
          <p:cNvPr id="8" name="Segnaposto contenuto 7"/>
          <p:cNvGraphicFramePr>
            <a:graphicFrameLocks noGrp="1"/>
          </p:cNvGraphicFramePr>
          <p:nvPr>
            <p:ph sz="quarter" idx="1"/>
          </p:nvPr>
        </p:nvGraphicFramePr>
        <p:xfrm>
          <a:off x="457200" y="1275325"/>
          <a:ext cx="8291264" cy="4529939"/>
        </p:xfrm>
        <a:graphic>
          <a:graphicData uri="http://schemas.openxmlformats.org/drawingml/2006/table">
            <a:tbl>
              <a:tblPr firstRow="1" bandRow="1">
                <a:tableStyleId>{5C22544A-7EE6-4342-B048-85BDC9FD1C3A}</a:tableStyleId>
              </a:tblPr>
              <a:tblGrid>
                <a:gridCol w="2170584">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481608">
                <a:tc>
                  <a:txBody>
                    <a:bodyPr/>
                    <a:lstStyle/>
                    <a:p>
                      <a:endParaRPr lang="it-IT" dirty="0"/>
                    </a:p>
                  </a:txBody>
                  <a:tcPr marL="90896" marR="90896"/>
                </a:tc>
                <a:tc>
                  <a:txBody>
                    <a:bodyPr/>
                    <a:lstStyle/>
                    <a:p>
                      <a:r>
                        <a:rPr lang="it-IT" dirty="0"/>
                        <a:t>STUDIO ODONTOIATRICO</a:t>
                      </a:r>
                    </a:p>
                  </a:txBody>
                  <a:tcPr marL="90896" marR="90896"/>
                </a:tc>
                <a:extLst>
                  <a:ext uri="{0D108BD9-81ED-4DB2-BD59-A6C34878D82A}">
                    <a16:rowId xmlns:a16="http://schemas.microsoft.com/office/drawing/2014/main" val="10000"/>
                  </a:ext>
                </a:extLst>
              </a:tr>
              <a:tr h="959562">
                <a:tc>
                  <a:txBody>
                    <a:bodyPr/>
                    <a:lstStyle/>
                    <a:p>
                      <a:pPr marL="0" lvl="1"/>
                      <a:r>
                        <a:rPr kumimoji="0" lang="it-IT" sz="1800" b="0" kern="1200" dirty="0">
                          <a:solidFill>
                            <a:schemeClr val="dk1"/>
                          </a:solidFill>
                          <a:latin typeface="+mn-lt"/>
                          <a:ea typeface="+mn-ea"/>
                          <a:cs typeface="+mn-cs"/>
                        </a:rPr>
                        <a:t>Partner strategici</a:t>
                      </a:r>
                    </a:p>
                  </a:txBody>
                  <a:tcPr marL="90896" marR="90896"/>
                </a:tc>
                <a:tc>
                  <a:txBody>
                    <a:bodyPr/>
                    <a:lstStyle/>
                    <a:p>
                      <a:endParaRPr lang="it-IT" dirty="0"/>
                    </a:p>
                  </a:txBody>
                  <a:tcPr marL="90896" marR="90896"/>
                </a:tc>
                <a:extLst>
                  <a:ext uri="{0D108BD9-81ED-4DB2-BD59-A6C34878D82A}">
                    <a16:rowId xmlns:a16="http://schemas.microsoft.com/office/drawing/2014/main" val="10001"/>
                  </a:ext>
                </a:extLst>
              </a:tr>
              <a:tr h="80799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it-IT" sz="1800" b="0" kern="1200" dirty="0">
                          <a:solidFill>
                            <a:schemeClr val="dk1"/>
                          </a:solidFill>
                          <a:latin typeface="+mn-lt"/>
                          <a:ea typeface="+mn-ea"/>
                          <a:cs typeface="+mn-cs"/>
                        </a:rPr>
                        <a:t>Attività chiave</a:t>
                      </a:r>
                    </a:p>
                  </a:txBody>
                  <a:tcPr marL="90896" marR="90896"/>
                </a:tc>
                <a:tc>
                  <a:txBody>
                    <a:bodyPr/>
                    <a:lstStyle/>
                    <a:p>
                      <a:endParaRPr lang="it-IT" dirty="0"/>
                    </a:p>
                  </a:txBody>
                  <a:tcPr marL="90896" marR="90896"/>
                </a:tc>
                <a:extLst>
                  <a:ext uri="{0D108BD9-81ED-4DB2-BD59-A6C34878D82A}">
                    <a16:rowId xmlns:a16="http://schemas.microsoft.com/office/drawing/2014/main" val="10002"/>
                  </a:ext>
                </a:extLst>
              </a:tr>
              <a:tr h="8727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it-IT" sz="1800" b="0" kern="1200" dirty="0">
                          <a:solidFill>
                            <a:schemeClr val="dk1"/>
                          </a:solidFill>
                          <a:latin typeface="+mn-lt"/>
                          <a:ea typeface="+mn-ea"/>
                          <a:cs typeface="+mn-cs"/>
                        </a:rPr>
                        <a:t>Risorse chiave</a:t>
                      </a:r>
                    </a:p>
                  </a:txBody>
                  <a:tcPr marL="90896" marR="90896"/>
                </a:tc>
                <a:tc>
                  <a:txBody>
                    <a:bodyPr/>
                    <a:lstStyle/>
                    <a:p>
                      <a:endParaRPr lang="it-IT" dirty="0"/>
                    </a:p>
                  </a:txBody>
                  <a:tcPr marL="90896" marR="90896"/>
                </a:tc>
                <a:extLst>
                  <a:ext uri="{0D108BD9-81ED-4DB2-BD59-A6C34878D82A}">
                    <a16:rowId xmlns:a16="http://schemas.microsoft.com/office/drawing/2014/main" val="10003"/>
                  </a:ext>
                </a:extLst>
              </a:tr>
              <a:tr h="140798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it-IT" sz="1800" b="0" kern="1200" dirty="0">
                          <a:solidFill>
                            <a:schemeClr val="dk1"/>
                          </a:solidFill>
                          <a:latin typeface="+mn-lt"/>
                          <a:ea typeface="+mn-ea"/>
                          <a:cs typeface="+mn-cs"/>
                        </a:rPr>
                        <a:t>Servizi per segmenti di clienti</a:t>
                      </a:r>
                    </a:p>
                  </a:txBody>
                  <a:tcPr marL="90896" marR="90896"/>
                </a:tc>
                <a:tc>
                  <a:txBody>
                    <a:bodyPr/>
                    <a:lstStyle/>
                    <a:p>
                      <a:pPr algn="l"/>
                      <a:endParaRPr lang="it-IT" dirty="0"/>
                    </a:p>
                  </a:txBody>
                  <a:tcPr marL="90896" marR="90896"/>
                </a:tc>
                <a:extLst>
                  <a:ext uri="{0D108BD9-81ED-4DB2-BD59-A6C34878D82A}">
                    <a16:rowId xmlns:a16="http://schemas.microsoft.com/office/drawing/2014/main" val="10004"/>
                  </a:ext>
                </a:extLst>
              </a:tr>
            </a:tbl>
          </a:graphicData>
        </a:graphic>
      </p:graphicFrame>
      <p:pic>
        <p:nvPicPr>
          <p:cNvPr id="10" name="Segnaposto contenuto 6" descr="pensamientos.jpg"/>
          <p:cNvPicPr>
            <a:picLocks noChangeAspect="1"/>
          </p:cNvPicPr>
          <p:nvPr/>
        </p:nvPicPr>
        <p:blipFill>
          <a:blip r:embed="rId3" cstate="print"/>
          <a:stretch>
            <a:fillRect/>
          </a:stretch>
        </p:blipFill>
        <p:spPr>
          <a:xfrm>
            <a:off x="8062628" y="114584"/>
            <a:ext cx="901860" cy="1010160"/>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a:t>Lavoro individuale sul Modello di Business, restituzione delle osservazioni: studio odontoiatrico</a:t>
            </a:r>
          </a:p>
        </p:txBody>
      </p:sp>
      <p:graphicFrame>
        <p:nvGraphicFramePr>
          <p:cNvPr id="8" name="Segnaposto contenuto 7"/>
          <p:cNvGraphicFramePr>
            <a:graphicFrameLocks noGrp="1"/>
          </p:cNvGraphicFramePr>
          <p:nvPr>
            <p:ph sz="quarter" idx="1"/>
          </p:nvPr>
        </p:nvGraphicFramePr>
        <p:xfrm>
          <a:off x="457200" y="1219201"/>
          <a:ext cx="8363272" cy="5149877"/>
        </p:xfrm>
        <a:graphic>
          <a:graphicData uri="http://schemas.openxmlformats.org/drawingml/2006/table">
            <a:tbl>
              <a:tblPr firstRow="1" bandRow="1">
                <a:tableStyleId>{5C22544A-7EE6-4342-B048-85BDC9FD1C3A}</a:tableStyleId>
              </a:tblPr>
              <a:tblGrid>
                <a:gridCol w="2026568">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tblGrid>
              <a:tr h="726820">
                <a:tc>
                  <a:txBody>
                    <a:bodyPr/>
                    <a:lstStyle/>
                    <a:p>
                      <a:endParaRPr lang="it-IT" dirty="0"/>
                    </a:p>
                  </a:txBody>
                  <a:tcPr marL="90896" marR="90896"/>
                </a:tc>
                <a:tc>
                  <a:txBody>
                    <a:bodyPr/>
                    <a:lstStyle/>
                    <a:p>
                      <a:r>
                        <a:rPr lang="it-IT" dirty="0"/>
                        <a:t>STUDIO ODONTOIATRICO</a:t>
                      </a:r>
                    </a:p>
                  </a:txBody>
                  <a:tcPr marL="90896" marR="90896"/>
                </a:tc>
                <a:extLst>
                  <a:ext uri="{0D108BD9-81ED-4DB2-BD59-A6C34878D82A}">
                    <a16:rowId xmlns:a16="http://schemas.microsoft.com/office/drawing/2014/main" val="10000"/>
                  </a:ext>
                </a:extLst>
              </a:tr>
              <a:tr h="707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sz="1800" b="0" kern="1200" noProof="0" dirty="0">
                          <a:solidFill>
                            <a:schemeClr val="dk1"/>
                          </a:solidFill>
                          <a:latin typeface="+mn-lt"/>
                          <a:ea typeface="+mn-ea"/>
                          <a:cs typeface="+mn-cs"/>
                        </a:rPr>
                        <a:t>Relazione con i clienti </a:t>
                      </a:r>
                      <a:endParaRPr kumimoji="0" lang="it-IT" sz="1800" b="0" kern="1200" dirty="0">
                        <a:solidFill>
                          <a:schemeClr val="dk1"/>
                        </a:solidFill>
                        <a:latin typeface="+mn-lt"/>
                        <a:ea typeface="+mn-ea"/>
                        <a:cs typeface="+mn-cs"/>
                      </a:endParaRPr>
                    </a:p>
                  </a:txBody>
                  <a:tcPr marL="90896" marR="90896"/>
                </a:tc>
                <a:tc>
                  <a:txBody>
                    <a:bodyPr/>
                    <a:lstStyle/>
                    <a:p>
                      <a:pPr algn="l"/>
                      <a:endParaRPr lang="it-IT" dirty="0"/>
                    </a:p>
                  </a:txBody>
                  <a:tcPr marL="90896" marR="90896"/>
                </a:tc>
                <a:extLst>
                  <a:ext uri="{0D108BD9-81ED-4DB2-BD59-A6C34878D82A}">
                    <a16:rowId xmlns:a16="http://schemas.microsoft.com/office/drawing/2014/main" val="10001"/>
                  </a:ext>
                </a:extLst>
              </a:tr>
              <a:tr h="815462">
                <a:tc>
                  <a:txBody>
                    <a:bodyPr/>
                    <a:lstStyle/>
                    <a:p>
                      <a:pPr algn="l"/>
                      <a:r>
                        <a:rPr lang="it-IT" sz="1800" b="0" dirty="0"/>
                        <a:t>Canali </a:t>
                      </a:r>
                      <a:endParaRPr lang="it-IT" b="0" dirty="0"/>
                    </a:p>
                  </a:txBody>
                  <a:tcPr marL="90896" marR="90896"/>
                </a:tc>
                <a:tc>
                  <a:txBody>
                    <a:bodyPr/>
                    <a:lstStyle/>
                    <a:p>
                      <a:pPr algn="l"/>
                      <a:endParaRPr lang="it-IT" dirty="0"/>
                    </a:p>
                  </a:txBody>
                  <a:tcPr marL="90896" marR="90896"/>
                </a:tc>
                <a:extLst>
                  <a:ext uri="{0D108BD9-81ED-4DB2-BD59-A6C34878D82A}">
                    <a16:rowId xmlns:a16="http://schemas.microsoft.com/office/drawing/2014/main" val="10002"/>
                  </a:ext>
                </a:extLst>
              </a:tr>
              <a:tr h="930939">
                <a:tc>
                  <a:txBody>
                    <a:bodyPr/>
                    <a:lstStyle/>
                    <a:p>
                      <a:pPr algn="l"/>
                      <a:r>
                        <a:rPr lang="it-IT" sz="1800" b="0" dirty="0"/>
                        <a:t>Clienti (segmenti)</a:t>
                      </a:r>
                      <a:endParaRPr lang="it-IT" b="0" dirty="0"/>
                    </a:p>
                  </a:txBody>
                  <a:tcPr marL="90896" marR="90896"/>
                </a:tc>
                <a:tc>
                  <a:txBody>
                    <a:bodyPr/>
                    <a:lstStyle/>
                    <a:p>
                      <a:pPr algn="l"/>
                      <a:endParaRPr lang="it-IT" dirty="0"/>
                    </a:p>
                  </a:txBody>
                  <a:tcPr marL="90896" marR="90896"/>
                </a:tc>
                <a:extLst>
                  <a:ext uri="{0D108BD9-81ED-4DB2-BD59-A6C34878D82A}">
                    <a16:rowId xmlns:a16="http://schemas.microsoft.com/office/drawing/2014/main" val="10003"/>
                  </a:ext>
                </a:extLst>
              </a:tr>
              <a:tr h="829176">
                <a:tc>
                  <a:txBody>
                    <a:bodyPr/>
                    <a:lstStyle/>
                    <a:p>
                      <a:pPr algn="l"/>
                      <a:r>
                        <a:rPr lang="it-IT" b="0" dirty="0"/>
                        <a:t>Flussi di ricavo</a:t>
                      </a:r>
                    </a:p>
                  </a:txBody>
                  <a:tcPr marL="90896" marR="90896"/>
                </a:tc>
                <a:tc>
                  <a:txBody>
                    <a:bodyPr/>
                    <a:lstStyle/>
                    <a:p>
                      <a:pPr algn="l"/>
                      <a:endParaRPr lang="it-IT" dirty="0"/>
                    </a:p>
                  </a:txBody>
                  <a:tcPr marL="90896" marR="90896"/>
                </a:tc>
                <a:extLst>
                  <a:ext uri="{0D108BD9-81ED-4DB2-BD59-A6C34878D82A}">
                    <a16:rowId xmlns:a16="http://schemas.microsoft.com/office/drawing/2014/main" val="10004"/>
                  </a:ext>
                </a:extLst>
              </a:tr>
              <a:tr h="1139878">
                <a:tc>
                  <a:txBody>
                    <a:bodyPr/>
                    <a:lstStyle/>
                    <a:p>
                      <a:pPr algn="l"/>
                      <a:r>
                        <a:rPr lang="it-IT" b="0" dirty="0"/>
                        <a:t>Struttura dei costi</a:t>
                      </a:r>
                    </a:p>
                  </a:txBody>
                  <a:tcPr marL="90896" marR="90896"/>
                </a:tc>
                <a:tc>
                  <a:txBody>
                    <a:bodyPr/>
                    <a:lstStyle/>
                    <a:p>
                      <a:pPr algn="l"/>
                      <a:endParaRPr lang="it-IT" dirty="0"/>
                    </a:p>
                  </a:txBody>
                  <a:tcPr marL="90896" marR="90896"/>
                </a:tc>
                <a:extLst>
                  <a:ext uri="{0D108BD9-81ED-4DB2-BD59-A6C34878D82A}">
                    <a16:rowId xmlns:a16="http://schemas.microsoft.com/office/drawing/2014/main" val="10005"/>
                  </a:ext>
                </a:extLst>
              </a:tr>
            </a:tbl>
          </a:graphicData>
        </a:graphic>
      </p:graphicFrame>
      <p:pic>
        <p:nvPicPr>
          <p:cNvPr id="10" name="Segnaposto contenuto 6" descr="pensamientos.jpg"/>
          <p:cNvPicPr>
            <a:picLocks noChangeAspect="1"/>
          </p:cNvPicPr>
          <p:nvPr/>
        </p:nvPicPr>
        <p:blipFill>
          <a:blip r:embed="rId3" cstate="print"/>
          <a:stretch>
            <a:fillRect/>
          </a:stretch>
        </p:blipFill>
        <p:spPr>
          <a:xfrm>
            <a:off x="8062628" y="114584"/>
            <a:ext cx="901860" cy="1010160"/>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a:t>Lavoro individuale sul Modello di Business, restituzione delle osservazioni: grande struttura</a:t>
            </a:r>
          </a:p>
        </p:txBody>
      </p:sp>
      <p:graphicFrame>
        <p:nvGraphicFramePr>
          <p:cNvPr id="8" name="Segnaposto contenuto 7"/>
          <p:cNvGraphicFramePr>
            <a:graphicFrameLocks noGrp="1"/>
          </p:cNvGraphicFramePr>
          <p:nvPr>
            <p:ph sz="quarter" idx="1"/>
          </p:nvPr>
        </p:nvGraphicFramePr>
        <p:xfrm>
          <a:off x="457200" y="1219200"/>
          <a:ext cx="8291264" cy="4946103"/>
        </p:xfrm>
        <a:graphic>
          <a:graphicData uri="http://schemas.openxmlformats.org/drawingml/2006/table">
            <a:tbl>
              <a:tblPr firstRow="1" bandRow="1">
                <a:tableStyleId>{5C22544A-7EE6-4342-B048-85BDC9FD1C3A}</a:tableStyleId>
              </a:tblPr>
              <a:tblGrid>
                <a:gridCol w="2170584">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897772">
                <a:tc>
                  <a:txBody>
                    <a:bodyPr/>
                    <a:lstStyle/>
                    <a:p>
                      <a:endParaRPr lang="it-IT" dirty="0"/>
                    </a:p>
                  </a:txBody>
                  <a:tcPr marL="90896" marR="90896"/>
                </a:tc>
                <a:tc>
                  <a:txBody>
                    <a:bodyPr/>
                    <a:lstStyle/>
                    <a:p>
                      <a:r>
                        <a:rPr lang="it-IT" dirty="0"/>
                        <a:t>GRANDE STRUTTURA SANITARIA</a:t>
                      </a:r>
                    </a:p>
                  </a:txBody>
                  <a:tcPr marL="90896" marR="90896"/>
                </a:tc>
                <a:extLst>
                  <a:ext uri="{0D108BD9-81ED-4DB2-BD59-A6C34878D82A}">
                    <a16:rowId xmlns:a16="http://schemas.microsoft.com/office/drawing/2014/main" val="10000"/>
                  </a:ext>
                </a:extLst>
              </a:tr>
              <a:tr h="959562">
                <a:tc>
                  <a:txBody>
                    <a:bodyPr/>
                    <a:lstStyle/>
                    <a:p>
                      <a:pPr marL="0" lvl="1"/>
                      <a:r>
                        <a:rPr kumimoji="0" lang="it-IT" sz="1800" b="0" kern="1200" dirty="0">
                          <a:solidFill>
                            <a:schemeClr val="dk1"/>
                          </a:solidFill>
                          <a:latin typeface="+mn-lt"/>
                          <a:ea typeface="+mn-ea"/>
                          <a:cs typeface="+mn-cs"/>
                        </a:rPr>
                        <a:t>Partner strategici</a:t>
                      </a:r>
                    </a:p>
                  </a:txBody>
                  <a:tcPr marL="90896" marR="90896"/>
                </a:tc>
                <a:tc>
                  <a:txBody>
                    <a:bodyPr/>
                    <a:lstStyle/>
                    <a:p>
                      <a:endParaRPr lang="it-IT" dirty="0"/>
                    </a:p>
                  </a:txBody>
                  <a:tcPr marL="90896" marR="90896"/>
                </a:tc>
                <a:extLst>
                  <a:ext uri="{0D108BD9-81ED-4DB2-BD59-A6C34878D82A}">
                    <a16:rowId xmlns:a16="http://schemas.microsoft.com/office/drawing/2014/main" val="10001"/>
                  </a:ext>
                </a:extLst>
              </a:tr>
              <a:tr h="80799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it-IT" sz="1800" b="0" kern="1200" dirty="0">
                          <a:solidFill>
                            <a:schemeClr val="dk1"/>
                          </a:solidFill>
                          <a:latin typeface="+mn-lt"/>
                          <a:ea typeface="+mn-ea"/>
                          <a:cs typeface="+mn-cs"/>
                        </a:rPr>
                        <a:t>Attività chiave</a:t>
                      </a:r>
                    </a:p>
                  </a:txBody>
                  <a:tcPr marL="90896" marR="90896"/>
                </a:tc>
                <a:tc>
                  <a:txBody>
                    <a:bodyPr/>
                    <a:lstStyle/>
                    <a:p>
                      <a:endParaRPr lang="it-IT" dirty="0"/>
                    </a:p>
                  </a:txBody>
                  <a:tcPr marL="90896" marR="90896"/>
                </a:tc>
                <a:extLst>
                  <a:ext uri="{0D108BD9-81ED-4DB2-BD59-A6C34878D82A}">
                    <a16:rowId xmlns:a16="http://schemas.microsoft.com/office/drawing/2014/main" val="10002"/>
                  </a:ext>
                </a:extLst>
              </a:tr>
              <a:tr h="8727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it-IT" sz="1800" b="0" kern="1200" dirty="0">
                          <a:solidFill>
                            <a:schemeClr val="dk1"/>
                          </a:solidFill>
                          <a:latin typeface="+mn-lt"/>
                          <a:ea typeface="+mn-ea"/>
                          <a:cs typeface="+mn-cs"/>
                        </a:rPr>
                        <a:t>Risorse chiave</a:t>
                      </a:r>
                    </a:p>
                  </a:txBody>
                  <a:tcPr marL="90896" marR="90896"/>
                </a:tc>
                <a:tc>
                  <a:txBody>
                    <a:bodyPr/>
                    <a:lstStyle/>
                    <a:p>
                      <a:endParaRPr lang="it-IT" dirty="0"/>
                    </a:p>
                  </a:txBody>
                  <a:tcPr marL="90896" marR="90896"/>
                </a:tc>
                <a:extLst>
                  <a:ext uri="{0D108BD9-81ED-4DB2-BD59-A6C34878D82A}">
                    <a16:rowId xmlns:a16="http://schemas.microsoft.com/office/drawing/2014/main" val="10003"/>
                  </a:ext>
                </a:extLst>
              </a:tr>
              <a:tr h="140798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it-IT" sz="1800" b="0" kern="1200" dirty="0">
                          <a:solidFill>
                            <a:schemeClr val="dk1"/>
                          </a:solidFill>
                          <a:latin typeface="+mn-lt"/>
                          <a:ea typeface="+mn-ea"/>
                          <a:cs typeface="+mn-cs"/>
                        </a:rPr>
                        <a:t>Servizi per segmenti di clienti</a:t>
                      </a:r>
                    </a:p>
                  </a:txBody>
                  <a:tcPr marL="90896" marR="90896"/>
                </a:tc>
                <a:tc>
                  <a:txBody>
                    <a:bodyPr/>
                    <a:lstStyle/>
                    <a:p>
                      <a:pPr algn="l"/>
                      <a:endParaRPr lang="it-IT" dirty="0"/>
                    </a:p>
                  </a:txBody>
                  <a:tcPr marL="90896" marR="90896"/>
                </a:tc>
                <a:extLst>
                  <a:ext uri="{0D108BD9-81ED-4DB2-BD59-A6C34878D82A}">
                    <a16:rowId xmlns:a16="http://schemas.microsoft.com/office/drawing/2014/main" val="10004"/>
                  </a:ext>
                </a:extLst>
              </a:tr>
            </a:tbl>
          </a:graphicData>
        </a:graphic>
      </p:graphicFrame>
      <p:pic>
        <p:nvPicPr>
          <p:cNvPr id="10" name="Segnaposto contenuto 6" descr="pensamientos.jpg"/>
          <p:cNvPicPr>
            <a:picLocks noChangeAspect="1"/>
          </p:cNvPicPr>
          <p:nvPr/>
        </p:nvPicPr>
        <p:blipFill>
          <a:blip r:embed="rId3" cstate="print"/>
          <a:stretch>
            <a:fillRect/>
          </a:stretch>
        </p:blipFill>
        <p:spPr>
          <a:xfrm>
            <a:off x="8062628" y="114584"/>
            <a:ext cx="901860" cy="1010160"/>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a:t>Lavoro individuale sul Modello di Business, restituzione delle osservazioni: grande struttura</a:t>
            </a:r>
          </a:p>
        </p:txBody>
      </p:sp>
      <p:graphicFrame>
        <p:nvGraphicFramePr>
          <p:cNvPr id="8" name="Segnaposto contenuto 7"/>
          <p:cNvGraphicFramePr>
            <a:graphicFrameLocks noGrp="1"/>
          </p:cNvGraphicFramePr>
          <p:nvPr>
            <p:ph sz="quarter" idx="1"/>
          </p:nvPr>
        </p:nvGraphicFramePr>
        <p:xfrm>
          <a:off x="457200" y="1219201"/>
          <a:ext cx="8363272" cy="5149877"/>
        </p:xfrm>
        <a:graphic>
          <a:graphicData uri="http://schemas.openxmlformats.org/drawingml/2006/table">
            <a:tbl>
              <a:tblPr firstRow="1" bandRow="1">
                <a:tableStyleId>{5C22544A-7EE6-4342-B048-85BDC9FD1C3A}</a:tableStyleId>
              </a:tblPr>
              <a:tblGrid>
                <a:gridCol w="2026568">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tblGrid>
              <a:tr h="726820">
                <a:tc>
                  <a:txBody>
                    <a:bodyPr/>
                    <a:lstStyle/>
                    <a:p>
                      <a:endParaRPr lang="it-IT" dirty="0"/>
                    </a:p>
                  </a:txBody>
                  <a:tcPr marL="90896" marR="90896"/>
                </a:tc>
                <a:tc>
                  <a:txBody>
                    <a:bodyPr/>
                    <a:lstStyle/>
                    <a:p>
                      <a:r>
                        <a:rPr lang="it-IT" dirty="0"/>
                        <a:t>GRANDE STRUTTURA SANITARIA</a:t>
                      </a:r>
                    </a:p>
                  </a:txBody>
                  <a:tcPr marL="90896" marR="90896"/>
                </a:tc>
                <a:extLst>
                  <a:ext uri="{0D108BD9-81ED-4DB2-BD59-A6C34878D82A}">
                    <a16:rowId xmlns:a16="http://schemas.microsoft.com/office/drawing/2014/main" val="10000"/>
                  </a:ext>
                </a:extLst>
              </a:tr>
              <a:tr h="707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sz="1800" b="0" kern="1200" noProof="0" dirty="0">
                          <a:solidFill>
                            <a:schemeClr val="dk1"/>
                          </a:solidFill>
                          <a:latin typeface="+mn-lt"/>
                          <a:ea typeface="+mn-ea"/>
                          <a:cs typeface="+mn-cs"/>
                        </a:rPr>
                        <a:t>Relazione con i clienti </a:t>
                      </a:r>
                      <a:endParaRPr kumimoji="0" lang="it-IT" sz="1800" b="0" kern="1200" dirty="0">
                        <a:solidFill>
                          <a:schemeClr val="dk1"/>
                        </a:solidFill>
                        <a:latin typeface="+mn-lt"/>
                        <a:ea typeface="+mn-ea"/>
                        <a:cs typeface="+mn-cs"/>
                      </a:endParaRPr>
                    </a:p>
                  </a:txBody>
                  <a:tcPr marL="90896" marR="90896"/>
                </a:tc>
                <a:tc>
                  <a:txBody>
                    <a:bodyPr/>
                    <a:lstStyle/>
                    <a:p>
                      <a:pPr algn="l"/>
                      <a:endParaRPr lang="it-IT" dirty="0"/>
                    </a:p>
                  </a:txBody>
                  <a:tcPr marL="90896" marR="90896"/>
                </a:tc>
                <a:extLst>
                  <a:ext uri="{0D108BD9-81ED-4DB2-BD59-A6C34878D82A}">
                    <a16:rowId xmlns:a16="http://schemas.microsoft.com/office/drawing/2014/main" val="10001"/>
                  </a:ext>
                </a:extLst>
              </a:tr>
              <a:tr h="815462">
                <a:tc>
                  <a:txBody>
                    <a:bodyPr/>
                    <a:lstStyle/>
                    <a:p>
                      <a:pPr algn="l"/>
                      <a:r>
                        <a:rPr lang="it-IT" sz="1800" b="0" dirty="0"/>
                        <a:t>Canali </a:t>
                      </a:r>
                      <a:endParaRPr lang="it-IT" b="0" dirty="0"/>
                    </a:p>
                  </a:txBody>
                  <a:tcPr marL="90896" marR="90896"/>
                </a:tc>
                <a:tc>
                  <a:txBody>
                    <a:bodyPr/>
                    <a:lstStyle/>
                    <a:p>
                      <a:pPr algn="l"/>
                      <a:endParaRPr lang="it-IT" dirty="0"/>
                    </a:p>
                  </a:txBody>
                  <a:tcPr marL="90896" marR="90896"/>
                </a:tc>
                <a:extLst>
                  <a:ext uri="{0D108BD9-81ED-4DB2-BD59-A6C34878D82A}">
                    <a16:rowId xmlns:a16="http://schemas.microsoft.com/office/drawing/2014/main" val="10002"/>
                  </a:ext>
                </a:extLst>
              </a:tr>
              <a:tr h="930939">
                <a:tc>
                  <a:txBody>
                    <a:bodyPr/>
                    <a:lstStyle/>
                    <a:p>
                      <a:pPr algn="l"/>
                      <a:r>
                        <a:rPr lang="it-IT" sz="1800" b="0" dirty="0"/>
                        <a:t>Clienti (segmenti)</a:t>
                      </a:r>
                      <a:endParaRPr lang="it-IT" b="0" dirty="0"/>
                    </a:p>
                  </a:txBody>
                  <a:tcPr marL="90896" marR="90896"/>
                </a:tc>
                <a:tc>
                  <a:txBody>
                    <a:bodyPr/>
                    <a:lstStyle/>
                    <a:p>
                      <a:pPr algn="l"/>
                      <a:endParaRPr lang="it-IT" dirty="0"/>
                    </a:p>
                  </a:txBody>
                  <a:tcPr marL="90896" marR="90896"/>
                </a:tc>
                <a:extLst>
                  <a:ext uri="{0D108BD9-81ED-4DB2-BD59-A6C34878D82A}">
                    <a16:rowId xmlns:a16="http://schemas.microsoft.com/office/drawing/2014/main" val="10003"/>
                  </a:ext>
                </a:extLst>
              </a:tr>
              <a:tr h="829176">
                <a:tc>
                  <a:txBody>
                    <a:bodyPr/>
                    <a:lstStyle/>
                    <a:p>
                      <a:pPr algn="l"/>
                      <a:r>
                        <a:rPr lang="it-IT" b="0" dirty="0"/>
                        <a:t>Flussi di ricavo</a:t>
                      </a:r>
                    </a:p>
                  </a:txBody>
                  <a:tcPr marL="90896" marR="90896"/>
                </a:tc>
                <a:tc>
                  <a:txBody>
                    <a:bodyPr/>
                    <a:lstStyle/>
                    <a:p>
                      <a:pPr algn="l"/>
                      <a:endParaRPr lang="it-IT" dirty="0"/>
                    </a:p>
                  </a:txBody>
                  <a:tcPr marL="90896" marR="90896"/>
                </a:tc>
                <a:extLst>
                  <a:ext uri="{0D108BD9-81ED-4DB2-BD59-A6C34878D82A}">
                    <a16:rowId xmlns:a16="http://schemas.microsoft.com/office/drawing/2014/main" val="10004"/>
                  </a:ext>
                </a:extLst>
              </a:tr>
              <a:tr h="1139878">
                <a:tc>
                  <a:txBody>
                    <a:bodyPr/>
                    <a:lstStyle/>
                    <a:p>
                      <a:pPr algn="l"/>
                      <a:r>
                        <a:rPr lang="it-IT" b="0" dirty="0"/>
                        <a:t>Struttura dei costi</a:t>
                      </a:r>
                    </a:p>
                  </a:txBody>
                  <a:tcPr marL="90896" marR="90896"/>
                </a:tc>
                <a:tc>
                  <a:txBody>
                    <a:bodyPr/>
                    <a:lstStyle/>
                    <a:p>
                      <a:pPr algn="l"/>
                      <a:endParaRPr lang="it-IT" dirty="0"/>
                    </a:p>
                  </a:txBody>
                  <a:tcPr marL="90896" marR="90896"/>
                </a:tc>
                <a:extLst>
                  <a:ext uri="{0D108BD9-81ED-4DB2-BD59-A6C34878D82A}">
                    <a16:rowId xmlns:a16="http://schemas.microsoft.com/office/drawing/2014/main" val="10005"/>
                  </a:ext>
                </a:extLst>
              </a:tr>
            </a:tbl>
          </a:graphicData>
        </a:graphic>
      </p:graphicFrame>
      <p:pic>
        <p:nvPicPr>
          <p:cNvPr id="10" name="Segnaposto contenuto 6" descr="pensamientos.jpg"/>
          <p:cNvPicPr>
            <a:picLocks noChangeAspect="1"/>
          </p:cNvPicPr>
          <p:nvPr/>
        </p:nvPicPr>
        <p:blipFill>
          <a:blip r:embed="rId3" cstate="print"/>
          <a:stretch>
            <a:fillRect/>
          </a:stretch>
        </p:blipFill>
        <p:spPr>
          <a:xfrm>
            <a:off x="8062628" y="114584"/>
            <a:ext cx="901860" cy="1010160"/>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a:t>Lavoro individuale sul Modello di Business: restituzione delle osservazioni: franchising</a:t>
            </a:r>
          </a:p>
        </p:txBody>
      </p:sp>
      <p:graphicFrame>
        <p:nvGraphicFramePr>
          <p:cNvPr id="8" name="Segnaposto contenuto 7"/>
          <p:cNvGraphicFramePr>
            <a:graphicFrameLocks noGrp="1"/>
          </p:cNvGraphicFramePr>
          <p:nvPr>
            <p:ph sz="quarter" idx="1"/>
          </p:nvPr>
        </p:nvGraphicFramePr>
        <p:xfrm>
          <a:off x="457200" y="1219200"/>
          <a:ext cx="8291264" cy="4946103"/>
        </p:xfrm>
        <a:graphic>
          <a:graphicData uri="http://schemas.openxmlformats.org/drawingml/2006/table">
            <a:tbl>
              <a:tblPr firstRow="1" bandRow="1">
                <a:tableStyleId>{5C22544A-7EE6-4342-B048-85BDC9FD1C3A}</a:tableStyleId>
              </a:tblPr>
              <a:tblGrid>
                <a:gridCol w="2170584">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897772">
                <a:tc>
                  <a:txBody>
                    <a:bodyPr/>
                    <a:lstStyle/>
                    <a:p>
                      <a:endParaRPr lang="it-IT" dirty="0"/>
                    </a:p>
                  </a:txBody>
                  <a:tcPr marL="90896" marR="90896"/>
                </a:tc>
                <a:tc>
                  <a:txBody>
                    <a:bodyPr/>
                    <a:lstStyle/>
                    <a:p>
                      <a:r>
                        <a:rPr lang="it-IT" dirty="0"/>
                        <a:t>FRANCHISING</a:t>
                      </a:r>
                    </a:p>
                  </a:txBody>
                  <a:tcPr marL="90896" marR="90896"/>
                </a:tc>
                <a:extLst>
                  <a:ext uri="{0D108BD9-81ED-4DB2-BD59-A6C34878D82A}">
                    <a16:rowId xmlns:a16="http://schemas.microsoft.com/office/drawing/2014/main" val="10000"/>
                  </a:ext>
                </a:extLst>
              </a:tr>
              <a:tr h="959562">
                <a:tc>
                  <a:txBody>
                    <a:bodyPr/>
                    <a:lstStyle/>
                    <a:p>
                      <a:pPr marL="0" lvl="1"/>
                      <a:r>
                        <a:rPr kumimoji="0" lang="it-IT" sz="1800" b="0" kern="1200" dirty="0">
                          <a:solidFill>
                            <a:schemeClr val="dk1"/>
                          </a:solidFill>
                          <a:latin typeface="+mn-lt"/>
                          <a:ea typeface="+mn-ea"/>
                          <a:cs typeface="+mn-cs"/>
                        </a:rPr>
                        <a:t>Partner strategici</a:t>
                      </a:r>
                    </a:p>
                  </a:txBody>
                  <a:tcPr marL="90896" marR="90896"/>
                </a:tc>
                <a:tc>
                  <a:txBody>
                    <a:bodyPr/>
                    <a:lstStyle/>
                    <a:p>
                      <a:endParaRPr lang="it-IT" dirty="0"/>
                    </a:p>
                  </a:txBody>
                  <a:tcPr marL="90896" marR="90896"/>
                </a:tc>
                <a:extLst>
                  <a:ext uri="{0D108BD9-81ED-4DB2-BD59-A6C34878D82A}">
                    <a16:rowId xmlns:a16="http://schemas.microsoft.com/office/drawing/2014/main" val="10001"/>
                  </a:ext>
                </a:extLst>
              </a:tr>
              <a:tr h="80799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it-IT" sz="1800" b="0" kern="1200" dirty="0">
                          <a:solidFill>
                            <a:schemeClr val="dk1"/>
                          </a:solidFill>
                          <a:latin typeface="+mn-lt"/>
                          <a:ea typeface="+mn-ea"/>
                          <a:cs typeface="+mn-cs"/>
                        </a:rPr>
                        <a:t>Attività chiave</a:t>
                      </a:r>
                    </a:p>
                  </a:txBody>
                  <a:tcPr marL="90896" marR="90896"/>
                </a:tc>
                <a:tc>
                  <a:txBody>
                    <a:bodyPr/>
                    <a:lstStyle/>
                    <a:p>
                      <a:endParaRPr lang="it-IT" dirty="0"/>
                    </a:p>
                  </a:txBody>
                  <a:tcPr marL="90896" marR="90896"/>
                </a:tc>
                <a:extLst>
                  <a:ext uri="{0D108BD9-81ED-4DB2-BD59-A6C34878D82A}">
                    <a16:rowId xmlns:a16="http://schemas.microsoft.com/office/drawing/2014/main" val="10002"/>
                  </a:ext>
                </a:extLst>
              </a:tr>
              <a:tr h="87279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it-IT" sz="1800" b="0" kern="1200" dirty="0">
                          <a:solidFill>
                            <a:schemeClr val="dk1"/>
                          </a:solidFill>
                          <a:latin typeface="+mn-lt"/>
                          <a:ea typeface="+mn-ea"/>
                          <a:cs typeface="+mn-cs"/>
                        </a:rPr>
                        <a:t>Risorse chiave</a:t>
                      </a:r>
                    </a:p>
                  </a:txBody>
                  <a:tcPr marL="90896" marR="90896"/>
                </a:tc>
                <a:tc>
                  <a:txBody>
                    <a:bodyPr/>
                    <a:lstStyle/>
                    <a:p>
                      <a:endParaRPr lang="it-IT" dirty="0"/>
                    </a:p>
                  </a:txBody>
                  <a:tcPr marL="90896" marR="90896"/>
                </a:tc>
                <a:extLst>
                  <a:ext uri="{0D108BD9-81ED-4DB2-BD59-A6C34878D82A}">
                    <a16:rowId xmlns:a16="http://schemas.microsoft.com/office/drawing/2014/main" val="10003"/>
                  </a:ext>
                </a:extLst>
              </a:tr>
              <a:tr h="140798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it-IT" sz="1800" b="0" kern="1200" dirty="0">
                          <a:solidFill>
                            <a:schemeClr val="dk1"/>
                          </a:solidFill>
                          <a:latin typeface="+mn-lt"/>
                          <a:ea typeface="+mn-ea"/>
                          <a:cs typeface="+mn-cs"/>
                        </a:rPr>
                        <a:t>Servizi per segmenti di clienti</a:t>
                      </a:r>
                    </a:p>
                  </a:txBody>
                  <a:tcPr marL="90896" marR="90896"/>
                </a:tc>
                <a:tc>
                  <a:txBody>
                    <a:bodyPr/>
                    <a:lstStyle/>
                    <a:p>
                      <a:endParaRPr lang="it-IT" dirty="0"/>
                    </a:p>
                  </a:txBody>
                  <a:tcPr marL="90896" marR="90896"/>
                </a:tc>
                <a:extLst>
                  <a:ext uri="{0D108BD9-81ED-4DB2-BD59-A6C34878D82A}">
                    <a16:rowId xmlns:a16="http://schemas.microsoft.com/office/drawing/2014/main" val="10004"/>
                  </a:ext>
                </a:extLst>
              </a:tr>
            </a:tbl>
          </a:graphicData>
        </a:graphic>
      </p:graphicFrame>
      <p:pic>
        <p:nvPicPr>
          <p:cNvPr id="10" name="Segnaposto contenuto 6" descr="pensamientos.jpg"/>
          <p:cNvPicPr>
            <a:picLocks noChangeAspect="1"/>
          </p:cNvPicPr>
          <p:nvPr/>
        </p:nvPicPr>
        <p:blipFill>
          <a:blip r:embed="rId3" cstate="print"/>
          <a:stretch>
            <a:fillRect/>
          </a:stretch>
        </p:blipFill>
        <p:spPr>
          <a:xfrm>
            <a:off x="8062628" y="114584"/>
            <a:ext cx="901860" cy="1010160"/>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a:t>Lavoro individuale sul Modello di Business: restituzione delle osservazioni: franchising</a:t>
            </a:r>
          </a:p>
        </p:txBody>
      </p:sp>
      <p:graphicFrame>
        <p:nvGraphicFramePr>
          <p:cNvPr id="8" name="Segnaposto contenuto 7"/>
          <p:cNvGraphicFramePr>
            <a:graphicFrameLocks noGrp="1"/>
          </p:cNvGraphicFramePr>
          <p:nvPr>
            <p:ph sz="quarter" idx="1"/>
          </p:nvPr>
        </p:nvGraphicFramePr>
        <p:xfrm>
          <a:off x="457200" y="1219200"/>
          <a:ext cx="8291264" cy="4946103"/>
        </p:xfrm>
        <a:graphic>
          <a:graphicData uri="http://schemas.openxmlformats.org/drawingml/2006/table">
            <a:tbl>
              <a:tblPr firstRow="1" bandRow="1">
                <a:tableStyleId>{5C22544A-7EE6-4342-B048-85BDC9FD1C3A}</a:tableStyleId>
              </a:tblPr>
              <a:tblGrid>
                <a:gridCol w="2170584">
                  <a:extLst>
                    <a:ext uri="{9D8B030D-6E8A-4147-A177-3AD203B41FA5}">
                      <a16:colId xmlns:a16="http://schemas.microsoft.com/office/drawing/2014/main" val="20000"/>
                    </a:ext>
                  </a:extLst>
                </a:gridCol>
                <a:gridCol w="6120680">
                  <a:extLst>
                    <a:ext uri="{9D8B030D-6E8A-4147-A177-3AD203B41FA5}">
                      <a16:colId xmlns:a16="http://schemas.microsoft.com/office/drawing/2014/main" val="20001"/>
                    </a:ext>
                  </a:extLst>
                </a:gridCol>
              </a:tblGrid>
              <a:tr h="897772">
                <a:tc>
                  <a:txBody>
                    <a:bodyPr/>
                    <a:lstStyle/>
                    <a:p>
                      <a:endParaRPr lang="it-IT" dirty="0"/>
                    </a:p>
                  </a:txBody>
                  <a:tcPr marL="90896" marR="90896"/>
                </a:tc>
                <a:tc>
                  <a:txBody>
                    <a:bodyPr/>
                    <a:lstStyle/>
                    <a:p>
                      <a:r>
                        <a:rPr lang="it-IT" dirty="0"/>
                        <a:t>FRANCHISING</a:t>
                      </a:r>
                    </a:p>
                  </a:txBody>
                  <a:tcPr marL="90896" marR="90896"/>
                </a:tc>
                <a:extLst>
                  <a:ext uri="{0D108BD9-81ED-4DB2-BD59-A6C34878D82A}">
                    <a16:rowId xmlns:a16="http://schemas.microsoft.com/office/drawing/2014/main" val="10000"/>
                  </a:ext>
                </a:extLst>
              </a:tr>
              <a:tr h="9595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t-IT" sz="1800" b="0" kern="1200" noProof="0" dirty="0">
                          <a:solidFill>
                            <a:schemeClr val="dk1"/>
                          </a:solidFill>
                          <a:latin typeface="+mn-lt"/>
                          <a:ea typeface="+mn-ea"/>
                          <a:cs typeface="+mn-cs"/>
                        </a:rPr>
                        <a:t>Relazione con i clienti </a:t>
                      </a:r>
                      <a:endParaRPr kumimoji="0" lang="it-IT" sz="1800" b="0" kern="1200" dirty="0">
                        <a:solidFill>
                          <a:schemeClr val="dk1"/>
                        </a:solidFill>
                        <a:latin typeface="+mn-lt"/>
                        <a:ea typeface="+mn-ea"/>
                        <a:cs typeface="+mn-cs"/>
                      </a:endParaRPr>
                    </a:p>
                  </a:txBody>
                  <a:tcPr marL="90896" marR="90896"/>
                </a:tc>
                <a:tc>
                  <a:txBody>
                    <a:bodyPr/>
                    <a:lstStyle/>
                    <a:p>
                      <a:endParaRPr lang="it-IT" dirty="0"/>
                    </a:p>
                  </a:txBody>
                  <a:tcPr marL="90896" marR="90896"/>
                </a:tc>
                <a:extLst>
                  <a:ext uri="{0D108BD9-81ED-4DB2-BD59-A6C34878D82A}">
                    <a16:rowId xmlns:a16="http://schemas.microsoft.com/office/drawing/2014/main" val="10001"/>
                  </a:ext>
                </a:extLst>
              </a:tr>
              <a:tr h="807995">
                <a:tc>
                  <a:txBody>
                    <a:bodyPr/>
                    <a:lstStyle/>
                    <a:p>
                      <a:pPr algn="l"/>
                      <a:r>
                        <a:rPr lang="it-IT" sz="1800" b="0" dirty="0"/>
                        <a:t>Canali </a:t>
                      </a:r>
                      <a:endParaRPr lang="it-IT" b="0" dirty="0"/>
                    </a:p>
                  </a:txBody>
                  <a:tcPr marL="90896" marR="90896"/>
                </a:tc>
                <a:tc>
                  <a:txBody>
                    <a:bodyPr/>
                    <a:lstStyle/>
                    <a:p>
                      <a:endParaRPr lang="it-IT" dirty="0"/>
                    </a:p>
                  </a:txBody>
                  <a:tcPr marL="90896" marR="90896"/>
                </a:tc>
                <a:extLst>
                  <a:ext uri="{0D108BD9-81ED-4DB2-BD59-A6C34878D82A}">
                    <a16:rowId xmlns:a16="http://schemas.microsoft.com/office/drawing/2014/main" val="10002"/>
                  </a:ext>
                </a:extLst>
              </a:tr>
              <a:tr h="872790">
                <a:tc>
                  <a:txBody>
                    <a:bodyPr/>
                    <a:lstStyle/>
                    <a:p>
                      <a:pPr algn="l"/>
                      <a:r>
                        <a:rPr lang="it-IT" sz="1800" b="0" dirty="0"/>
                        <a:t>Clienti (segmenti)</a:t>
                      </a:r>
                      <a:endParaRPr lang="it-IT" b="0" dirty="0"/>
                    </a:p>
                  </a:txBody>
                  <a:tcPr marL="90896" marR="90896"/>
                </a:tc>
                <a:tc>
                  <a:txBody>
                    <a:bodyPr/>
                    <a:lstStyle/>
                    <a:p>
                      <a:endParaRPr lang="it-IT" dirty="0"/>
                    </a:p>
                  </a:txBody>
                  <a:tcPr marL="90896" marR="90896"/>
                </a:tc>
                <a:extLst>
                  <a:ext uri="{0D108BD9-81ED-4DB2-BD59-A6C34878D82A}">
                    <a16:rowId xmlns:a16="http://schemas.microsoft.com/office/drawing/2014/main" val="10003"/>
                  </a:ext>
                </a:extLst>
              </a:tr>
              <a:tr h="1407984">
                <a:tc>
                  <a:txBody>
                    <a:bodyPr/>
                    <a:lstStyle/>
                    <a:p>
                      <a:pPr algn="l"/>
                      <a:r>
                        <a:rPr lang="it-IT" b="0" dirty="0"/>
                        <a:t>Flussi di ricavo</a:t>
                      </a:r>
                    </a:p>
                  </a:txBody>
                  <a:tcPr marL="90896" marR="90896"/>
                </a:tc>
                <a:tc>
                  <a:txBody>
                    <a:bodyPr/>
                    <a:lstStyle/>
                    <a:p>
                      <a:pPr algn="l"/>
                      <a:endParaRPr lang="it-IT" dirty="0"/>
                    </a:p>
                  </a:txBody>
                  <a:tcPr marL="90896" marR="90896"/>
                </a:tc>
                <a:extLst>
                  <a:ext uri="{0D108BD9-81ED-4DB2-BD59-A6C34878D82A}">
                    <a16:rowId xmlns:a16="http://schemas.microsoft.com/office/drawing/2014/main" val="10004"/>
                  </a:ext>
                </a:extLst>
              </a:tr>
            </a:tbl>
          </a:graphicData>
        </a:graphic>
      </p:graphicFrame>
      <p:pic>
        <p:nvPicPr>
          <p:cNvPr id="10" name="Segnaposto contenuto 6" descr="pensamientos.jpg"/>
          <p:cNvPicPr>
            <a:picLocks noChangeAspect="1"/>
          </p:cNvPicPr>
          <p:nvPr/>
        </p:nvPicPr>
        <p:blipFill>
          <a:blip r:embed="rId3" cstate="print"/>
          <a:stretch>
            <a:fillRect/>
          </a:stretch>
        </p:blipFill>
        <p:spPr>
          <a:xfrm>
            <a:off x="8062628" y="114584"/>
            <a:ext cx="901860" cy="1010160"/>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Ripasso 1.</a:t>
            </a:r>
          </a:p>
        </p:txBody>
      </p:sp>
      <p:sp>
        <p:nvSpPr>
          <p:cNvPr id="3" name="Segnaposto contenuto 2"/>
          <p:cNvSpPr>
            <a:spLocks noGrp="1"/>
          </p:cNvSpPr>
          <p:nvPr>
            <p:ph sz="quarter" idx="1"/>
          </p:nvPr>
        </p:nvSpPr>
        <p:spPr>
          <a:xfrm>
            <a:off x="457200" y="1219200"/>
            <a:ext cx="8229600" cy="4658072"/>
          </a:xfrm>
        </p:spPr>
        <p:txBody>
          <a:bodyPr>
            <a:noAutofit/>
          </a:bodyPr>
          <a:lstStyle/>
          <a:p>
            <a:pPr marL="514350" indent="-514350">
              <a:lnSpc>
                <a:spcPct val="150000"/>
              </a:lnSpc>
              <a:buFont typeface="+mj-lt"/>
              <a:buAutoNum type="arabicPeriod"/>
            </a:pPr>
            <a:r>
              <a:rPr lang="it-IT" sz="2400" dirty="0"/>
              <a:t>Abbiamo parlato di Modello di Business, parleremo del Marketing Mix, che raccoglie gli elementi di cui il Marketing si compone.</a:t>
            </a:r>
          </a:p>
          <a:p>
            <a:pPr marL="514350" indent="-514350">
              <a:lnSpc>
                <a:spcPct val="150000"/>
              </a:lnSpc>
              <a:buFont typeface="+mj-lt"/>
              <a:buAutoNum type="arabicPeriod"/>
            </a:pPr>
            <a:r>
              <a:rPr lang="it-IT" sz="2400" dirty="0"/>
              <a:t>Nota bene: </a:t>
            </a:r>
            <a:r>
              <a:rPr lang="it-IT" sz="2400" dirty="0">
                <a:solidFill>
                  <a:schemeClr val="accent1">
                    <a:lumMod val="50000"/>
                  </a:schemeClr>
                </a:solidFill>
              </a:rPr>
              <a:t>Prodotti e Servizi </a:t>
            </a:r>
            <a:r>
              <a:rPr lang="it-IT" sz="2400" dirty="0"/>
              <a:t>sono elementi strategici e fanno parte di entrambi!</a:t>
            </a:r>
          </a:p>
          <a:p>
            <a:pPr marL="514350" indent="-514350">
              <a:lnSpc>
                <a:spcPct val="150000"/>
              </a:lnSpc>
              <a:buFont typeface="+mj-lt"/>
              <a:buAutoNum type="arabicPeriod"/>
            </a:pPr>
            <a:r>
              <a:rPr lang="it-IT" sz="2400" dirty="0"/>
              <a:t>Il Marketing Mix è un’estensione del Modello di Business, in quanto strutturazione dell’offerta all’esterno, al mercato. La stessa definizione del mercato fa parte della strategia di marketing.</a:t>
            </a:r>
            <a:endParaRPr lang="it-IT" sz="2400" dirty="0">
              <a:sym typeface="Wingdings" pitchFamily="2" charset="2"/>
            </a:endParaRPr>
          </a:p>
          <a:p>
            <a:pPr marL="457200" indent="-457200">
              <a:lnSpc>
                <a:spcPct val="150000"/>
              </a:lnSpc>
              <a:buFont typeface="+mj-lt"/>
              <a:buAutoNum type="arabicPeriod"/>
            </a:pPr>
            <a:endParaRPr lang="it-IT" sz="2400" dirty="0">
              <a:sym typeface="Wingdings" pitchFamily="2" charset="2"/>
            </a:endParaRPr>
          </a:p>
          <a:p>
            <a:pPr marL="457200" indent="-457200">
              <a:lnSpc>
                <a:spcPct val="150000"/>
              </a:lnSpc>
              <a:buFont typeface="+mj-lt"/>
              <a:buAutoNum type="arabicPeriod"/>
            </a:pPr>
            <a:endParaRPr lang="it-IT" sz="2400" dirty="0"/>
          </a:p>
          <a:p>
            <a:pPr marL="457200" indent="-457200">
              <a:lnSpc>
                <a:spcPct val="150000"/>
              </a:lnSpc>
              <a:buFont typeface="+mj-lt"/>
              <a:buAutoNum type="arabicPeriod"/>
            </a:pPr>
            <a:endParaRPr lang="it-IT"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Strumenti di Supporto al </a:t>
            </a:r>
            <a:r>
              <a:rPr lang="it-IT" dirty="0">
                <a:solidFill>
                  <a:schemeClr val="accent3">
                    <a:lumMod val="50000"/>
                  </a:schemeClr>
                </a:solidFill>
              </a:rPr>
              <a:t>Marketing</a:t>
            </a:r>
            <a:r>
              <a:rPr lang="it-IT" dirty="0"/>
              <a:t> dello Studio Odontoiatrico</a:t>
            </a:r>
          </a:p>
        </p:txBody>
      </p:sp>
      <p:graphicFrame>
        <p:nvGraphicFramePr>
          <p:cNvPr id="7" name="Segnaposto contenuto 6"/>
          <p:cNvGraphicFramePr>
            <a:graphicFrameLocks noGrp="1"/>
          </p:cNvGraphicFramePr>
          <p:nvPr>
            <p:ph sz="quarter" idx="1"/>
          </p:nvPr>
        </p:nvGraphicFramePr>
        <p:xfrm>
          <a:off x="1187624" y="1709787"/>
          <a:ext cx="6552728" cy="3807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5330" name="Rectangle 2"/>
          <p:cNvSpPr>
            <a:spLocks noGrp="1" noChangeArrowheads="1"/>
          </p:cNvSpPr>
          <p:nvPr>
            <p:ph type="title"/>
          </p:nvPr>
        </p:nvSpPr>
        <p:spPr bwMode="auto">
          <a:xfrm>
            <a:off x="457200" y="-27384"/>
            <a:ext cx="8229600" cy="1143000"/>
          </a:xfrm>
        </p:spPr>
        <p:txBody>
          <a:bodyPr vert="horz" anchor="b" anchorCtr="0">
            <a:normAutofit/>
          </a:bodyPr>
          <a:lstStyle/>
          <a:p>
            <a:r>
              <a:rPr lang="it-IT" sz="2800" dirty="0"/>
              <a:t>Strumenti di </a:t>
            </a:r>
            <a:r>
              <a:rPr lang="it-IT" sz="2800" dirty="0">
                <a:solidFill>
                  <a:schemeClr val="accent5"/>
                </a:solidFill>
              </a:rPr>
              <a:t>Supporto</a:t>
            </a:r>
            <a:r>
              <a:rPr lang="it-IT" sz="2800" dirty="0"/>
              <a:t> al Marketing dello Studio Odontoiatrico</a:t>
            </a:r>
            <a:endParaRPr lang="it-IT" sz="2900" dirty="0"/>
          </a:p>
        </p:txBody>
      </p:sp>
      <p:sp>
        <p:nvSpPr>
          <p:cNvPr id="4" name="Segnaposto contenuto 3"/>
          <p:cNvSpPr>
            <a:spLocks noGrp="1"/>
          </p:cNvSpPr>
          <p:nvPr>
            <p:ph type="body" sz="half" idx="1"/>
          </p:nvPr>
        </p:nvSpPr>
        <p:spPr>
          <a:xfrm>
            <a:off x="467544" y="1081088"/>
            <a:ext cx="4037134" cy="4914900"/>
          </a:xfrm>
        </p:spPr>
        <p:txBody>
          <a:bodyPr vert="horz">
            <a:normAutofit/>
          </a:bodyPr>
          <a:lstStyle/>
          <a:p>
            <a:pPr>
              <a:lnSpc>
                <a:spcPct val="150000"/>
              </a:lnSpc>
            </a:pPr>
            <a:r>
              <a:rPr lang="it-IT" sz="2000" dirty="0"/>
              <a:t>La strategia si declina in decisioni e comportamenti, dunque non è solo nelle mani del management, ma è una parte vitale delle azioni che portano al risultato, in ogni punto di contatto con il Cliente</a:t>
            </a:r>
          </a:p>
          <a:p>
            <a:pPr>
              <a:lnSpc>
                <a:spcPct val="150000"/>
              </a:lnSpc>
            </a:pPr>
            <a:r>
              <a:rPr lang="it-IT" sz="2000" dirty="0"/>
              <a:t>La strategia deve essere tradotta in azioni specifiche per clienti specifici, deve essere tradotta in pratica</a:t>
            </a:r>
          </a:p>
          <a:p>
            <a:pPr>
              <a:lnSpc>
                <a:spcPct val="150000"/>
              </a:lnSpc>
            </a:pPr>
            <a:endParaRPr lang="it-IT" sz="2000" dirty="0"/>
          </a:p>
        </p:txBody>
      </p:sp>
      <p:pic>
        <p:nvPicPr>
          <p:cNvPr id="10" name="Segnaposto contenuto 9" descr="Whats-in-it-for-me1.jpg"/>
          <p:cNvPicPr>
            <a:picLocks noGrp="1" noChangeAspect="1"/>
          </p:cNvPicPr>
          <p:nvPr>
            <p:ph sz="half" idx="2"/>
          </p:nvPr>
        </p:nvPicPr>
        <p:blipFill>
          <a:blip r:embed="rId3" cstate="print"/>
          <a:stretch>
            <a:fillRect/>
          </a:stretch>
        </p:blipFill>
        <p:spPr>
          <a:xfrm>
            <a:off x="4572000" y="1340768"/>
            <a:ext cx="4038600" cy="3028950"/>
          </a:xfrm>
        </p:spPr>
      </p:pic>
      <p:sp>
        <p:nvSpPr>
          <p:cNvPr id="11" name="Segnaposto contenuto 3"/>
          <p:cNvSpPr txBox="1">
            <a:spLocks/>
          </p:cNvSpPr>
          <p:nvPr/>
        </p:nvSpPr>
        <p:spPr>
          <a:xfrm>
            <a:off x="4567314" y="4293096"/>
            <a:ext cx="4037134" cy="1728192"/>
          </a:xfrm>
          <a:prstGeom prst="rect">
            <a:avLst/>
          </a:prstGeom>
        </p:spPr>
        <p:txBody>
          <a:bodyPr vert="horz">
            <a:noAutofit/>
          </a:bodyPr>
          <a:lstStyle/>
          <a:p>
            <a:pPr>
              <a:lnSpc>
                <a:spcPct val="150000"/>
              </a:lnSpc>
              <a:buFont typeface="Arial" pitchFamily="34" charset="0"/>
              <a:buChar char="•"/>
            </a:pPr>
            <a:r>
              <a:rPr lang="it-IT" dirty="0"/>
              <a:t>Come vedete il vostro ruolo in questo quadro?</a:t>
            </a:r>
          </a:p>
          <a:p>
            <a:pPr>
              <a:lnSpc>
                <a:spcPct val="150000"/>
              </a:lnSpc>
              <a:buFont typeface="Arial" pitchFamily="34" charset="0"/>
              <a:buChar char="•"/>
            </a:pPr>
            <a:r>
              <a:rPr lang="it-IT" dirty="0"/>
              <a:t>Quando entrate in gioco nella relazione con i Pazienti/Clienti?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ASO e Gestione del cliente – ambiti di azione</a:t>
            </a:r>
          </a:p>
        </p:txBody>
      </p:sp>
      <p:sp>
        <p:nvSpPr>
          <p:cNvPr id="3" name="Segnaposto contenuto 2"/>
          <p:cNvSpPr>
            <a:spLocks noGrp="1"/>
          </p:cNvSpPr>
          <p:nvPr>
            <p:ph sz="quarter" idx="1"/>
          </p:nvPr>
        </p:nvSpPr>
        <p:spPr/>
        <p:txBody>
          <a:bodyPr>
            <a:normAutofit lnSpcReduction="10000"/>
          </a:bodyPr>
          <a:lstStyle/>
          <a:p>
            <a:r>
              <a:rPr lang="it-IT" dirty="0"/>
              <a:t>Primo contatto con lo Studio</a:t>
            </a:r>
          </a:p>
          <a:p>
            <a:r>
              <a:rPr lang="it-IT" dirty="0"/>
              <a:t>Accoglienza</a:t>
            </a:r>
          </a:p>
          <a:p>
            <a:r>
              <a:rPr lang="it-IT" dirty="0"/>
              <a:t>Raccolta informazioni</a:t>
            </a:r>
          </a:p>
          <a:p>
            <a:r>
              <a:rPr lang="it-IT" dirty="0"/>
              <a:t>Assistenza </a:t>
            </a:r>
            <a:r>
              <a:rPr lang="it-IT" dirty="0">
                <a:sym typeface="Wingdings" pitchFamily="2" charset="2"/>
              </a:rPr>
              <a:t> qualità reale e percepita</a:t>
            </a:r>
            <a:endParaRPr lang="it-IT" dirty="0"/>
          </a:p>
          <a:p>
            <a:r>
              <a:rPr lang="it-IT" dirty="0"/>
              <a:t>Elaborazione del piano di cura e del preventivo</a:t>
            </a:r>
          </a:p>
          <a:p>
            <a:r>
              <a:rPr lang="it-IT" dirty="0"/>
              <a:t>Individuazione del passo successivo (agenda)</a:t>
            </a:r>
          </a:p>
          <a:p>
            <a:r>
              <a:rPr lang="it-IT" dirty="0"/>
              <a:t>Presa di contatto successiva</a:t>
            </a:r>
          </a:p>
          <a:p>
            <a:r>
              <a:rPr lang="it-IT" dirty="0"/>
              <a:t>Richiami</a:t>
            </a:r>
          </a:p>
          <a:p>
            <a:r>
              <a:rPr lang="it-IT" dirty="0"/>
              <a:t>Scelta dei canali di comunicazione</a:t>
            </a:r>
          </a:p>
          <a:p>
            <a:r>
              <a:rPr lang="it-IT" dirty="0"/>
              <a:t>Gestione di canali non sincroni</a:t>
            </a:r>
          </a:p>
          <a:p>
            <a:r>
              <a:rPr lang="it-IT" dirty="0"/>
              <a:t>Gestione della conoscenza</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Indice</a:t>
            </a:r>
          </a:p>
        </p:txBody>
      </p:sp>
      <p:sp>
        <p:nvSpPr>
          <p:cNvPr id="3" name="Segnaposto contenuto 2"/>
          <p:cNvSpPr>
            <a:spLocks noGrp="1"/>
          </p:cNvSpPr>
          <p:nvPr>
            <p:ph sz="quarter" idx="1"/>
          </p:nvPr>
        </p:nvSpPr>
        <p:spPr/>
        <p:txBody>
          <a:bodyPr>
            <a:normAutofit/>
          </a:bodyPr>
          <a:lstStyle/>
          <a:p>
            <a:r>
              <a:rPr lang="it-IT" dirty="0">
                <a:sym typeface="Wingdings" pitchFamily="2" charset="2"/>
              </a:rPr>
              <a:t>Il Modello di Business e il Marketing Mix</a:t>
            </a:r>
          </a:p>
          <a:p>
            <a:r>
              <a:rPr lang="it-IT" dirty="0">
                <a:sym typeface="Wingdings" pitchFamily="2" charset="2"/>
              </a:rPr>
              <a:t>Il ruolo dell’ASO nella gestione dei clienti</a:t>
            </a:r>
          </a:p>
          <a:p>
            <a:r>
              <a:rPr lang="it-IT" dirty="0">
                <a:sym typeface="Wingdings" pitchFamily="2" charset="2"/>
              </a:rPr>
              <a:t>Aggiornamenti e riflessioni sul processo</a:t>
            </a:r>
            <a:br>
              <a:rPr lang="it-IT" dirty="0">
                <a:sym typeface="Wingdings" pitchFamily="2" charset="2"/>
              </a:rPr>
            </a:br>
            <a:r>
              <a:rPr lang="it-IT" dirty="0">
                <a:sym typeface="Wingdings" pitchFamily="2" charset="2"/>
              </a:rPr>
              <a:t>di acquisizione</a:t>
            </a:r>
          </a:p>
          <a:p>
            <a:pPr>
              <a:buNone/>
            </a:pPr>
            <a:endParaRPr lang="it-IT" sz="2000" dirty="0">
              <a:sym typeface="Wingdings" pitchFamily="2" charset="2"/>
            </a:endParaRPr>
          </a:p>
          <a:p>
            <a:pPr>
              <a:buNone/>
            </a:pPr>
            <a:r>
              <a:rPr lang="it-IT" sz="2000" b="1" dirty="0">
                <a:sym typeface="Wingdings" pitchFamily="2" charset="2"/>
              </a:rPr>
              <a:t>PAUSA</a:t>
            </a:r>
          </a:p>
          <a:p>
            <a:pPr>
              <a:buNone/>
            </a:pPr>
            <a:endParaRPr lang="it-IT" sz="2000" dirty="0">
              <a:sym typeface="Wingdings" pitchFamily="2" charset="2"/>
            </a:endParaRPr>
          </a:p>
          <a:p>
            <a:r>
              <a:rPr lang="it-IT" dirty="0">
                <a:sym typeface="Wingdings" pitchFamily="2" charset="2"/>
              </a:rPr>
              <a:t>Le fasi di risoluzione dei dubbi e di continuità: indicazioni pratiche di supporto</a:t>
            </a:r>
          </a:p>
          <a:p>
            <a:r>
              <a:rPr lang="it-IT" dirty="0">
                <a:sym typeface="Wingdings" pitchFamily="2" charset="2"/>
              </a:rPr>
              <a:t>La scheda </a:t>
            </a:r>
            <a:r>
              <a:rPr lang="it-IT" dirty="0" err="1">
                <a:sym typeface="Wingdings" pitchFamily="2" charset="2"/>
              </a:rPr>
              <a:t>post-implantare</a:t>
            </a:r>
            <a:endParaRPr lang="it-IT" dirty="0">
              <a:sym typeface="Wingdings" pitchFamily="2" charset="2"/>
            </a:endParaRPr>
          </a:p>
          <a:p>
            <a:r>
              <a:rPr lang="it-IT" dirty="0">
                <a:sym typeface="Wingdings" pitchFamily="2" charset="2"/>
              </a:rPr>
              <a:t>Riflessioni conclusive e chiusura</a:t>
            </a:r>
          </a:p>
          <a:p>
            <a:endParaRPr lang="it-IT" dirty="0">
              <a:sym typeface="Wingdings" pitchFamily="2" charset="2"/>
            </a:endParaRPr>
          </a:p>
          <a:p>
            <a:endParaRPr lang="it-IT" dirty="0">
              <a:sym typeface="Wingdings" pitchFamily="2" charset="2"/>
            </a:endParaRPr>
          </a:p>
          <a:p>
            <a:endParaRPr lang="it-IT" dirty="0"/>
          </a:p>
          <a:p>
            <a:endParaRPr lang="it-IT" dirty="0"/>
          </a:p>
        </p:txBody>
      </p:sp>
      <p:sp>
        <p:nvSpPr>
          <p:cNvPr id="5" name="Parentesi graffa chiusa 4"/>
          <p:cNvSpPr/>
          <p:nvPr/>
        </p:nvSpPr>
        <p:spPr>
          <a:xfrm>
            <a:off x="6804248" y="1196752"/>
            <a:ext cx="432048" cy="19442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 name="Parentesi graffa chiusa 5"/>
          <p:cNvSpPr/>
          <p:nvPr/>
        </p:nvSpPr>
        <p:spPr>
          <a:xfrm>
            <a:off x="7452320" y="4149080"/>
            <a:ext cx="432048" cy="1800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CasellaDiTesto 6"/>
          <p:cNvSpPr txBox="1"/>
          <p:nvPr/>
        </p:nvSpPr>
        <p:spPr>
          <a:xfrm>
            <a:off x="7380312" y="1979548"/>
            <a:ext cx="1034257" cy="369332"/>
          </a:xfrm>
          <a:prstGeom prst="rect">
            <a:avLst/>
          </a:prstGeom>
          <a:noFill/>
        </p:spPr>
        <p:txBody>
          <a:bodyPr wrap="none" rtlCol="0">
            <a:spAutoFit/>
          </a:bodyPr>
          <a:lstStyle/>
          <a:p>
            <a:r>
              <a:rPr lang="it-IT" b="1" dirty="0"/>
              <a:t>1° parte</a:t>
            </a:r>
          </a:p>
        </p:txBody>
      </p:sp>
      <p:sp>
        <p:nvSpPr>
          <p:cNvPr id="8" name="CasellaDiTesto 7"/>
          <p:cNvSpPr txBox="1"/>
          <p:nvPr/>
        </p:nvSpPr>
        <p:spPr>
          <a:xfrm>
            <a:off x="7875270" y="4859868"/>
            <a:ext cx="1034257" cy="369332"/>
          </a:xfrm>
          <a:prstGeom prst="rect">
            <a:avLst/>
          </a:prstGeom>
          <a:noFill/>
        </p:spPr>
        <p:txBody>
          <a:bodyPr wrap="none" rtlCol="0">
            <a:spAutoFit/>
          </a:bodyPr>
          <a:lstStyle/>
          <a:p>
            <a:r>
              <a:rPr lang="it-IT" b="1" dirty="0"/>
              <a:t>2° parte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ko9skxo4yhg28xqgqvn6nxyvudn.jpg">
            <a:hlinkClick r:id="rId3"/>
          </p:cNvPr>
          <p:cNvPicPr>
            <a:picLocks noChangeAspect="1"/>
          </p:cNvPicPr>
          <p:nvPr/>
        </p:nvPicPr>
        <p:blipFill>
          <a:blip r:embed="rId4" cstate="print"/>
          <a:stretch>
            <a:fillRect/>
          </a:stretch>
        </p:blipFill>
        <p:spPr>
          <a:xfrm>
            <a:off x="2699792" y="908720"/>
            <a:ext cx="3600400" cy="5400600"/>
          </a:xfrm>
          <a:prstGeom prst="rect">
            <a:avLst/>
          </a:prstGeom>
        </p:spPr>
      </p:pic>
      <p:sp>
        <p:nvSpPr>
          <p:cNvPr id="2" name="Titolo 1"/>
          <p:cNvSpPr>
            <a:spLocks noGrp="1"/>
          </p:cNvSpPr>
          <p:nvPr>
            <p:ph type="title"/>
          </p:nvPr>
        </p:nvSpPr>
        <p:spPr/>
        <p:txBody>
          <a:bodyPr>
            <a:normAutofit/>
          </a:bodyPr>
          <a:lstStyle/>
          <a:p>
            <a:r>
              <a:rPr lang="it-IT" dirty="0"/>
              <a:t>L’acquisto – evoluzione nel tempo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a:t>Il cliente è cambiato, la società è cambiata, la complessità delle soluzioni è aumentata </a:t>
            </a:r>
            <a:r>
              <a:rPr lang="it-IT" sz="2400" dirty="0">
                <a:sym typeface="Wingdings" pitchFamily="2" charset="2"/>
              </a:rPr>
              <a:t> parliamo di </a:t>
            </a:r>
            <a:r>
              <a:rPr lang="it-IT" sz="2400" dirty="0"/>
              <a:t>Acquisti complessi</a:t>
            </a:r>
          </a:p>
        </p:txBody>
      </p:sp>
      <p:sp>
        <p:nvSpPr>
          <p:cNvPr id="3" name="Segnaposto contenuto 2"/>
          <p:cNvSpPr>
            <a:spLocks noGrp="1"/>
          </p:cNvSpPr>
          <p:nvPr>
            <p:ph sz="quarter" idx="1"/>
          </p:nvPr>
        </p:nvSpPr>
        <p:spPr/>
        <p:txBody>
          <a:bodyPr vert="horz">
            <a:normAutofit fontScale="77500" lnSpcReduction="20000"/>
          </a:bodyPr>
          <a:lstStyle/>
          <a:p>
            <a:pPr>
              <a:lnSpc>
                <a:spcPct val="150000"/>
              </a:lnSpc>
            </a:pPr>
            <a:r>
              <a:rPr lang="it-IT" sz="2400" dirty="0"/>
              <a:t>Tempi lunghi → ciclo della trattativa più lungo, più dubbi, mutamento delle esigenze</a:t>
            </a:r>
          </a:p>
          <a:p>
            <a:pPr>
              <a:lnSpc>
                <a:spcPct val="150000"/>
              </a:lnSpc>
            </a:pPr>
            <a:r>
              <a:rPr lang="it-IT" sz="2400" dirty="0"/>
              <a:t>Analisi dell’offerta della concorrenza → maggior competizione</a:t>
            </a:r>
          </a:p>
          <a:p>
            <a:pPr>
              <a:lnSpc>
                <a:spcPct val="150000"/>
              </a:lnSpc>
            </a:pPr>
            <a:r>
              <a:rPr lang="it-IT" sz="2400" dirty="0"/>
              <a:t>Decisioni di notevole importanza → maggiori implicazioni derivanti dalle scelte</a:t>
            </a:r>
          </a:p>
          <a:p>
            <a:pPr>
              <a:lnSpc>
                <a:spcPct val="150000"/>
              </a:lnSpc>
            </a:pPr>
            <a:r>
              <a:rPr lang="it-IT" sz="2400" dirty="0"/>
              <a:t>Diversi interlocutori coinvolti → ogni decisione significativa coinvolge altre persone</a:t>
            </a:r>
          </a:p>
          <a:p>
            <a:pPr>
              <a:lnSpc>
                <a:spcPct val="150000"/>
              </a:lnSpc>
            </a:pPr>
            <a:r>
              <a:rPr lang="it-IT" sz="2400" dirty="0"/>
              <a:t>Mappe decisionali più articolate</a:t>
            </a:r>
          </a:p>
          <a:p>
            <a:pPr>
              <a:lnSpc>
                <a:spcPct val="150000"/>
              </a:lnSpc>
            </a:pPr>
            <a:r>
              <a:rPr lang="it-IT" sz="2400" dirty="0"/>
              <a:t>Aumentano i problemi di implementazione delle soluzioni → rapporto di continuità da mantenere e valorizzare</a:t>
            </a:r>
          </a:p>
          <a:p>
            <a:pPr>
              <a:lnSpc>
                <a:spcPct val="150000"/>
              </a:lnSpc>
            </a:pPr>
            <a:r>
              <a:rPr lang="it-IT" sz="2400" dirty="0"/>
              <a:t>COVID19: incertezza in ogni cosa, perfino negli appuntamenti e le scadenze! Paradossalmente a volte maggior urgenza /maggior liquidità</a:t>
            </a:r>
            <a:r>
              <a:rPr lang="is-IS" sz="2400" dirty="0"/>
              <a:t>…</a:t>
            </a:r>
            <a:endParaRPr lang="it-IT" sz="2400" dirty="0"/>
          </a:p>
          <a:p>
            <a:pPr>
              <a:lnSpc>
                <a:spcPct val="150000"/>
              </a:lnSpc>
            </a:pPr>
            <a:endParaRPr lang="it-IT"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Proviamo a costruire il processo di acquisizione nel caso di acquisti complessi</a:t>
            </a:r>
          </a:p>
        </p:txBody>
      </p:sp>
      <p:sp>
        <p:nvSpPr>
          <p:cNvPr id="5" name="Segnaposto contenuto 4"/>
          <p:cNvSpPr>
            <a:spLocks noGrp="1"/>
          </p:cNvSpPr>
          <p:nvPr>
            <p:ph sz="quarter" idx="2"/>
          </p:nvPr>
        </p:nvSpPr>
        <p:spPr/>
        <p:txBody>
          <a:bodyPr>
            <a:normAutofit/>
          </a:bodyPr>
          <a:lstStyle/>
          <a:p>
            <a:r>
              <a:rPr lang="it-IT" sz="2400" dirty="0"/>
              <a:t>L’estate è alle porte, l’anno volge al termine, siamo stanchi e stiamo analizzando quali siano le possibilità…</a:t>
            </a:r>
          </a:p>
          <a:p>
            <a:endParaRPr lang="it-IT" sz="2100" dirty="0"/>
          </a:p>
          <a:p>
            <a:pPr lvl="1"/>
            <a:endParaRPr lang="it-IT" sz="2400" dirty="0"/>
          </a:p>
          <a:p>
            <a:r>
              <a:rPr lang="it-IT" sz="2400" dirty="0"/>
              <a:t>10 minuti.</a:t>
            </a:r>
          </a:p>
        </p:txBody>
      </p:sp>
      <p:pic>
        <p:nvPicPr>
          <p:cNvPr id="7" name="Segnaposto contenuto 6" descr="pensamientos.jpg"/>
          <p:cNvPicPr>
            <a:picLocks noGrp="1" noChangeAspect="1"/>
          </p:cNvPicPr>
          <p:nvPr>
            <p:ph sz="quarter" idx="1"/>
          </p:nvPr>
        </p:nvPicPr>
        <p:blipFill>
          <a:blip r:embed="rId3" cstate="print"/>
          <a:stretch>
            <a:fillRect/>
          </a:stretch>
        </p:blipFill>
        <p:spPr>
          <a:xfrm>
            <a:off x="457200" y="1424196"/>
            <a:ext cx="4041775" cy="4527132"/>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Il processo di acquisto del Cliente in caso di Acquisti Complessi</a:t>
            </a:r>
          </a:p>
        </p:txBody>
      </p:sp>
      <p:graphicFrame>
        <p:nvGraphicFramePr>
          <p:cNvPr id="4" name="Segnaposto contenuto 3"/>
          <p:cNvGraphicFramePr>
            <a:graphicFrameLocks noGrp="1"/>
          </p:cNvGraphicFramePr>
          <p:nvPr>
            <p:ph sz="quarter" idx="1"/>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Punti di attenzione</a:t>
            </a:r>
          </a:p>
        </p:txBody>
      </p:sp>
      <p:graphicFrame>
        <p:nvGraphicFramePr>
          <p:cNvPr id="9" name="Group 108"/>
          <p:cNvGraphicFramePr>
            <a:graphicFrameLocks/>
          </p:cNvGraphicFramePr>
          <p:nvPr/>
        </p:nvGraphicFramePr>
        <p:xfrm>
          <a:off x="323528" y="1315424"/>
          <a:ext cx="8580437" cy="4913125"/>
        </p:xfrm>
        <a:graphic>
          <a:graphicData uri="http://schemas.openxmlformats.org/drawingml/2006/table">
            <a:tbl>
              <a:tblPr/>
              <a:tblGrid>
                <a:gridCol w="1709737">
                  <a:extLst>
                    <a:ext uri="{9D8B030D-6E8A-4147-A177-3AD203B41FA5}">
                      <a16:colId xmlns:a16="http://schemas.microsoft.com/office/drawing/2014/main" val="20000"/>
                    </a:ext>
                  </a:extLst>
                </a:gridCol>
                <a:gridCol w="34417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544513">
                <a:tc>
                  <a:txBody>
                    <a:bodyPr/>
                    <a:lstStyle/>
                    <a:p>
                      <a:pPr marL="0" marR="0" lvl="0" indent="0" algn="ctr" defTabSz="914400" rtl="0" eaLnBrk="1" fontAlgn="base" latinLnBrk="0" hangingPunct="1">
                        <a:lnSpc>
                          <a:spcPct val="110000"/>
                        </a:lnSpc>
                        <a:spcBef>
                          <a:spcPct val="20000"/>
                        </a:spcBef>
                        <a:spcAft>
                          <a:spcPct val="10000"/>
                        </a:spcAft>
                        <a:buClr>
                          <a:srgbClr val="00A463"/>
                        </a:buClr>
                        <a:buSzPct val="80000"/>
                        <a:buFontTx/>
                        <a:buNone/>
                        <a:tabLst/>
                      </a:pPr>
                      <a:r>
                        <a:rPr kumimoji="0" lang="it-IT" sz="1400" b="1" i="0" u="none" strike="noStrike" cap="none" normalizeH="0" baseline="0" dirty="0">
                          <a:ln>
                            <a:noFill/>
                          </a:ln>
                          <a:solidFill>
                            <a:schemeClr val="accent1">
                              <a:lumMod val="50000"/>
                            </a:schemeClr>
                          </a:solidFill>
                          <a:effectLst/>
                          <a:latin typeface="Arial" charset="0"/>
                        </a:rPr>
                        <a:t>FASE DECISIONALE</a:t>
                      </a:r>
                    </a:p>
                  </a:txBody>
                  <a:tcPr marL="90000" marR="90000" marT="46800" marB="468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20000"/>
                        </a:spcBef>
                        <a:spcAft>
                          <a:spcPct val="10000"/>
                        </a:spcAft>
                        <a:buClr>
                          <a:srgbClr val="00A463"/>
                        </a:buClr>
                        <a:buSzPct val="80000"/>
                        <a:buFontTx/>
                        <a:buNone/>
                        <a:tabLst/>
                      </a:pPr>
                      <a:r>
                        <a:rPr kumimoji="0" lang="it-IT" sz="1400" b="1" i="0" u="none" strike="noStrike" cap="none" normalizeH="0" baseline="0">
                          <a:ln>
                            <a:noFill/>
                          </a:ln>
                          <a:solidFill>
                            <a:schemeClr val="accent1">
                              <a:lumMod val="50000"/>
                            </a:schemeClr>
                          </a:solidFill>
                          <a:effectLst/>
                          <a:latin typeface="Arial" charset="0"/>
                        </a:rPr>
                        <a:t>TIPICHE PREOCCUPAZIONE DEL CLIENTE</a:t>
                      </a:r>
                    </a:p>
                  </a:txBody>
                  <a:tcPr marL="90000" marR="90000" marT="46800" marB="468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ct val="20000"/>
                        </a:spcBef>
                        <a:spcAft>
                          <a:spcPct val="10000"/>
                        </a:spcAft>
                        <a:buClr>
                          <a:srgbClr val="00A463"/>
                        </a:buClr>
                        <a:buSzPct val="80000"/>
                        <a:buFontTx/>
                        <a:buNone/>
                        <a:tabLst/>
                      </a:pPr>
                      <a:r>
                        <a:rPr kumimoji="0" lang="it-IT" sz="1400" b="1" i="0" u="none" strike="noStrike" cap="none" normalizeH="0" baseline="0" dirty="0">
                          <a:ln>
                            <a:noFill/>
                          </a:ln>
                          <a:solidFill>
                            <a:schemeClr val="accent1">
                              <a:lumMod val="50000"/>
                            </a:schemeClr>
                          </a:solidFill>
                          <a:effectLst/>
                          <a:latin typeface="Arial" charset="0"/>
                        </a:rPr>
                        <a:t>ERRORI COMUNI DA PARTE DELL’INTERLOCUTORE</a:t>
                      </a:r>
                    </a:p>
                  </a:txBody>
                  <a:tcPr marL="90000" marR="90000" marT="46800" marB="468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2000">
                <a:tc>
                  <a:txBody>
                    <a:bodyPr/>
                    <a:lstStyle/>
                    <a:p>
                      <a:pPr marL="0" marR="0" lvl="0" indent="0" algn="l" defTabSz="914400" rtl="0" eaLnBrk="1" fontAlgn="base" latinLnBrk="0" hangingPunct="1">
                        <a:lnSpc>
                          <a:spcPct val="110000"/>
                        </a:lnSpc>
                        <a:spcBef>
                          <a:spcPct val="20000"/>
                        </a:spcBef>
                        <a:spcAft>
                          <a:spcPct val="10000"/>
                        </a:spcAft>
                        <a:buClr>
                          <a:srgbClr val="00A463"/>
                        </a:buClr>
                        <a:buSzPct val="80000"/>
                        <a:buFontTx/>
                        <a:buNone/>
                        <a:tabLst/>
                      </a:pPr>
                      <a:r>
                        <a:rPr kumimoji="0" lang="it-IT" sz="1400" b="1" i="0" u="none" strike="noStrike" cap="none" normalizeH="0" baseline="0">
                          <a:ln>
                            <a:noFill/>
                          </a:ln>
                          <a:solidFill>
                            <a:schemeClr val="accent1">
                              <a:lumMod val="50000"/>
                            </a:schemeClr>
                          </a:solidFill>
                          <a:effectLst/>
                          <a:latin typeface="Arial" charset="0"/>
                        </a:rPr>
                        <a:t>Riconoscimento delle esigenze</a:t>
                      </a:r>
                    </a:p>
                  </a:txBody>
                  <a:tcPr marL="90000" marR="90000" marT="46800" marB="468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ct val="20000"/>
                        </a:spcBef>
                        <a:spcAft>
                          <a:spcPct val="10000"/>
                        </a:spcAft>
                        <a:buClr>
                          <a:srgbClr val="00A463"/>
                        </a:buClr>
                        <a:buSzPct val="80000"/>
                        <a:buFontTx/>
                        <a:buNone/>
                        <a:tabLst/>
                      </a:pPr>
                      <a:r>
                        <a:rPr kumimoji="0" lang="it-IT" sz="1400" b="0" i="0" u="none" strike="noStrike" cap="none" normalizeH="0" baseline="0" dirty="0">
                          <a:ln>
                            <a:noFill/>
                          </a:ln>
                          <a:solidFill>
                            <a:schemeClr val="accent1">
                              <a:lumMod val="50000"/>
                            </a:schemeClr>
                          </a:solidFill>
                          <a:effectLst/>
                          <a:latin typeface="Arial" charset="0"/>
                        </a:rPr>
                        <a:t>Ho un problema?</a:t>
                      </a:r>
                    </a:p>
                    <a:p>
                      <a:pPr marL="0" marR="0" lvl="0" indent="0" algn="just" defTabSz="914400" rtl="0" eaLnBrk="1" fontAlgn="base" latinLnBrk="0" hangingPunct="1">
                        <a:lnSpc>
                          <a:spcPct val="110000"/>
                        </a:lnSpc>
                        <a:spcBef>
                          <a:spcPct val="20000"/>
                        </a:spcBef>
                        <a:spcAft>
                          <a:spcPct val="10000"/>
                        </a:spcAft>
                        <a:buClr>
                          <a:srgbClr val="00A463"/>
                        </a:buClr>
                        <a:buSzPct val="80000"/>
                        <a:buFontTx/>
                        <a:buNone/>
                        <a:tabLst/>
                      </a:pPr>
                      <a:r>
                        <a:rPr kumimoji="0" lang="it-IT" sz="1400" b="0" i="0" u="none" strike="noStrike" cap="none" normalizeH="0" baseline="0" dirty="0">
                          <a:ln>
                            <a:noFill/>
                          </a:ln>
                          <a:solidFill>
                            <a:schemeClr val="accent1">
                              <a:lumMod val="50000"/>
                            </a:schemeClr>
                          </a:solidFill>
                          <a:effectLst/>
                          <a:latin typeface="Arial" charset="0"/>
                        </a:rPr>
                        <a:t>È abbastanza rilevante per giustificare un’azione?</a:t>
                      </a:r>
                    </a:p>
                  </a:txBody>
                  <a:tcPr marL="90000" marR="90000" marT="46800" marB="468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88900" marR="0" lvl="0" indent="-88900" algn="l" defTabSz="914400" rtl="0" eaLnBrk="1" fontAlgn="base" latinLnBrk="0" hangingPunct="1">
                        <a:lnSpc>
                          <a:spcPct val="110000"/>
                        </a:lnSpc>
                        <a:spcBef>
                          <a:spcPct val="20000"/>
                        </a:spcBef>
                        <a:spcAft>
                          <a:spcPct val="10000"/>
                        </a:spcAft>
                        <a:buClr>
                          <a:srgbClr val="00A463"/>
                        </a:buClr>
                        <a:buSzPct val="80000"/>
                        <a:buFontTx/>
                        <a:buChar char="•"/>
                        <a:tabLst/>
                      </a:pPr>
                      <a:r>
                        <a:rPr kumimoji="0" lang="it-IT" sz="1400" b="0" i="0" u="none" strike="noStrike" cap="none" normalizeH="0" baseline="0" dirty="0">
                          <a:ln>
                            <a:noFill/>
                          </a:ln>
                          <a:solidFill>
                            <a:schemeClr val="accent1">
                              <a:lumMod val="50000"/>
                            </a:schemeClr>
                          </a:solidFill>
                          <a:effectLst/>
                          <a:latin typeface="Arial" charset="0"/>
                        </a:rPr>
                        <a:t>Andare troppo presto alla soluzione</a:t>
                      </a:r>
                    </a:p>
                    <a:p>
                      <a:pPr marL="88900" marR="0" lvl="0" indent="-88900" algn="l" defTabSz="914400" rtl="0" eaLnBrk="1" fontAlgn="base" latinLnBrk="0" hangingPunct="1">
                        <a:lnSpc>
                          <a:spcPct val="110000"/>
                        </a:lnSpc>
                        <a:spcBef>
                          <a:spcPct val="20000"/>
                        </a:spcBef>
                        <a:spcAft>
                          <a:spcPct val="10000"/>
                        </a:spcAft>
                        <a:buClr>
                          <a:srgbClr val="00A463"/>
                        </a:buClr>
                        <a:buSzPct val="80000"/>
                        <a:buFontTx/>
                        <a:buChar char="•"/>
                        <a:tabLst/>
                      </a:pPr>
                      <a:r>
                        <a:rPr kumimoji="0" lang="it-IT" sz="1400" b="0" i="0" u="none" strike="noStrike" cap="none" normalizeH="0" baseline="0" dirty="0">
                          <a:ln>
                            <a:noFill/>
                          </a:ln>
                          <a:solidFill>
                            <a:schemeClr val="accent1">
                              <a:lumMod val="50000"/>
                            </a:schemeClr>
                          </a:solidFill>
                          <a:effectLst/>
                          <a:latin typeface="Arial" charset="0"/>
                        </a:rPr>
                        <a:t>Non gestire  / </a:t>
                      </a:r>
                      <a:r>
                        <a:rPr kumimoji="0" lang="it-IT" sz="1400" b="0" i="0" u="none" strike="noStrike" cap="none" normalizeH="0" baseline="0" dirty="0" err="1">
                          <a:ln>
                            <a:noFill/>
                          </a:ln>
                          <a:solidFill>
                            <a:schemeClr val="accent1">
                              <a:lumMod val="50000"/>
                            </a:schemeClr>
                          </a:solidFill>
                          <a:effectLst/>
                          <a:latin typeface="Arial" charset="0"/>
                        </a:rPr>
                        <a:t>gestire</a:t>
                      </a:r>
                      <a:r>
                        <a:rPr kumimoji="0" lang="it-IT" sz="1400" b="0" i="0" u="none" strike="noStrike" cap="none" normalizeH="0" baseline="0" dirty="0">
                          <a:ln>
                            <a:noFill/>
                          </a:ln>
                          <a:solidFill>
                            <a:schemeClr val="accent1">
                              <a:lumMod val="50000"/>
                            </a:schemeClr>
                          </a:solidFill>
                          <a:effectLst/>
                          <a:latin typeface="Arial" charset="0"/>
                        </a:rPr>
                        <a:t> male le aspettative</a:t>
                      </a:r>
                    </a:p>
                  </a:txBody>
                  <a:tcPr marL="90000" marR="90000" marT="46800" marB="468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27100">
                <a:tc>
                  <a:txBody>
                    <a:bodyPr/>
                    <a:lstStyle/>
                    <a:p>
                      <a:pPr marL="0" marR="0" lvl="0" indent="0" algn="l" defTabSz="914400" rtl="0" eaLnBrk="1" fontAlgn="base" latinLnBrk="0" hangingPunct="1">
                        <a:lnSpc>
                          <a:spcPct val="110000"/>
                        </a:lnSpc>
                        <a:spcBef>
                          <a:spcPct val="20000"/>
                        </a:spcBef>
                        <a:spcAft>
                          <a:spcPct val="10000"/>
                        </a:spcAft>
                        <a:buClr>
                          <a:srgbClr val="00A463"/>
                        </a:buClr>
                        <a:buSzPct val="80000"/>
                        <a:buFontTx/>
                        <a:buNone/>
                        <a:tabLst/>
                      </a:pPr>
                      <a:r>
                        <a:rPr kumimoji="0" lang="it-IT" sz="1400" b="1" i="0" u="none" strike="noStrike" cap="none" normalizeH="0" baseline="0">
                          <a:ln>
                            <a:noFill/>
                          </a:ln>
                          <a:solidFill>
                            <a:schemeClr val="accent1">
                              <a:lumMod val="50000"/>
                            </a:schemeClr>
                          </a:solidFill>
                          <a:effectLst/>
                          <a:latin typeface="Arial" charset="0"/>
                        </a:rPr>
                        <a:t>Valutazione delle alternative</a:t>
                      </a:r>
                    </a:p>
                  </a:txBody>
                  <a:tcPr marL="90000" marR="90000" marT="46800" marB="468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ct val="20000"/>
                        </a:spcBef>
                        <a:spcAft>
                          <a:spcPct val="10000"/>
                        </a:spcAft>
                        <a:buClr>
                          <a:srgbClr val="00A463"/>
                        </a:buClr>
                        <a:buSzPct val="80000"/>
                        <a:buFontTx/>
                        <a:buNone/>
                        <a:tabLst/>
                      </a:pPr>
                      <a:r>
                        <a:rPr kumimoji="0" lang="it-IT" sz="1400" b="0" i="0" u="none" strike="noStrike" cap="none" normalizeH="0" baseline="0" dirty="0">
                          <a:ln>
                            <a:noFill/>
                          </a:ln>
                          <a:solidFill>
                            <a:schemeClr val="accent1">
                              <a:lumMod val="50000"/>
                            </a:schemeClr>
                          </a:solidFill>
                          <a:effectLst/>
                          <a:latin typeface="Arial" charset="0"/>
                        </a:rPr>
                        <a:t>Che criteri devo usare per prendere la decisione?</a:t>
                      </a:r>
                    </a:p>
                    <a:p>
                      <a:pPr marL="0" marR="0" lvl="0" indent="0" algn="just" defTabSz="914400" rtl="0" eaLnBrk="1" fontAlgn="base" latinLnBrk="0" hangingPunct="1">
                        <a:lnSpc>
                          <a:spcPct val="110000"/>
                        </a:lnSpc>
                        <a:spcBef>
                          <a:spcPct val="20000"/>
                        </a:spcBef>
                        <a:spcAft>
                          <a:spcPct val="10000"/>
                        </a:spcAft>
                        <a:buClr>
                          <a:srgbClr val="00A463"/>
                        </a:buClr>
                        <a:buSzPct val="80000"/>
                        <a:buFontTx/>
                        <a:buNone/>
                        <a:tabLst/>
                      </a:pPr>
                      <a:r>
                        <a:rPr kumimoji="0" lang="it-IT" sz="1400" b="0" i="0" u="none" strike="noStrike" cap="none" normalizeH="0" baseline="0" dirty="0">
                          <a:ln>
                            <a:noFill/>
                          </a:ln>
                          <a:solidFill>
                            <a:schemeClr val="accent1">
                              <a:lumMod val="50000"/>
                            </a:schemeClr>
                          </a:solidFill>
                          <a:effectLst/>
                          <a:latin typeface="Arial" charset="0"/>
                        </a:rPr>
                        <a:t>Ci sono altri professionisti più preparati?</a:t>
                      </a:r>
                    </a:p>
                    <a:p>
                      <a:pPr marL="0" marR="0" lvl="0" indent="0" algn="just" defTabSz="914400" rtl="0" eaLnBrk="1" fontAlgn="base" latinLnBrk="0" hangingPunct="1">
                        <a:lnSpc>
                          <a:spcPct val="110000"/>
                        </a:lnSpc>
                        <a:spcBef>
                          <a:spcPct val="20000"/>
                        </a:spcBef>
                        <a:spcAft>
                          <a:spcPct val="10000"/>
                        </a:spcAft>
                        <a:buClr>
                          <a:srgbClr val="00A463"/>
                        </a:buClr>
                        <a:buSzPct val="80000"/>
                        <a:buFontTx/>
                        <a:buNone/>
                        <a:tabLst/>
                      </a:pPr>
                      <a:r>
                        <a:rPr kumimoji="0" lang="it-IT" sz="1400" b="0" i="0" u="none" strike="noStrike" cap="none" normalizeH="0" baseline="0" dirty="0">
                          <a:ln>
                            <a:noFill/>
                          </a:ln>
                          <a:solidFill>
                            <a:schemeClr val="accent1">
                              <a:lumMod val="50000"/>
                            </a:schemeClr>
                          </a:solidFill>
                          <a:effectLst/>
                          <a:latin typeface="Arial" charset="0"/>
                        </a:rPr>
                        <a:t>Ci sono strutture più economiche a pari competenza?</a:t>
                      </a:r>
                    </a:p>
                  </a:txBody>
                  <a:tcPr marL="90000" marR="90000" marT="46800" marB="468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88900" marR="0" lvl="0" indent="-88900" algn="l" defTabSz="914400" rtl="0" eaLnBrk="1" fontAlgn="base" latinLnBrk="0" hangingPunct="1">
                        <a:lnSpc>
                          <a:spcPct val="110000"/>
                        </a:lnSpc>
                        <a:spcBef>
                          <a:spcPct val="20000"/>
                        </a:spcBef>
                        <a:spcAft>
                          <a:spcPct val="10000"/>
                        </a:spcAft>
                        <a:buClr>
                          <a:srgbClr val="00A463"/>
                        </a:buClr>
                        <a:buSzPct val="80000"/>
                        <a:buFontTx/>
                        <a:buChar char="•"/>
                        <a:tabLst/>
                      </a:pPr>
                      <a:r>
                        <a:rPr kumimoji="0" lang="it-IT" sz="1400" b="0" i="0" u="none" strike="noStrike" cap="none" normalizeH="0" baseline="0" dirty="0">
                          <a:ln>
                            <a:noFill/>
                          </a:ln>
                          <a:solidFill>
                            <a:schemeClr val="accent1">
                              <a:lumMod val="50000"/>
                            </a:schemeClr>
                          </a:solidFill>
                          <a:effectLst/>
                          <a:latin typeface="Arial" charset="0"/>
                        </a:rPr>
                        <a:t>Poca conoscenza dei criteri del paziente</a:t>
                      </a:r>
                    </a:p>
                    <a:p>
                      <a:pPr marL="88900" marR="0" lvl="0" indent="-88900" algn="l" defTabSz="914400" rtl="0" eaLnBrk="1" fontAlgn="base" latinLnBrk="0" hangingPunct="1">
                        <a:lnSpc>
                          <a:spcPct val="110000"/>
                        </a:lnSpc>
                        <a:spcBef>
                          <a:spcPct val="20000"/>
                        </a:spcBef>
                        <a:spcAft>
                          <a:spcPct val="10000"/>
                        </a:spcAft>
                        <a:buClr>
                          <a:srgbClr val="00A463"/>
                        </a:buClr>
                        <a:buSzPct val="80000"/>
                        <a:buFontTx/>
                        <a:buChar char="•"/>
                        <a:tabLst/>
                      </a:pPr>
                      <a:r>
                        <a:rPr kumimoji="0" lang="it-IT" sz="1400" b="0" i="0" u="none" strike="noStrike" cap="none" normalizeH="0" baseline="0" dirty="0">
                          <a:ln>
                            <a:noFill/>
                          </a:ln>
                          <a:solidFill>
                            <a:schemeClr val="accent1">
                              <a:lumMod val="50000"/>
                            </a:schemeClr>
                          </a:solidFill>
                          <a:effectLst/>
                          <a:latin typeface="Arial" charset="0"/>
                        </a:rPr>
                        <a:t>Scarsi tentativi di influenzare/modificare i criteri stabiliti</a:t>
                      </a:r>
                    </a:p>
                  </a:txBody>
                  <a:tcPr marL="90000" marR="90000" marT="46800" marB="468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0100">
                <a:tc>
                  <a:txBody>
                    <a:bodyPr/>
                    <a:lstStyle/>
                    <a:p>
                      <a:pPr marL="0" marR="0" lvl="0" indent="0" algn="l" defTabSz="914400" rtl="0" eaLnBrk="1" fontAlgn="base" latinLnBrk="0" hangingPunct="1">
                        <a:lnSpc>
                          <a:spcPct val="110000"/>
                        </a:lnSpc>
                        <a:spcBef>
                          <a:spcPct val="20000"/>
                        </a:spcBef>
                        <a:spcAft>
                          <a:spcPct val="10000"/>
                        </a:spcAft>
                        <a:buClr>
                          <a:srgbClr val="00A463"/>
                        </a:buClr>
                        <a:buSzPct val="80000"/>
                        <a:buFontTx/>
                        <a:buNone/>
                        <a:tabLst/>
                      </a:pPr>
                      <a:r>
                        <a:rPr kumimoji="0" lang="it-IT" sz="1400" b="1" i="0" u="none" strike="noStrike" cap="none" normalizeH="0" baseline="0" dirty="0">
                          <a:ln>
                            <a:noFill/>
                          </a:ln>
                          <a:solidFill>
                            <a:schemeClr val="accent1">
                              <a:lumMod val="50000"/>
                            </a:schemeClr>
                          </a:solidFill>
                          <a:effectLst/>
                          <a:latin typeface="Arial" charset="0"/>
                        </a:rPr>
                        <a:t>Risoluzione dei dubbi</a:t>
                      </a:r>
                    </a:p>
                  </a:txBody>
                  <a:tcPr marL="90000" marR="90000" marT="46800" marB="468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ct val="20000"/>
                        </a:spcBef>
                        <a:spcAft>
                          <a:spcPct val="10000"/>
                        </a:spcAft>
                        <a:buClr>
                          <a:srgbClr val="00A463"/>
                        </a:buClr>
                        <a:buSzPct val="80000"/>
                        <a:buFontTx/>
                        <a:buNone/>
                        <a:tabLst/>
                      </a:pPr>
                      <a:r>
                        <a:rPr kumimoji="0" lang="it-IT" sz="1400" b="0" i="0" u="none" strike="noStrike" cap="none" normalizeH="0" baseline="0" dirty="0">
                          <a:ln>
                            <a:noFill/>
                          </a:ln>
                          <a:solidFill>
                            <a:schemeClr val="accent1">
                              <a:lumMod val="50000"/>
                            </a:schemeClr>
                          </a:solidFill>
                          <a:effectLst/>
                          <a:latin typeface="Arial" charset="0"/>
                        </a:rPr>
                        <a:t>Quali sono i rischi nel procedere?</a:t>
                      </a:r>
                    </a:p>
                    <a:p>
                      <a:pPr marL="0" marR="0" lvl="0" indent="0" algn="just" defTabSz="914400" rtl="0" eaLnBrk="1" fontAlgn="base" latinLnBrk="0" hangingPunct="1">
                        <a:lnSpc>
                          <a:spcPct val="110000"/>
                        </a:lnSpc>
                        <a:spcBef>
                          <a:spcPct val="20000"/>
                        </a:spcBef>
                        <a:spcAft>
                          <a:spcPct val="10000"/>
                        </a:spcAft>
                        <a:buClr>
                          <a:srgbClr val="00A463"/>
                        </a:buClr>
                        <a:buSzPct val="80000"/>
                        <a:buFontTx/>
                        <a:buNone/>
                        <a:tabLst/>
                      </a:pPr>
                      <a:r>
                        <a:rPr kumimoji="0" lang="it-IT" sz="1400" b="0" i="0" u="none" strike="noStrike" cap="none" normalizeH="0" baseline="0" dirty="0">
                          <a:ln>
                            <a:noFill/>
                          </a:ln>
                          <a:solidFill>
                            <a:schemeClr val="accent1">
                              <a:lumMod val="50000"/>
                            </a:schemeClr>
                          </a:solidFill>
                          <a:effectLst/>
                          <a:latin typeface="Arial" charset="0"/>
                        </a:rPr>
                        <a:t>Che succede se qualcosa va male?</a:t>
                      </a:r>
                    </a:p>
                    <a:p>
                      <a:pPr marL="0" marR="0" lvl="0" indent="0" algn="just" defTabSz="914400" rtl="0" eaLnBrk="1" fontAlgn="base" latinLnBrk="0" hangingPunct="1">
                        <a:lnSpc>
                          <a:spcPct val="110000"/>
                        </a:lnSpc>
                        <a:spcBef>
                          <a:spcPct val="20000"/>
                        </a:spcBef>
                        <a:spcAft>
                          <a:spcPct val="10000"/>
                        </a:spcAft>
                        <a:buClr>
                          <a:srgbClr val="00A463"/>
                        </a:buClr>
                        <a:buSzPct val="80000"/>
                        <a:buFontTx/>
                        <a:buNone/>
                        <a:tabLst/>
                      </a:pPr>
                      <a:r>
                        <a:rPr kumimoji="0" lang="it-IT" sz="1400" b="0" i="0" u="none" strike="noStrike" cap="none" normalizeH="0" baseline="0" dirty="0">
                          <a:ln>
                            <a:noFill/>
                          </a:ln>
                          <a:solidFill>
                            <a:schemeClr val="accent1">
                              <a:lumMod val="50000"/>
                            </a:schemeClr>
                          </a:solidFill>
                          <a:effectLst/>
                          <a:latin typeface="Arial" charset="0"/>
                        </a:rPr>
                        <a:t>Posso avere fiducia?</a:t>
                      </a:r>
                    </a:p>
                  </a:txBody>
                  <a:tcPr marL="90000" marR="90000" marT="46800" marB="468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88900" marR="0" lvl="0" indent="-88900" algn="l" defTabSz="914400" rtl="0" eaLnBrk="1" fontAlgn="base" latinLnBrk="0" hangingPunct="1">
                        <a:lnSpc>
                          <a:spcPct val="110000"/>
                        </a:lnSpc>
                        <a:spcBef>
                          <a:spcPct val="20000"/>
                        </a:spcBef>
                        <a:spcAft>
                          <a:spcPct val="10000"/>
                        </a:spcAft>
                        <a:buClr>
                          <a:srgbClr val="00A463"/>
                        </a:buClr>
                        <a:buSzPct val="80000"/>
                        <a:buFontTx/>
                        <a:buChar char="•"/>
                        <a:tabLst/>
                      </a:pPr>
                      <a:r>
                        <a:rPr kumimoji="0" lang="it-IT" sz="1400" b="0" i="0" u="none" strike="noStrike" cap="none" normalizeH="0" baseline="0" dirty="0">
                          <a:ln>
                            <a:noFill/>
                          </a:ln>
                          <a:solidFill>
                            <a:schemeClr val="accent1">
                              <a:lumMod val="50000"/>
                            </a:schemeClr>
                          </a:solidFill>
                          <a:effectLst/>
                          <a:latin typeface="Arial" charset="0"/>
                        </a:rPr>
                        <a:t>Si ignorano i problemi nella speranza che si risolvano da soli</a:t>
                      </a:r>
                    </a:p>
                    <a:p>
                      <a:pPr marL="88900" marR="0" lvl="0" indent="-88900" algn="l" defTabSz="914400" rtl="0" eaLnBrk="1" fontAlgn="base" latinLnBrk="0" hangingPunct="1">
                        <a:lnSpc>
                          <a:spcPct val="110000"/>
                        </a:lnSpc>
                        <a:spcBef>
                          <a:spcPct val="20000"/>
                        </a:spcBef>
                        <a:spcAft>
                          <a:spcPct val="10000"/>
                        </a:spcAft>
                        <a:buClr>
                          <a:srgbClr val="00A463"/>
                        </a:buClr>
                        <a:buSzPct val="80000"/>
                        <a:buFontTx/>
                        <a:buChar char="•"/>
                        <a:tabLst/>
                      </a:pPr>
                      <a:r>
                        <a:rPr kumimoji="0" lang="it-IT" sz="1400" b="0" i="0" u="none" strike="noStrike" cap="none" normalizeH="0" baseline="0" dirty="0">
                          <a:ln>
                            <a:noFill/>
                          </a:ln>
                          <a:solidFill>
                            <a:schemeClr val="accent1">
                              <a:lumMod val="50000"/>
                            </a:schemeClr>
                          </a:solidFill>
                          <a:effectLst/>
                          <a:latin typeface="Arial" charset="0"/>
                        </a:rPr>
                        <a:t>Si forza il cliente a prendere la decisione prefigurata</a:t>
                      </a:r>
                    </a:p>
                  </a:txBody>
                  <a:tcPr marL="90000" marR="90000" marT="46800" marB="468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96950">
                <a:tc>
                  <a:txBody>
                    <a:bodyPr/>
                    <a:lstStyle/>
                    <a:p>
                      <a:pPr marL="0" marR="0" lvl="0" indent="0" algn="l" defTabSz="914400" rtl="0" eaLnBrk="1" fontAlgn="base" latinLnBrk="0" hangingPunct="1">
                        <a:lnSpc>
                          <a:spcPct val="110000"/>
                        </a:lnSpc>
                        <a:spcBef>
                          <a:spcPct val="20000"/>
                        </a:spcBef>
                        <a:spcAft>
                          <a:spcPct val="10000"/>
                        </a:spcAft>
                        <a:buClr>
                          <a:srgbClr val="00A463"/>
                        </a:buClr>
                        <a:buSzPct val="80000"/>
                        <a:buFontTx/>
                        <a:buNone/>
                        <a:tabLst/>
                      </a:pPr>
                      <a:r>
                        <a:rPr kumimoji="0" lang="it-IT" sz="1400" b="1" i="0" u="none" strike="noStrike" cap="none" normalizeH="0" baseline="0" dirty="0">
                          <a:ln>
                            <a:noFill/>
                          </a:ln>
                          <a:solidFill>
                            <a:schemeClr val="accent1">
                              <a:lumMod val="50000"/>
                            </a:schemeClr>
                          </a:solidFill>
                          <a:effectLst/>
                          <a:latin typeface="Arial" charset="0"/>
                        </a:rPr>
                        <a:t>Implementazione della soluzione</a:t>
                      </a:r>
                    </a:p>
                  </a:txBody>
                  <a:tcPr marL="90000" marR="90000" marT="46800" marB="468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0000"/>
                        </a:lnSpc>
                        <a:spcBef>
                          <a:spcPct val="20000"/>
                        </a:spcBef>
                        <a:spcAft>
                          <a:spcPct val="10000"/>
                        </a:spcAft>
                        <a:buClr>
                          <a:srgbClr val="00A463"/>
                        </a:buClr>
                        <a:buSzPct val="80000"/>
                        <a:buFontTx/>
                        <a:buNone/>
                        <a:tabLst/>
                      </a:pPr>
                      <a:r>
                        <a:rPr kumimoji="0" lang="it-IT" sz="1400" b="0" i="0" u="none" strike="noStrike" cap="none" normalizeH="0" baseline="0" dirty="0">
                          <a:ln>
                            <a:noFill/>
                          </a:ln>
                          <a:solidFill>
                            <a:schemeClr val="accent1">
                              <a:lumMod val="50000"/>
                            </a:schemeClr>
                          </a:solidFill>
                          <a:effectLst/>
                          <a:latin typeface="Arial" charset="0"/>
                        </a:rPr>
                        <a:t>Sto facendo bene?</a:t>
                      </a:r>
                    </a:p>
                    <a:p>
                      <a:pPr marL="0" marR="0" lvl="0" indent="0" algn="just" defTabSz="914400" rtl="0" eaLnBrk="1" fontAlgn="base" latinLnBrk="0" hangingPunct="1">
                        <a:lnSpc>
                          <a:spcPct val="110000"/>
                        </a:lnSpc>
                        <a:spcBef>
                          <a:spcPct val="20000"/>
                        </a:spcBef>
                        <a:spcAft>
                          <a:spcPct val="10000"/>
                        </a:spcAft>
                        <a:buClr>
                          <a:srgbClr val="00A463"/>
                        </a:buClr>
                        <a:buSzPct val="80000"/>
                        <a:buFontTx/>
                        <a:buNone/>
                        <a:tabLst/>
                      </a:pPr>
                      <a:r>
                        <a:rPr kumimoji="0" lang="it-IT" sz="1400" b="0" i="0" u="none" strike="noStrike" cap="none" normalizeH="0" baseline="0" dirty="0">
                          <a:ln>
                            <a:noFill/>
                          </a:ln>
                          <a:solidFill>
                            <a:schemeClr val="accent1">
                              <a:lumMod val="50000"/>
                            </a:schemeClr>
                          </a:solidFill>
                          <a:effectLst/>
                          <a:latin typeface="Arial" charset="0"/>
                        </a:rPr>
                        <a:t>Quanto vedrò i risultati?</a:t>
                      </a:r>
                    </a:p>
                  </a:txBody>
                  <a:tcPr marL="90000" marR="90000" marT="46800" marB="468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88900" marR="0" lvl="0" indent="-88900" algn="l" defTabSz="914400" rtl="0" eaLnBrk="1" fontAlgn="base" latinLnBrk="0" hangingPunct="1">
                        <a:lnSpc>
                          <a:spcPct val="110000"/>
                        </a:lnSpc>
                        <a:spcBef>
                          <a:spcPct val="20000"/>
                        </a:spcBef>
                        <a:spcAft>
                          <a:spcPct val="10000"/>
                        </a:spcAft>
                        <a:buClr>
                          <a:srgbClr val="00A463"/>
                        </a:buClr>
                        <a:buSzPct val="80000"/>
                        <a:buFontTx/>
                        <a:buChar char="•"/>
                        <a:tabLst/>
                      </a:pPr>
                      <a:r>
                        <a:rPr kumimoji="0" lang="it-IT" sz="1400" b="0" i="0" u="none" strike="noStrike" cap="none" normalizeH="0" baseline="0" dirty="0">
                          <a:ln>
                            <a:noFill/>
                          </a:ln>
                          <a:solidFill>
                            <a:schemeClr val="accent1">
                              <a:lumMod val="50000"/>
                            </a:schemeClr>
                          </a:solidFill>
                          <a:effectLst/>
                          <a:latin typeface="Arial" charset="0"/>
                        </a:rPr>
                        <a:t>Non si tratta l’implementazione come opportunità di dare continuità</a:t>
                      </a:r>
                    </a:p>
                    <a:p>
                      <a:pPr marL="88900" marR="0" lvl="0" indent="-88900" algn="l" defTabSz="914400" rtl="0" eaLnBrk="1" fontAlgn="base" latinLnBrk="0" hangingPunct="1">
                        <a:lnSpc>
                          <a:spcPct val="110000"/>
                        </a:lnSpc>
                        <a:spcBef>
                          <a:spcPct val="20000"/>
                        </a:spcBef>
                        <a:spcAft>
                          <a:spcPct val="10000"/>
                        </a:spcAft>
                        <a:buClr>
                          <a:srgbClr val="00A463"/>
                        </a:buClr>
                        <a:buSzPct val="80000"/>
                        <a:buFontTx/>
                        <a:buChar char="•"/>
                        <a:tabLst/>
                      </a:pPr>
                      <a:r>
                        <a:rPr kumimoji="0" lang="it-IT" sz="1400" b="0" i="0" u="none" strike="noStrike" cap="none" normalizeH="0" baseline="0" dirty="0">
                          <a:ln>
                            <a:noFill/>
                          </a:ln>
                          <a:solidFill>
                            <a:schemeClr val="accent1">
                              <a:lumMod val="50000"/>
                            </a:schemeClr>
                          </a:solidFill>
                          <a:effectLst/>
                          <a:latin typeface="Arial" charset="0"/>
                        </a:rPr>
                        <a:t>Non si gestiscono le aspettative</a:t>
                      </a:r>
                    </a:p>
                  </a:txBody>
                  <a:tcPr marL="90000" marR="90000" marT="46800" marB="4680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Ripasso 2.</a:t>
            </a:r>
          </a:p>
        </p:txBody>
      </p:sp>
      <p:sp>
        <p:nvSpPr>
          <p:cNvPr id="3" name="Segnaposto contenuto 2"/>
          <p:cNvSpPr>
            <a:spLocks noGrp="1"/>
          </p:cNvSpPr>
          <p:nvPr>
            <p:ph sz="quarter" idx="1"/>
          </p:nvPr>
        </p:nvSpPr>
        <p:spPr>
          <a:xfrm>
            <a:off x="457200" y="1219200"/>
            <a:ext cx="8229600" cy="4658072"/>
          </a:xfrm>
        </p:spPr>
        <p:txBody>
          <a:bodyPr>
            <a:noAutofit/>
          </a:bodyPr>
          <a:lstStyle/>
          <a:p>
            <a:pPr marL="514350" indent="-514350">
              <a:lnSpc>
                <a:spcPct val="150000"/>
              </a:lnSpc>
              <a:buFont typeface="+mj-lt"/>
              <a:buAutoNum type="arabicPeriod"/>
            </a:pPr>
            <a:r>
              <a:rPr lang="it-IT" sz="2400" dirty="0"/>
              <a:t>Abbiamo parlato del processo di acquisizione del cliente visto con i suoi occhi, evidenziando l’evoluzione verso una struttura di acquisti complessi.</a:t>
            </a:r>
          </a:p>
          <a:p>
            <a:pPr marL="514350" indent="-514350">
              <a:lnSpc>
                <a:spcPct val="150000"/>
              </a:lnSpc>
              <a:buFont typeface="+mj-lt"/>
              <a:buAutoNum type="arabicPeriod"/>
            </a:pPr>
            <a:r>
              <a:rPr lang="it-IT" sz="2400" dirty="0"/>
              <a:t>Nota bene</a:t>
            </a:r>
          </a:p>
          <a:p>
            <a:pPr marL="788670" lvl="1" indent="-514350">
              <a:lnSpc>
                <a:spcPct val="150000"/>
              </a:lnSpc>
            </a:pPr>
            <a:r>
              <a:rPr lang="it-IT" sz="2100" dirty="0"/>
              <a:t>molte fasi sono tipiche di qualsiasi acquisto</a:t>
            </a:r>
          </a:p>
          <a:p>
            <a:pPr marL="788670" lvl="1" indent="-514350">
              <a:lnSpc>
                <a:spcPct val="150000"/>
              </a:lnSpc>
            </a:pPr>
            <a:r>
              <a:rPr lang="it-IT" sz="2100" dirty="0"/>
              <a:t>la fase della continuità è spesso sottovalutata</a:t>
            </a:r>
          </a:p>
          <a:p>
            <a:pPr marL="788670" lvl="1" indent="-514350">
              <a:lnSpc>
                <a:spcPct val="150000"/>
              </a:lnSpc>
            </a:pPr>
            <a:r>
              <a:rPr lang="it-IT" sz="2100" dirty="0"/>
              <a:t>quella proprio peculiare degli acquisti complessi è la fase della Risoluzione dei dubbi.</a:t>
            </a:r>
            <a:endParaRPr lang="it-IT" sz="2400" dirty="0">
              <a:sym typeface="Wingdings" pitchFamily="2" charset="2"/>
            </a:endParaRPr>
          </a:p>
          <a:p>
            <a:pPr marL="457200" indent="-457200">
              <a:lnSpc>
                <a:spcPct val="150000"/>
              </a:lnSpc>
              <a:buFont typeface="+mj-lt"/>
              <a:buAutoNum type="arabicPeriod"/>
            </a:pPr>
            <a:endParaRPr lang="it-IT" sz="2400" dirty="0"/>
          </a:p>
          <a:p>
            <a:pPr marL="457200" indent="-457200">
              <a:lnSpc>
                <a:spcPct val="150000"/>
              </a:lnSpc>
              <a:buFont typeface="+mj-lt"/>
              <a:buAutoNum type="arabicPeriod"/>
            </a:pPr>
            <a:endParaRPr lang="it-IT"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Vediamo tutto ciò dal punto di vista del Paziente / Cliente</a:t>
            </a:r>
          </a:p>
        </p:txBody>
      </p:sp>
      <p:graphicFrame>
        <p:nvGraphicFramePr>
          <p:cNvPr id="2050" name="Object 2"/>
          <p:cNvGraphicFramePr>
            <a:graphicFrameLocks noChangeAspect="1"/>
          </p:cNvGraphicFramePr>
          <p:nvPr/>
        </p:nvGraphicFramePr>
        <p:xfrm>
          <a:off x="1331640" y="1250870"/>
          <a:ext cx="6626820" cy="5058450"/>
        </p:xfrm>
        <a:graphic>
          <a:graphicData uri="http://schemas.openxmlformats.org/presentationml/2006/ole">
            <mc:AlternateContent xmlns:mc="http://schemas.openxmlformats.org/markup-compatibility/2006">
              <mc:Choice xmlns:v="urn:schemas-microsoft-com:vml" Requires="v">
                <p:oleObj spid="_x0000_s67607" name="Fotografia Photo Editor" r:id="rId4" imgW="7621064" imgH="7523810" progId="">
                  <p:embed/>
                </p:oleObj>
              </mc:Choice>
              <mc:Fallback>
                <p:oleObj name="Fotografia Photo Editor" r:id="rId4" imgW="7621064" imgH="752381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b="31245"/>
                      <a:stretch>
                        <a:fillRect/>
                      </a:stretch>
                    </p:blipFill>
                    <p:spPr bwMode="auto">
                      <a:xfrm>
                        <a:off x="1331640" y="1250870"/>
                        <a:ext cx="6626820" cy="5058450"/>
                      </a:xfrm>
                      <a:prstGeom prst="rect">
                        <a:avLst/>
                      </a:prstGeom>
                      <a:noFill/>
                      <a:ln w="38100">
                        <a:solidFill>
                          <a:schemeClr val="bg2"/>
                        </a:solidFill>
                        <a:miter lim="800000"/>
                        <a:headEnd/>
                        <a:tailEnd/>
                      </a:ln>
                      <a:effectLst>
                        <a:outerShdw dist="107763" dir="18900000" algn="ctr" rotWithShape="0">
                          <a:schemeClr val="bg2">
                            <a:alpha val="50000"/>
                          </a:schemeClr>
                        </a:outerShdw>
                      </a:effectLst>
                      <a:extLst>
                        <a:ext uri="{909E8E84-426E-40dd-AFC4-6F175D3DCCD1}">
                          <a14:hiddenFill xmlns:a14="http://schemas.microsoft.com/office/drawing/2010/main" xmlns="">
                            <a:solidFill>
                              <a:schemeClr val="accent1"/>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Zoom:</a:t>
            </a:r>
            <a:br>
              <a:rPr lang="it-IT" dirty="0"/>
            </a:br>
            <a:r>
              <a:rPr lang="it-IT" dirty="0"/>
              <a:t>3. Risoluzione dei dubbi </a:t>
            </a:r>
          </a:p>
        </p:txBody>
      </p:sp>
      <p:graphicFrame>
        <p:nvGraphicFramePr>
          <p:cNvPr id="5" name="Segnaposto contenuto 3"/>
          <p:cNvGraphicFramePr>
            <a:graphicFrameLocks/>
          </p:cNvGraphicFramePr>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2"/>
          <p:cNvSpPr>
            <a:spLocks noGrp="1" noChangeArrowheads="1"/>
          </p:cNvSpPr>
          <p:nvPr>
            <p:ph type="title"/>
          </p:nvPr>
        </p:nvSpPr>
        <p:spPr bwMode="auto">
          <a:xfrm>
            <a:off x="457200" y="260648"/>
            <a:ext cx="8229600" cy="941388"/>
          </a:xfrm>
        </p:spPr>
        <p:txBody>
          <a:bodyPr vert="horz" anchor="b" anchorCtr="0">
            <a:normAutofit fontScale="90000"/>
          </a:bodyPr>
          <a:lstStyle/>
          <a:p>
            <a:pPr marL="438150" indent="-438150"/>
            <a:r>
              <a:rPr lang="it-IT" sz="2900" dirty="0"/>
              <a:t>Acquisti complessi: i tempi morti verso la conclusione</a:t>
            </a:r>
          </a:p>
        </p:txBody>
      </p:sp>
      <p:sp>
        <p:nvSpPr>
          <p:cNvPr id="1597446" name="Rectangle 6"/>
          <p:cNvSpPr>
            <a:spLocks noChangeArrowheads="1"/>
          </p:cNvSpPr>
          <p:nvPr/>
        </p:nvSpPr>
        <p:spPr bwMode="auto">
          <a:xfrm>
            <a:off x="467545" y="1170435"/>
            <a:ext cx="8182622" cy="3338685"/>
          </a:xfrm>
          <a:prstGeom prst="rect">
            <a:avLst/>
          </a:prstGeom>
          <a:noFill/>
          <a:ln w="9525">
            <a:noFill/>
            <a:prstDash val="lgDash"/>
            <a:miter lim="800000"/>
            <a:headEnd/>
            <a:tailEnd/>
          </a:ln>
          <a:effectLst/>
        </p:spPr>
        <p:txBody>
          <a:bodyPr lIns="0" tIns="0" rIns="0" bIns="0"/>
          <a:lstStyle/>
          <a:p>
            <a:pPr marL="185738" indent="-185738" algn="l">
              <a:lnSpc>
                <a:spcPct val="150000"/>
              </a:lnSpc>
            </a:pPr>
            <a:r>
              <a:rPr kumimoji="0" lang="it-IT" sz="2600" b="0" dirty="0">
                <a:latin typeface="Constantia" pitchFamily="18" charset="0"/>
              </a:rPr>
              <a:t>A che punto siamo?</a:t>
            </a:r>
          </a:p>
          <a:p>
            <a:pPr marL="185738" indent="-185738" algn="l">
              <a:lnSpc>
                <a:spcPct val="150000"/>
              </a:lnSpc>
            </a:pPr>
            <a:r>
              <a:rPr kumimoji="0" lang="it-IT" sz="2600" b="0" dirty="0">
                <a:latin typeface="Constantia" pitchFamily="18" charset="0"/>
              </a:rPr>
              <a:t>Il cliente</a:t>
            </a:r>
          </a:p>
          <a:p>
            <a:pPr marL="185738" indent="-185738" algn="l">
              <a:lnSpc>
                <a:spcPct val="150000"/>
              </a:lnSpc>
              <a:buFontTx/>
              <a:buChar char="•"/>
            </a:pPr>
            <a:r>
              <a:rPr kumimoji="0" lang="it-IT" sz="2600" b="0" dirty="0">
                <a:latin typeface="Constantia" pitchFamily="18" charset="0"/>
              </a:rPr>
              <a:t>ha preso coscienza di un bisogno;</a:t>
            </a:r>
          </a:p>
          <a:p>
            <a:pPr marL="185738" indent="-185738" algn="l">
              <a:lnSpc>
                <a:spcPct val="150000"/>
              </a:lnSpc>
              <a:buFontTx/>
              <a:buChar char="•"/>
            </a:pPr>
            <a:r>
              <a:rPr kumimoji="0" lang="it-IT" sz="2600" b="0" dirty="0">
                <a:latin typeface="Constantia" pitchFamily="18" charset="0"/>
              </a:rPr>
              <a:t>ha preso conoscenza delle alternative per soddisfarlo;</a:t>
            </a:r>
          </a:p>
          <a:p>
            <a:pPr marL="185738" indent="-185738" algn="l">
              <a:lnSpc>
                <a:spcPct val="150000"/>
              </a:lnSpc>
              <a:buFontTx/>
              <a:buChar char="•"/>
            </a:pPr>
            <a:r>
              <a:rPr kumimoji="0" lang="it-IT" sz="2600" b="0" dirty="0">
                <a:latin typeface="Constantia" pitchFamily="18" charset="0"/>
              </a:rPr>
              <a:t>ha valutato quali soluzioni consentono di soddisfarlo al meglio, secondo i  suoi criteri di valutazione</a:t>
            </a:r>
          </a:p>
        </p:txBody>
      </p:sp>
      <p:sp>
        <p:nvSpPr>
          <p:cNvPr id="1597447" name="Rectangle 7" descr="10%"/>
          <p:cNvSpPr>
            <a:spLocks noChangeArrowheads="1"/>
          </p:cNvSpPr>
          <p:nvPr/>
        </p:nvSpPr>
        <p:spPr bwMode="auto">
          <a:xfrm>
            <a:off x="419100" y="4725144"/>
            <a:ext cx="8401372" cy="1584176"/>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lIns="0" tIns="0" rIns="0" bIns="0" anchor="ctr"/>
          <a:lstStyle/>
          <a:p>
            <a:pPr algn="ctr">
              <a:lnSpc>
                <a:spcPct val="95000"/>
              </a:lnSpc>
              <a:spcBef>
                <a:spcPct val="30000"/>
              </a:spcBef>
              <a:spcAft>
                <a:spcPct val="10000"/>
              </a:spcAft>
              <a:buClr>
                <a:srgbClr val="00A463"/>
              </a:buClr>
              <a:buSzPct val="80000"/>
            </a:pPr>
            <a:r>
              <a:rPr kumimoji="0" lang="it-IT" sz="2400" dirty="0">
                <a:solidFill>
                  <a:schemeClr val="accent5">
                    <a:lumMod val="50000"/>
                  </a:schemeClr>
                </a:solidFill>
                <a:latin typeface="Constantia" pitchFamily="18" charset="0"/>
              </a:rPr>
              <a:t>Si procede subito all’accettazione del piano di cura e del preventivo?</a:t>
            </a:r>
          </a:p>
          <a:p>
            <a:pPr algn="ctr">
              <a:lnSpc>
                <a:spcPct val="95000"/>
              </a:lnSpc>
              <a:spcBef>
                <a:spcPct val="30000"/>
              </a:spcBef>
              <a:spcAft>
                <a:spcPct val="10000"/>
              </a:spcAft>
              <a:buClr>
                <a:srgbClr val="00A463"/>
              </a:buClr>
              <a:buSzPct val="80000"/>
            </a:pPr>
            <a:r>
              <a:rPr kumimoji="0" lang="it-IT" sz="2400" dirty="0">
                <a:solidFill>
                  <a:schemeClr val="accent5">
                    <a:lumMod val="50000"/>
                  </a:schemeClr>
                </a:solidFill>
                <a:latin typeface="Constantia" pitchFamily="18" charset="0"/>
              </a:rPr>
              <a:t>PERCHE’ </a:t>
            </a:r>
            <a:r>
              <a:rPr lang="it-IT" sz="2400" dirty="0">
                <a:solidFill>
                  <a:schemeClr val="accent5">
                    <a:lumMod val="50000"/>
                  </a:schemeClr>
                </a:solidFill>
                <a:latin typeface="Constantia" pitchFamily="18" charset="0"/>
              </a:rPr>
              <a:t>UN ACQUISTO COMPLESSO </a:t>
            </a:r>
            <a:r>
              <a:rPr kumimoji="0" lang="it-IT" sz="2400" dirty="0">
                <a:solidFill>
                  <a:schemeClr val="accent5">
                    <a:lumMod val="50000"/>
                  </a:schemeClr>
                </a:solidFill>
                <a:latin typeface="Constantia" pitchFamily="18" charset="0"/>
              </a:rPr>
              <a:t>SI PUO’ ARENARE IN FASE CONCLUSIVA?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97447"/>
                                        </p:tgtEl>
                                        <p:attrNameLst>
                                          <p:attrName>style.visibility</p:attrName>
                                        </p:attrNameLst>
                                      </p:cBhvr>
                                      <p:to>
                                        <p:strVal val="visible"/>
                                      </p:to>
                                    </p:set>
                                    <p:anim calcmode="lin" valueType="num">
                                      <p:cBhvr additive="base">
                                        <p:cTn id="7" dur="500" fill="hold"/>
                                        <p:tgtEl>
                                          <p:spTgt spid="1597447"/>
                                        </p:tgtEl>
                                        <p:attrNameLst>
                                          <p:attrName>ppt_x</p:attrName>
                                        </p:attrNameLst>
                                      </p:cBhvr>
                                      <p:tavLst>
                                        <p:tav tm="0">
                                          <p:val>
                                            <p:strVal val="#ppt_x"/>
                                          </p:val>
                                        </p:tav>
                                        <p:tav tm="100000">
                                          <p:val>
                                            <p:strVal val="#ppt_x"/>
                                          </p:val>
                                        </p:tav>
                                      </p:tavLst>
                                    </p:anim>
                                    <p:anim calcmode="lin" valueType="num">
                                      <p:cBhvr additive="base">
                                        <p:cTn id="8" dur="500" fill="hold"/>
                                        <p:tgtEl>
                                          <p:spTgt spid="15974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4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 preoccupazioni possono essere di diversa origine e natura</a:t>
            </a:r>
          </a:p>
        </p:txBody>
      </p:sp>
      <p:sp>
        <p:nvSpPr>
          <p:cNvPr id="3" name="Segnaposto contenuto 2"/>
          <p:cNvSpPr>
            <a:spLocks noGrp="1"/>
          </p:cNvSpPr>
          <p:nvPr>
            <p:ph sz="quarter" idx="1"/>
          </p:nvPr>
        </p:nvSpPr>
        <p:spPr/>
        <p:txBody>
          <a:bodyPr/>
          <a:lstStyle/>
          <a:p>
            <a:pPr marL="514350" indent="-514350" algn="just">
              <a:lnSpc>
                <a:spcPct val="100000"/>
              </a:lnSpc>
              <a:spcAft>
                <a:spcPct val="10000"/>
              </a:spcAft>
              <a:buClr>
                <a:srgbClr val="00A463"/>
              </a:buClr>
              <a:buSzPct val="80000"/>
              <a:buFont typeface="+mj-lt"/>
              <a:buAutoNum type="arabicParenR"/>
            </a:pPr>
            <a:r>
              <a:rPr lang="it-IT" dirty="0">
                <a:latin typeface="Constantia" pitchFamily="18" charset="0"/>
              </a:rPr>
              <a:t>Impatto sul bilancio familiare</a:t>
            </a:r>
            <a:r>
              <a:rPr lang="it-IT" dirty="0">
                <a:latin typeface="Constantia" pitchFamily="18" charset="0"/>
                <a:sym typeface="Wingdings" pitchFamily="2" charset="2"/>
              </a:rPr>
              <a:t> rischio economico</a:t>
            </a:r>
            <a:endParaRPr lang="it-IT" dirty="0">
              <a:latin typeface="Constantia" pitchFamily="18" charset="0"/>
            </a:endParaRPr>
          </a:p>
          <a:p>
            <a:pPr marL="514350" indent="-514350" algn="just">
              <a:lnSpc>
                <a:spcPct val="100000"/>
              </a:lnSpc>
              <a:spcAft>
                <a:spcPct val="10000"/>
              </a:spcAft>
              <a:buClr>
                <a:srgbClr val="00A463"/>
              </a:buClr>
              <a:buSzPct val="80000"/>
              <a:buFont typeface="+mj-lt"/>
              <a:buAutoNum type="arabicParenR"/>
            </a:pPr>
            <a:r>
              <a:rPr lang="it-IT" dirty="0">
                <a:latin typeface="Constantia" pitchFamily="18" charset="0"/>
              </a:rPr>
              <a:t>Numero di persone coinvolte </a:t>
            </a:r>
            <a:r>
              <a:rPr lang="it-IT" dirty="0">
                <a:latin typeface="Constantia" pitchFamily="18" charset="0"/>
                <a:sym typeface="Wingdings" pitchFamily="2" charset="2"/>
              </a:rPr>
              <a:t> rischio relazionale</a:t>
            </a:r>
            <a:endParaRPr lang="it-IT" dirty="0">
              <a:latin typeface="Constantia" pitchFamily="18" charset="0"/>
            </a:endParaRPr>
          </a:p>
          <a:p>
            <a:pPr marL="514350" indent="-514350" algn="just">
              <a:lnSpc>
                <a:spcPct val="100000"/>
              </a:lnSpc>
              <a:spcAft>
                <a:spcPct val="10000"/>
              </a:spcAft>
              <a:buClr>
                <a:srgbClr val="00A463"/>
              </a:buClr>
              <a:buSzPct val="80000"/>
              <a:buFont typeface="+mj-lt"/>
              <a:buAutoNum type="arabicParenR"/>
            </a:pPr>
            <a:r>
              <a:rPr lang="it-IT" dirty="0">
                <a:latin typeface="Constantia" pitchFamily="18" charset="0"/>
              </a:rPr>
              <a:t>Maggior competizione </a:t>
            </a:r>
            <a:r>
              <a:rPr lang="it-IT" dirty="0">
                <a:latin typeface="Constantia" pitchFamily="18" charset="0"/>
                <a:sym typeface="Wingdings" pitchFamily="2" charset="2"/>
              </a:rPr>
              <a:t> ritorno sulla scelta del fornitore</a:t>
            </a:r>
          </a:p>
          <a:p>
            <a:pPr marL="514350" indent="-514350" algn="just">
              <a:lnSpc>
                <a:spcPct val="100000"/>
              </a:lnSpc>
              <a:spcAft>
                <a:spcPct val="10000"/>
              </a:spcAft>
              <a:buClr>
                <a:srgbClr val="00A463"/>
              </a:buClr>
              <a:buSzPct val="80000"/>
              <a:buFont typeface="+mj-lt"/>
              <a:buAutoNum type="arabicParenR"/>
            </a:pPr>
            <a:r>
              <a:rPr lang="it-IT" dirty="0">
                <a:latin typeface="Constantia" pitchFamily="18" charset="0"/>
                <a:sym typeface="Wingdings" pitchFamily="2" charset="2"/>
              </a:rPr>
              <a:t>Lunghezza del ciclo della trattativa  lento aumento del grado di preoccupazione, cambiamenti</a:t>
            </a:r>
          </a:p>
          <a:p>
            <a:pPr marL="514350" indent="-514350" algn="just">
              <a:lnSpc>
                <a:spcPct val="100000"/>
              </a:lnSpc>
              <a:spcAft>
                <a:spcPct val="10000"/>
              </a:spcAft>
              <a:buClr>
                <a:srgbClr val="00A463"/>
              </a:buClr>
              <a:buSzPct val="80000"/>
              <a:buFont typeface="+mj-lt"/>
              <a:buAutoNum type="arabicParenR"/>
            </a:pPr>
            <a:r>
              <a:rPr lang="it-IT" dirty="0">
                <a:latin typeface="Constantia" pitchFamily="18" charset="0"/>
                <a:sym typeface="Wingdings" pitchFamily="2" charset="2"/>
              </a:rPr>
              <a:t>Numero ed entità dei problemi di implementazione  dubbi di carattere operativo</a:t>
            </a:r>
          </a:p>
          <a:p>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Regole</a:t>
            </a:r>
          </a:p>
        </p:txBody>
      </p:sp>
      <p:sp>
        <p:nvSpPr>
          <p:cNvPr id="3" name="Segnaposto contenuto 2"/>
          <p:cNvSpPr>
            <a:spLocks noGrp="1"/>
          </p:cNvSpPr>
          <p:nvPr>
            <p:ph sz="quarter" idx="1"/>
          </p:nvPr>
        </p:nvSpPr>
        <p:spPr/>
        <p:txBody>
          <a:bodyPr>
            <a:normAutofit/>
          </a:bodyPr>
          <a:lstStyle/>
          <a:p>
            <a:r>
              <a:rPr lang="it-IT" dirty="0">
                <a:sym typeface="Wingdings" pitchFamily="2" charset="2"/>
              </a:rPr>
              <a:t>Interazione e partecipazione</a:t>
            </a:r>
          </a:p>
          <a:p>
            <a:r>
              <a:rPr lang="it-IT" dirty="0">
                <a:sym typeface="Wingdings" pitchFamily="2" charset="2"/>
              </a:rPr>
              <a:t>Assenza di giudizio</a:t>
            </a:r>
          </a:p>
          <a:p>
            <a:r>
              <a:rPr lang="it-IT" dirty="0">
                <a:sym typeface="Wingdings" pitchFamily="2" charset="2"/>
              </a:rPr>
              <a:t>Rispetto degli altri, del relatore, dei tempi, delle regole</a:t>
            </a:r>
            <a:r>
              <a:rPr lang="is-IS" dirty="0">
                <a:sym typeface="Wingdings" pitchFamily="2" charset="2"/>
              </a:rPr>
              <a:t>…dello sforzo di tutti</a:t>
            </a:r>
            <a:endParaRPr lang="it-IT" dirty="0">
              <a:sym typeface="Wingdings" pitchFamily="2" charset="2"/>
            </a:endParaRPr>
          </a:p>
          <a:p>
            <a:r>
              <a:rPr lang="it-IT" dirty="0">
                <a:sym typeface="Wingdings" pitchFamily="2" charset="2"/>
              </a:rPr>
              <a:t>Feedback!!! (</a:t>
            </a:r>
            <a:r>
              <a:rPr lang="it-IT" dirty="0" err="1">
                <a:sym typeface="Wingdings" pitchFamily="2" charset="2"/>
              </a:rPr>
              <a:t>please</a:t>
            </a:r>
            <a:r>
              <a:rPr lang="it-IT" dirty="0">
                <a:sym typeface="Wingdings" pitchFamily="2" charset="2"/>
              </a:rPr>
              <a:t>!)</a:t>
            </a:r>
          </a:p>
          <a:p>
            <a:r>
              <a:rPr lang="it-IT" dirty="0">
                <a:sym typeface="Wingdings" pitchFamily="2" charset="2"/>
              </a:rPr>
              <a:t>Tempi dei lavori individuali e delle pause! Si riprende sempre con delle utili slide di ripasso</a:t>
            </a:r>
          </a:p>
          <a:p>
            <a:endParaRPr lang="it-IT" dirty="0">
              <a:sym typeface="Wingdings" pitchFamily="2" charset="2"/>
            </a:endParaRPr>
          </a:p>
          <a:p>
            <a:endParaRPr lang="it-IT" dirty="0">
              <a:sym typeface="Wingdings" pitchFamily="2" charset="2"/>
            </a:endParaRPr>
          </a:p>
          <a:p>
            <a:endParaRPr lang="it-IT" dirty="0"/>
          </a:p>
          <a:p>
            <a:endParaRPr lang="it-IT" dirty="0"/>
          </a:p>
        </p:txBody>
      </p:sp>
      <p:pic>
        <p:nvPicPr>
          <p:cNvPr id="10" name="Immagine 9" descr="pensamientos.jpg"/>
          <p:cNvPicPr>
            <a:picLocks noChangeAspect="1"/>
          </p:cNvPicPr>
          <p:nvPr/>
        </p:nvPicPr>
        <p:blipFill>
          <a:blip r:embed="rId3" cstate="print"/>
          <a:stretch>
            <a:fillRect/>
          </a:stretch>
        </p:blipFill>
        <p:spPr>
          <a:xfrm>
            <a:off x="7015080" y="764704"/>
            <a:ext cx="1194359" cy="1337784"/>
          </a:xfrm>
          <a:prstGeom prst="rect">
            <a:avLst/>
          </a:prstGeom>
          <a:ln>
            <a:noFill/>
          </a:ln>
          <a:effectLst>
            <a:softEdge rad="112500"/>
          </a:effectLst>
        </p:spPr>
      </p:pic>
      <p:pic>
        <p:nvPicPr>
          <p:cNvPr id="11" name="Immagine 10" descr="Whats-in-it-for-me1.jpg"/>
          <p:cNvPicPr>
            <a:picLocks noChangeAspect="1"/>
          </p:cNvPicPr>
          <p:nvPr/>
        </p:nvPicPr>
        <p:blipFill>
          <a:blip r:embed="rId4" cstate="print"/>
          <a:stretch>
            <a:fillRect/>
          </a:stretch>
        </p:blipFill>
        <p:spPr>
          <a:xfrm>
            <a:off x="5846762" y="4331065"/>
            <a:ext cx="2541662" cy="190624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a:solidFill>
                  <a:schemeClr val="accent6">
                    <a:lumMod val="75000"/>
                  </a:schemeClr>
                </a:solidFill>
              </a:rPr>
              <a:t>Individuazione: i segnali</a:t>
            </a:r>
            <a:endParaRPr lang="it-IT" dirty="0"/>
          </a:p>
        </p:txBody>
      </p:sp>
      <p:sp>
        <p:nvSpPr>
          <p:cNvPr id="9" name="Segnaposto contenuto 8"/>
          <p:cNvSpPr>
            <a:spLocks noGrp="1"/>
          </p:cNvSpPr>
          <p:nvPr>
            <p:ph sz="quarter" idx="1"/>
          </p:nvPr>
        </p:nvSpPr>
        <p:spPr/>
        <p:txBody>
          <a:bodyPr vert="horz">
            <a:normAutofit/>
          </a:bodyPr>
          <a:lstStyle/>
          <a:p>
            <a:endParaRPr lang="it-IT" dirty="0">
              <a:sym typeface="Wingdings" pitchFamily="2" charset="2"/>
            </a:endParaRPr>
          </a:p>
          <a:p>
            <a:pPr lvl="2"/>
            <a:r>
              <a:rPr lang="it-IT" sz="2600" dirty="0">
                <a:sym typeface="Wingdings" pitchFamily="2" charset="2"/>
              </a:rPr>
              <a:t>Riemergere di problemi già affrontati e risolti</a:t>
            </a:r>
          </a:p>
          <a:p>
            <a:pPr lvl="2"/>
            <a:r>
              <a:rPr lang="it-IT" sz="2600" dirty="0">
                <a:sym typeface="Wingdings" pitchFamily="2" charset="2"/>
              </a:rPr>
              <a:t>Preoccupazione non realistica per il prezzo</a:t>
            </a:r>
          </a:p>
          <a:p>
            <a:pPr lvl="2"/>
            <a:r>
              <a:rPr lang="it-IT" sz="2600" dirty="0">
                <a:sym typeface="Wingdings" pitchFamily="2" charset="2"/>
              </a:rPr>
              <a:t>Rinvio ingiustificato</a:t>
            </a:r>
          </a:p>
          <a:p>
            <a:pPr lvl="2"/>
            <a:r>
              <a:rPr lang="it-IT" sz="2600" dirty="0">
                <a:sym typeface="Wingdings" pitchFamily="2" charset="2"/>
              </a:rPr>
              <a:t>Riluttanza a ricevere / a dare informazioni</a:t>
            </a:r>
          </a:p>
          <a:p>
            <a:endParaRPr lang="it-IT"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r>
              <a:rPr lang="it-IT" dirty="0"/>
              <a:t>Potenziali trappole</a:t>
            </a:r>
          </a:p>
        </p:txBody>
      </p:sp>
      <p:sp>
        <p:nvSpPr>
          <p:cNvPr id="9" name="Segnaposto contenuto 8"/>
          <p:cNvSpPr>
            <a:spLocks noGrp="1"/>
          </p:cNvSpPr>
          <p:nvPr>
            <p:ph sz="quarter" idx="1"/>
          </p:nvPr>
        </p:nvSpPr>
        <p:spPr/>
        <p:txBody>
          <a:bodyPr/>
          <a:lstStyle/>
          <a:p>
            <a:r>
              <a:rPr lang="it-IT" dirty="0"/>
              <a:t>Non vedere i dubbi, con il pericolo che rimangano inespressi</a:t>
            </a:r>
          </a:p>
          <a:p>
            <a:r>
              <a:rPr lang="it-IT" dirty="0"/>
              <a:t>Non vederne l’entità:</a:t>
            </a:r>
          </a:p>
          <a:p>
            <a:pPr lvl="2"/>
            <a:r>
              <a:rPr lang="it-IT" dirty="0"/>
              <a:t>Minimizzare</a:t>
            </a:r>
          </a:p>
          <a:p>
            <a:pPr lvl="2"/>
            <a:r>
              <a:rPr lang="it-IT" dirty="0"/>
              <a:t>Trattare troppo velocemente</a:t>
            </a:r>
          </a:p>
          <a:p>
            <a:pPr lvl="2"/>
            <a:r>
              <a:rPr lang="it-IT" dirty="0"/>
              <a:t>Considerare solo il prezzo</a:t>
            </a:r>
          </a:p>
          <a:p>
            <a:r>
              <a:rPr lang="it-IT" dirty="0"/>
              <a:t>“Spingere” con suggerimenti o sostituendosi al paziente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fontScale="90000"/>
          </a:bodyPr>
          <a:lstStyle/>
          <a:p>
            <a:r>
              <a:rPr lang="it-IT" dirty="0">
                <a:solidFill>
                  <a:schemeClr val="accent6">
                    <a:lumMod val="75000"/>
                  </a:schemeClr>
                </a:solidFill>
              </a:rPr>
              <a:t>Il Cliente entra in una fase di “risoluzione dei dubbi” </a:t>
            </a:r>
            <a:endParaRPr lang="it-IT" dirty="0"/>
          </a:p>
        </p:txBody>
      </p:sp>
      <p:sp>
        <p:nvSpPr>
          <p:cNvPr id="1599490" name="Rectangle 2"/>
          <p:cNvSpPr>
            <a:spLocks noGrp="1" noChangeArrowheads="1"/>
          </p:cNvSpPr>
          <p:nvPr>
            <p:ph sz="quarter" idx="1"/>
          </p:nvPr>
        </p:nvSpPr>
        <p:spPr/>
        <p:txBody>
          <a:bodyPr/>
          <a:lstStyle/>
          <a:p>
            <a:r>
              <a:rPr lang="it-IT"/>
              <a:t>Riflessione</a:t>
            </a:r>
          </a:p>
          <a:p>
            <a:r>
              <a:rPr lang="it-IT"/>
              <a:t>Rallentamento</a:t>
            </a:r>
          </a:p>
          <a:p>
            <a:r>
              <a:rPr lang="it-IT"/>
              <a:t>Ritorno a fasi precedenti</a:t>
            </a:r>
          </a:p>
          <a:p>
            <a:r>
              <a:rPr lang="it-IT"/>
              <a:t>Attenzione maggiore al rischio</a:t>
            </a:r>
          </a:p>
          <a:p>
            <a:r>
              <a:rPr lang="it-IT"/>
              <a:t>Percezione maggiore del rischio</a:t>
            </a:r>
          </a:p>
        </p:txBody>
      </p:sp>
      <p:sp>
        <p:nvSpPr>
          <p:cNvPr id="1599492" name="Rectangle 4" descr="20%"/>
          <p:cNvSpPr>
            <a:spLocks noChangeArrowheads="1"/>
          </p:cNvSpPr>
          <p:nvPr/>
        </p:nvSpPr>
        <p:spPr bwMode="auto">
          <a:xfrm>
            <a:off x="419100" y="3933057"/>
            <a:ext cx="8216412" cy="1584176"/>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lIns="0" tIns="0" rIns="0" bIns="0" anchor="ctr"/>
          <a:lstStyle/>
          <a:p>
            <a:pPr algn="ctr">
              <a:lnSpc>
                <a:spcPct val="95000"/>
              </a:lnSpc>
              <a:spcBef>
                <a:spcPct val="30000"/>
              </a:spcBef>
              <a:spcAft>
                <a:spcPct val="10000"/>
              </a:spcAft>
              <a:buClr>
                <a:srgbClr val="00A463"/>
              </a:buClr>
              <a:buSzPct val="80000"/>
            </a:pPr>
            <a:r>
              <a:rPr lang="it-IT" sz="2800" dirty="0">
                <a:solidFill>
                  <a:schemeClr val="accent6">
                    <a:lumMod val="75000"/>
                  </a:schemeClr>
                </a:solidFill>
                <a:latin typeface="Constantia" pitchFamily="18" charset="0"/>
              </a:rPr>
              <a:t>Cosa fareste in questi casi?</a:t>
            </a:r>
          </a:p>
          <a:p>
            <a:pPr algn="ctr">
              <a:lnSpc>
                <a:spcPct val="95000"/>
              </a:lnSpc>
              <a:spcBef>
                <a:spcPct val="30000"/>
              </a:spcBef>
              <a:spcAft>
                <a:spcPct val="10000"/>
              </a:spcAft>
              <a:buClr>
                <a:srgbClr val="00A463"/>
              </a:buClr>
              <a:buSzPct val="80000"/>
            </a:pPr>
            <a:r>
              <a:rPr lang="it-IT" sz="2800" dirty="0">
                <a:solidFill>
                  <a:schemeClr val="accent6">
                    <a:lumMod val="75000"/>
                  </a:schemeClr>
                </a:solidFill>
                <a:latin typeface="Constantia" pitchFamily="18" charset="0"/>
              </a:rPr>
              <a:t>Nella vostra esperienza quali tecniche sono importanti?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99492"/>
                                        </p:tgtEl>
                                        <p:attrNameLst>
                                          <p:attrName>style.visibility</p:attrName>
                                        </p:attrNameLst>
                                      </p:cBhvr>
                                      <p:to>
                                        <p:strVal val="visible"/>
                                      </p:to>
                                    </p:set>
                                    <p:anim calcmode="lin" valueType="num">
                                      <p:cBhvr additive="base">
                                        <p:cTn id="7" dur="500" fill="hold"/>
                                        <p:tgtEl>
                                          <p:spTgt spid="1599492"/>
                                        </p:tgtEl>
                                        <p:attrNameLst>
                                          <p:attrName>ppt_x</p:attrName>
                                        </p:attrNameLst>
                                      </p:cBhvr>
                                      <p:tavLst>
                                        <p:tav tm="0">
                                          <p:val>
                                            <p:strVal val="#ppt_x"/>
                                          </p:val>
                                        </p:tav>
                                        <p:tav tm="100000">
                                          <p:val>
                                            <p:strVal val="#ppt_x"/>
                                          </p:val>
                                        </p:tav>
                                      </p:tavLst>
                                    </p:anim>
                                    <p:anim calcmode="lin" valueType="num">
                                      <p:cBhvr additive="base">
                                        <p:cTn id="8" dur="500" fill="hold"/>
                                        <p:tgtEl>
                                          <p:spTgt spid="15994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94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a:solidFill>
                  <a:schemeClr val="accent6">
                    <a:lumMod val="75000"/>
                  </a:schemeClr>
                </a:solidFill>
              </a:rPr>
              <a:t>Gestione</a:t>
            </a:r>
            <a:endParaRPr lang="it-IT" dirty="0"/>
          </a:p>
        </p:txBody>
      </p:sp>
      <p:sp>
        <p:nvSpPr>
          <p:cNvPr id="1609731" name="Rectangle 3"/>
          <p:cNvSpPr>
            <a:spLocks noGrp="1" noChangeArrowheads="1"/>
          </p:cNvSpPr>
          <p:nvPr>
            <p:ph sz="quarter" idx="1"/>
          </p:nvPr>
        </p:nvSpPr>
        <p:spPr/>
        <p:txBody>
          <a:bodyPr vert="horz">
            <a:normAutofit/>
          </a:bodyPr>
          <a:lstStyle/>
          <a:p>
            <a:pPr marL="185738" indent="-185738"/>
            <a:r>
              <a:rPr lang="it-IT" sz="2200" dirty="0"/>
              <a:t>Non ignorare le conseguenze della scelta per il cliente (anche se la tentazione è forte dato che siamo nella fase finale, verso la chiusura!)</a:t>
            </a:r>
          </a:p>
          <a:p>
            <a:pPr marL="185738" indent="-185738"/>
            <a:r>
              <a:rPr lang="it-IT" sz="2200" dirty="0"/>
              <a:t>Costruire / sviluppare subito dei rapporti con tutti gli interlocutori, per condividerle e coinvolgervi nella soluzione</a:t>
            </a:r>
          </a:p>
          <a:p>
            <a:pPr marL="185738" indent="-185738"/>
            <a:r>
              <a:rPr lang="it-IT" sz="2200" dirty="0"/>
              <a:t>Non cercare di sostituirsi al cliente nella risoluzione: solo lui può scegliere e decidere, piuttosto aiutiamolo indirettamente!</a:t>
            </a:r>
          </a:p>
        </p:txBody>
      </p:sp>
      <p:sp>
        <p:nvSpPr>
          <p:cNvPr id="8" name="Rettangolo arrotondato 7"/>
          <p:cNvSpPr/>
          <p:nvPr/>
        </p:nvSpPr>
        <p:spPr>
          <a:xfrm>
            <a:off x="2051720" y="4149080"/>
            <a:ext cx="4968552" cy="1800200"/>
          </a:xfrm>
          <a:prstGeom prst="roundRect">
            <a:avLst/>
          </a:prstGeom>
          <a:ln>
            <a:noFill/>
          </a:ln>
          <a:effectLst>
            <a:glow rad="228600">
              <a:schemeClr val="accent1">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sz="3600" dirty="0">
                <a:solidFill>
                  <a:schemeClr val="accent5">
                    <a:lumMod val="75000"/>
                  </a:schemeClr>
                </a:solidFill>
              </a:rPr>
              <a:t>Ascolto attento e rispetto genuino</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Zoom:</a:t>
            </a:r>
            <a:br>
              <a:rPr lang="it-IT" dirty="0"/>
            </a:br>
            <a:r>
              <a:rPr lang="it-IT" dirty="0"/>
              <a:t>5. Continuità </a:t>
            </a:r>
          </a:p>
        </p:txBody>
      </p:sp>
      <p:graphicFrame>
        <p:nvGraphicFramePr>
          <p:cNvPr id="5" name="Segnaposto contenuto 3"/>
          <p:cNvGraphicFramePr>
            <a:graphicFrameLocks/>
          </p:cNvGraphicFramePr>
          <p:nvPr/>
        </p:nvGraphicFramePr>
        <p:xfrm>
          <a:off x="457200" y="1219200"/>
          <a:ext cx="8229600" cy="4937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506" name="Rectangle 2"/>
          <p:cNvSpPr>
            <a:spLocks noGrp="1" noChangeArrowheads="1"/>
          </p:cNvSpPr>
          <p:nvPr>
            <p:ph type="title"/>
          </p:nvPr>
        </p:nvSpPr>
        <p:spPr bwMode="auto">
          <a:xfrm>
            <a:off x="457200" y="274638"/>
            <a:ext cx="8229600" cy="922114"/>
          </a:xfrm>
          <a:noFill/>
          <a:ln>
            <a:miter lim="800000"/>
            <a:headEnd/>
            <a:tailEnd/>
          </a:ln>
        </p:spPr>
        <p:txBody>
          <a:bodyPr vert="horz" wrap="square" lIns="91440" tIns="45720" rIns="91440" bIns="45720" numCol="1" anchor="t" anchorCtr="0" compatLnSpc="1">
            <a:prstTxWarp prst="textNoShape">
              <a:avLst/>
            </a:prstTxWarp>
            <a:normAutofit/>
          </a:bodyPr>
          <a:lstStyle/>
          <a:p>
            <a:r>
              <a:rPr lang="it-IT" dirty="0">
                <a:solidFill>
                  <a:schemeClr val="accent6">
                    <a:lumMod val="75000"/>
                  </a:schemeClr>
                </a:solidFill>
              </a:rPr>
              <a:t>Teniamo conto che non è finita qui</a:t>
            </a:r>
          </a:p>
        </p:txBody>
      </p:sp>
      <p:graphicFrame>
        <p:nvGraphicFramePr>
          <p:cNvPr id="1557507" name="Group 3"/>
          <p:cNvGraphicFramePr>
            <a:graphicFrameLocks noGrp="1"/>
          </p:cNvGraphicFramePr>
          <p:nvPr>
            <p:ph idx="1"/>
          </p:nvPr>
        </p:nvGraphicFramePr>
        <p:xfrm>
          <a:off x="449874" y="1412776"/>
          <a:ext cx="8216410" cy="3324797"/>
        </p:xfrm>
        <a:graphic>
          <a:graphicData uri="http://schemas.openxmlformats.org/drawingml/2006/table">
            <a:tbl>
              <a:tblPr/>
              <a:tblGrid>
                <a:gridCol w="2738803">
                  <a:extLst>
                    <a:ext uri="{9D8B030D-6E8A-4147-A177-3AD203B41FA5}">
                      <a16:colId xmlns:a16="http://schemas.microsoft.com/office/drawing/2014/main" val="20000"/>
                    </a:ext>
                  </a:extLst>
                </a:gridCol>
                <a:gridCol w="2738804">
                  <a:extLst>
                    <a:ext uri="{9D8B030D-6E8A-4147-A177-3AD203B41FA5}">
                      <a16:colId xmlns:a16="http://schemas.microsoft.com/office/drawing/2014/main" val="20001"/>
                    </a:ext>
                  </a:extLst>
                </a:gridCol>
                <a:gridCol w="2738803">
                  <a:extLst>
                    <a:ext uri="{9D8B030D-6E8A-4147-A177-3AD203B41FA5}">
                      <a16:colId xmlns:a16="http://schemas.microsoft.com/office/drawing/2014/main" val="20002"/>
                    </a:ext>
                  </a:extLst>
                </a:gridCol>
              </a:tblGrid>
              <a:tr h="404813">
                <a:tc>
                  <a:txBody>
                    <a:bodyPr/>
                    <a:lstStyle/>
                    <a:p>
                      <a:pPr marL="0" marR="0" lvl="0" indent="0" algn="ctr" defTabSz="914400" rtl="0" eaLnBrk="1" fontAlgn="base" latinLnBrk="0" hangingPunct="1">
                        <a:lnSpc>
                          <a:spcPct val="110000"/>
                        </a:lnSpc>
                        <a:spcBef>
                          <a:spcPct val="20000"/>
                        </a:spcBef>
                        <a:spcAft>
                          <a:spcPct val="10000"/>
                        </a:spcAft>
                        <a:buClr>
                          <a:srgbClr val="00A463"/>
                        </a:buClr>
                        <a:buSzPct val="80000"/>
                        <a:buFontTx/>
                        <a:buNone/>
                        <a:tabLst/>
                      </a:pPr>
                      <a:r>
                        <a:rPr kumimoji="0" lang="it-IT" sz="1600" b="1" i="0" u="none" strike="noStrike" cap="none" normalizeH="0" baseline="0" dirty="0">
                          <a:ln>
                            <a:noFill/>
                          </a:ln>
                          <a:solidFill>
                            <a:schemeClr val="tx1"/>
                          </a:solidFill>
                          <a:effectLst>
                            <a:outerShdw blurRad="38100" dist="38100" dir="2700000" algn="tl">
                              <a:srgbClr val="FFFFFF"/>
                            </a:outerShdw>
                          </a:effectLst>
                          <a:latin typeface="Arial" charset="0"/>
                        </a:rPr>
                        <a:t>Sollievo</a:t>
                      </a: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10000"/>
                        </a:lnSpc>
                        <a:spcBef>
                          <a:spcPct val="20000"/>
                        </a:spcBef>
                        <a:spcAft>
                          <a:spcPct val="10000"/>
                        </a:spcAft>
                        <a:buClr>
                          <a:srgbClr val="00A463"/>
                        </a:buClr>
                        <a:buSzPct val="80000"/>
                        <a:buFontTx/>
                        <a:buNone/>
                        <a:tabLst/>
                      </a:pPr>
                      <a:r>
                        <a:rPr kumimoji="0" lang="it-IT" sz="1600" b="1" i="0" u="none" strike="noStrike" cap="none" normalizeH="0" baseline="0" dirty="0">
                          <a:ln>
                            <a:noFill/>
                          </a:ln>
                          <a:solidFill>
                            <a:schemeClr val="tx1"/>
                          </a:solidFill>
                          <a:effectLst>
                            <a:outerShdw blurRad="38100" dist="38100" dir="2700000" algn="tl">
                              <a:srgbClr val="FFFFFF"/>
                            </a:outerShdw>
                          </a:effectLst>
                          <a:latin typeface="Arial" charset="0"/>
                        </a:rPr>
                        <a:t>Confidenza</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base" latinLnBrk="0" hangingPunct="1">
                        <a:lnSpc>
                          <a:spcPct val="110000"/>
                        </a:lnSpc>
                        <a:spcBef>
                          <a:spcPct val="20000"/>
                        </a:spcBef>
                        <a:spcAft>
                          <a:spcPct val="10000"/>
                        </a:spcAft>
                        <a:buClr>
                          <a:srgbClr val="00A463"/>
                        </a:buClr>
                        <a:buSzPct val="80000"/>
                        <a:buFontTx/>
                        <a:buNone/>
                        <a:tabLst/>
                      </a:pPr>
                      <a:r>
                        <a:rPr kumimoji="0" lang="it-IT" sz="1600" b="1" i="0" u="none" strike="noStrike" cap="none" normalizeH="0" baseline="0" dirty="0">
                          <a:ln>
                            <a:noFill/>
                          </a:ln>
                          <a:solidFill>
                            <a:schemeClr val="tx1"/>
                          </a:solidFill>
                          <a:effectLst>
                            <a:outerShdw blurRad="38100" dist="38100" dir="2700000" algn="tl">
                              <a:srgbClr val="FFFFFF"/>
                            </a:outerShdw>
                          </a:effectLst>
                          <a:latin typeface="Arial" charset="0"/>
                        </a:rPr>
                        <a:t>Efficacia</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0"/>
                  </a:ext>
                </a:extLst>
              </a:tr>
              <a:tr h="2455863">
                <a:tc>
                  <a:txBody>
                    <a:bodyPr/>
                    <a:lstStyle/>
                    <a:p>
                      <a:pPr marL="88900" marR="0" lvl="0" indent="-88900" algn="l" defTabSz="914400" rtl="0" eaLnBrk="1" fontAlgn="base" latinLnBrk="0" hangingPunct="1">
                        <a:lnSpc>
                          <a:spcPct val="110000"/>
                        </a:lnSpc>
                        <a:spcBef>
                          <a:spcPct val="20000"/>
                        </a:spcBef>
                        <a:spcAft>
                          <a:spcPct val="10000"/>
                        </a:spcAft>
                        <a:buClr>
                          <a:srgbClr val="00A463"/>
                        </a:buClr>
                        <a:buSzPct val="80000"/>
                        <a:buFontTx/>
                        <a:buChar char="•"/>
                        <a:tabLst/>
                      </a:pPr>
                      <a:r>
                        <a:rPr kumimoji="0" lang="it-IT" sz="1600" b="0" i="0" u="none" strike="noStrike" cap="none" normalizeH="0" baseline="0" dirty="0">
                          <a:ln>
                            <a:noFill/>
                          </a:ln>
                          <a:solidFill>
                            <a:schemeClr val="tx1"/>
                          </a:solidFill>
                          <a:effectLst/>
                          <a:latin typeface="Arial" charset="0"/>
                        </a:rPr>
                        <a:t>Fase di alto entusiasmo e curiosità , alta motivazione</a:t>
                      </a:r>
                    </a:p>
                    <a:p>
                      <a:pPr marL="88900" marR="0" lvl="0" indent="-88900" algn="l" defTabSz="914400" rtl="0" eaLnBrk="1" fontAlgn="base" latinLnBrk="0" hangingPunct="1">
                        <a:lnSpc>
                          <a:spcPct val="110000"/>
                        </a:lnSpc>
                        <a:spcBef>
                          <a:spcPct val="20000"/>
                        </a:spcBef>
                        <a:spcAft>
                          <a:spcPct val="10000"/>
                        </a:spcAft>
                        <a:buClr>
                          <a:srgbClr val="00A463"/>
                        </a:buClr>
                        <a:buSzPct val="80000"/>
                        <a:buFontTx/>
                        <a:buChar char="•"/>
                        <a:tabLst/>
                      </a:pPr>
                      <a:r>
                        <a:rPr kumimoji="0" lang="it-IT" sz="1600" b="0" i="0" u="none" strike="noStrike" cap="none" normalizeH="0" baseline="0" dirty="0">
                          <a:ln>
                            <a:noFill/>
                          </a:ln>
                          <a:solidFill>
                            <a:schemeClr val="tx1"/>
                          </a:solidFill>
                          <a:effectLst/>
                          <a:latin typeface="Arial" charset="0"/>
                        </a:rPr>
                        <a:t>Incoraggiare la curiosità e l’esplorazione</a:t>
                      </a:r>
                    </a:p>
                    <a:p>
                      <a:pPr marL="88900" marR="0" lvl="0" indent="-88900" algn="l" defTabSz="914400" rtl="0" eaLnBrk="1" fontAlgn="base" latinLnBrk="0" hangingPunct="1">
                        <a:lnSpc>
                          <a:spcPct val="110000"/>
                        </a:lnSpc>
                        <a:spcBef>
                          <a:spcPct val="20000"/>
                        </a:spcBef>
                        <a:spcAft>
                          <a:spcPct val="10000"/>
                        </a:spcAft>
                        <a:buClr>
                          <a:srgbClr val="00A463"/>
                        </a:buClr>
                        <a:buSzPct val="80000"/>
                        <a:buFontTx/>
                        <a:buChar char="•"/>
                        <a:tabLst/>
                      </a:pPr>
                      <a:r>
                        <a:rPr kumimoji="0" lang="it-IT" sz="1600" b="0" i="0" u="none" strike="noStrike" cap="none" normalizeH="0" baseline="0" dirty="0">
                          <a:ln>
                            <a:noFill/>
                          </a:ln>
                          <a:solidFill>
                            <a:schemeClr val="tx1"/>
                          </a:solidFill>
                          <a:effectLst/>
                          <a:latin typeface="Arial" charset="0"/>
                        </a:rPr>
                        <a:t>Favorire la </a:t>
                      </a:r>
                      <a:r>
                        <a:rPr kumimoji="0" lang="it-IT" sz="1600" b="0" i="0" u="none" strike="noStrike" cap="none" normalizeH="0" baseline="0" dirty="0" err="1">
                          <a:ln>
                            <a:noFill/>
                          </a:ln>
                          <a:solidFill>
                            <a:schemeClr val="tx1"/>
                          </a:solidFill>
                          <a:effectLst/>
                          <a:latin typeface="Arial" charset="0"/>
                        </a:rPr>
                        <a:t>familiarizzazione</a:t>
                      </a:r>
                      <a:endParaRPr kumimoji="0" lang="it-IT" sz="1600" b="0" i="0" u="none" strike="noStrike" cap="none" normalizeH="0" baseline="0" dirty="0">
                        <a:ln>
                          <a:noFill/>
                        </a:ln>
                        <a:solidFill>
                          <a:schemeClr val="tx1"/>
                        </a:solidFill>
                        <a:effectLst/>
                        <a:latin typeface="Arial" charset="0"/>
                      </a:endParaRPr>
                    </a:p>
                  </a:txBody>
                  <a:tcPr marL="84406" marR="844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88900" marR="0" lvl="0" indent="-88900" algn="l" defTabSz="914400" rtl="0" eaLnBrk="1" fontAlgn="base" latinLnBrk="0" hangingPunct="1">
                        <a:lnSpc>
                          <a:spcPct val="110000"/>
                        </a:lnSpc>
                        <a:spcBef>
                          <a:spcPct val="20000"/>
                        </a:spcBef>
                        <a:spcAft>
                          <a:spcPct val="10000"/>
                        </a:spcAft>
                        <a:buClr>
                          <a:srgbClr val="00A463"/>
                        </a:buClr>
                        <a:buSzPct val="80000"/>
                        <a:buFontTx/>
                        <a:buChar char="•"/>
                        <a:tabLst/>
                      </a:pPr>
                      <a:r>
                        <a:rPr kumimoji="0" lang="it-IT" sz="1600" b="0" i="0" u="none" strike="noStrike" cap="none" normalizeH="0" baseline="0" dirty="0">
                          <a:ln>
                            <a:noFill/>
                          </a:ln>
                          <a:solidFill>
                            <a:schemeClr val="tx1"/>
                          </a:solidFill>
                          <a:effectLst/>
                          <a:latin typeface="Arial" charset="0"/>
                        </a:rPr>
                        <a:t>Soluzioni ad alto impatto / complessità richiedono una  partecipazione a lunga durata</a:t>
                      </a:r>
                    </a:p>
                    <a:p>
                      <a:pPr marL="88900" marR="0" lvl="0" indent="-88900" algn="l" defTabSz="914400" rtl="0" eaLnBrk="1" fontAlgn="base" latinLnBrk="0" hangingPunct="1">
                        <a:lnSpc>
                          <a:spcPct val="110000"/>
                        </a:lnSpc>
                        <a:spcBef>
                          <a:spcPct val="20000"/>
                        </a:spcBef>
                        <a:spcAft>
                          <a:spcPct val="10000"/>
                        </a:spcAft>
                        <a:buClr>
                          <a:srgbClr val="00A463"/>
                        </a:buClr>
                        <a:buSzPct val="80000"/>
                        <a:buFontTx/>
                        <a:buChar char="•"/>
                        <a:tabLst/>
                      </a:pPr>
                      <a:r>
                        <a:rPr kumimoji="0" lang="it-IT" sz="1600" b="0" i="0" u="none" strike="noStrike" cap="none" normalizeH="0" baseline="0" dirty="0">
                          <a:ln>
                            <a:noFill/>
                          </a:ln>
                          <a:solidFill>
                            <a:schemeClr val="tx1"/>
                          </a:solidFill>
                          <a:effectLst/>
                          <a:latin typeface="Arial" charset="0"/>
                        </a:rPr>
                        <a:t>Periodo di vulnerabilità</a:t>
                      </a:r>
                    </a:p>
                    <a:p>
                      <a:pPr marL="88900" marR="0" lvl="0" indent="-88900" algn="l" defTabSz="914400" rtl="0" eaLnBrk="1" fontAlgn="base" latinLnBrk="0" hangingPunct="1">
                        <a:lnSpc>
                          <a:spcPct val="110000"/>
                        </a:lnSpc>
                        <a:spcBef>
                          <a:spcPct val="20000"/>
                        </a:spcBef>
                        <a:spcAft>
                          <a:spcPct val="10000"/>
                        </a:spcAft>
                        <a:buClr>
                          <a:srgbClr val="00A463"/>
                        </a:buClr>
                        <a:buSzPct val="80000"/>
                        <a:buFontTx/>
                        <a:buChar char="•"/>
                        <a:tabLst/>
                      </a:pPr>
                      <a:r>
                        <a:rPr kumimoji="0" lang="it-IT" sz="1600" b="0" i="0" u="none" strike="noStrike" cap="none" normalizeH="0" baseline="0" dirty="0">
                          <a:ln>
                            <a:noFill/>
                          </a:ln>
                          <a:solidFill>
                            <a:schemeClr val="tx1"/>
                          </a:solidFill>
                          <a:effectLst/>
                          <a:latin typeface="Arial" charset="0"/>
                        </a:rPr>
                        <a:t>Caduta motivazionale</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1" fontAlgn="base" latinLnBrk="0" hangingPunct="1">
                        <a:lnSpc>
                          <a:spcPct val="110000"/>
                        </a:lnSpc>
                        <a:spcBef>
                          <a:spcPct val="20000"/>
                        </a:spcBef>
                        <a:spcAft>
                          <a:spcPct val="10000"/>
                        </a:spcAft>
                        <a:buClr>
                          <a:srgbClr val="00A463"/>
                        </a:buClr>
                        <a:buSzPct val="80000"/>
                        <a:buFontTx/>
                        <a:buChar char="•"/>
                        <a:tabLst/>
                      </a:pPr>
                      <a:r>
                        <a:rPr kumimoji="0" lang="it-IT" sz="1600" b="0" i="0" u="none" strike="noStrike" cap="none" normalizeH="0" baseline="0" dirty="0">
                          <a:ln>
                            <a:noFill/>
                          </a:ln>
                          <a:solidFill>
                            <a:schemeClr val="tx1"/>
                          </a:solidFill>
                          <a:effectLst/>
                          <a:latin typeface="Arial" charset="0"/>
                        </a:rPr>
                        <a:t>Il cliente guadagna la piena comprensione della soluzione</a:t>
                      </a:r>
                    </a:p>
                    <a:p>
                      <a:pPr marL="177800" marR="0" lvl="0" indent="-177800" algn="l" defTabSz="914400" rtl="0" eaLnBrk="1" fontAlgn="base" latinLnBrk="0" hangingPunct="1">
                        <a:lnSpc>
                          <a:spcPct val="110000"/>
                        </a:lnSpc>
                        <a:spcBef>
                          <a:spcPct val="20000"/>
                        </a:spcBef>
                        <a:spcAft>
                          <a:spcPct val="10000"/>
                        </a:spcAft>
                        <a:buClr>
                          <a:srgbClr val="00A463"/>
                        </a:buClr>
                        <a:buSzPct val="80000"/>
                        <a:buFontTx/>
                        <a:buChar char="•"/>
                        <a:tabLst/>
                      </a:pPr>
                      <a:r>
                        <a:rPr kumimoji="0" lang="it-IT" sz="1600" b="0" i="0" u="none" strike="noStrike" cap="none" normalizeH="0" baseline="0" dirty="0">
                          <a:ln>
                            <a:noFill/>
                          </a:ln>
                          <a:solidFill>
                            <a:schemeClr val="tx1"/>
                          </a:solidFill>
                          <a:effectLst/>
                          <a:latin typeface="Arial" charset="0"/>
                        </a:rPr>
                        <a:t>Quanto più agevolmente il cliente raggiunge questa fase tanto maggiore ne sarà il successo</a:t>
                      </a:r>
                    </a:p>
                    <a:p>
                      <a:pPr marL="177800" marR="0" lvl="0" indent="-177800" algn="l" defTabSz="914400" rtl="0" eaLnBrk="1" fontAlgn="base" latinLnBrk="0" hangingPunct="1">
                        <a:lnSpc>
                          <a:spcPct val="110000"/>
                        </a:lnSpc>
                        <a:spcBef>
                          <a:spcPct val="20000"/>
                        </a:spcBef>
                        <a:spcAft>
                          <a:spcPct val="10000"/>
                        </a:spcAft>
                        <a:buClr>
                          <a:srgbClr val="00A463"/>
                        </a:buClr>
                        <a:buSzPct val="80000"/>
                        <a:buFontTx/>
                        <a:buChar char="•"/>
                        <a:tabLst/>
                      </a:pPr>
                      <a:r>
                        <a:rPr kumimoji="0" lang="it-IT" sz="1600" b="0" i="0" u="none" strike="noStrike" cap="none" normalizeH="0" baseline="0" dirty="0">
                          <a:ln>
                            <a:noFill/>
                          </a:ln>
                          <a:solidFill>
                            <a:schemeClr val="tx1"/>
                          </a:solidFill>
                          <a:effectLst/>
                          <a:latin typeface="Arial" charset="0"/>
                        </a:rPr>
                        <a:t>La soddisfazione del cliente raggiunge una soglia positiva e duratura.</a:t>
                      </a:r>
                    </a:p>
                  </a:txBody>
                  <a:tcPr marL="84406" marR="844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557521" name="Text Box 17" descr="40%"/>
          <p:cNvSpPr txBox="1">
            <a:spLocks noChangeArrowheads="1"/>
          </p:cNvSpPr>
          <p:nvPr/>
        </p:nvSpPr>
        <p:spPr bwMode="auto">
          <a:xfrm>
            <a:off x="4499992" y="5120531"/>
            <a:ext cx="4237892" cy="1169551"/>
          </a:xfrm>
          <a:prstGeom prst="rect">
            <a:avLst/>
          </a:prstGeom>
          <a:pattFill prst="pct40">
            <a:fgClr>
              <a:srgbClr val="EAEAEA"/>
            </a:fgClr>
            <a:bgClr>
              <a:srgbClr val="FFFFFF"/>
            </a:bgClr>
          </a:pattFill>
          <a:ln w="9525" algn="ctr">
            <a:noFill/>
            <a:miter lim="800000"/>
            <a:headEnd/>
            <a:tailEnd/>
          </a:ln>
          <a:effectLst/>
        </p:spPr>
        <p:txBody>
          <a:bodyPr>
            <a:spAutoFit/>
          </a:bodyPr>
          <a:lstStyle/>
          <a:p>
            <a:pPr marL="177800" indent="-177800" algn="l"/>
            <a:r>
              <a:rPr lang="it-IT" sz="1400" dirty="0">
                <a:effectLst>
                  <a:outerShdw blurRad="38100" dist="38100" dir="2700000" algn="tl">
                    <a:srgbClr val="C0C0C0"/>
                  </a:outerShdw>
                </a:effectLst>
              </a:rPr>
              <a:t>Gestione della caduta motivazionale</a:t>
            </a:r>
          </a:p>
          <a:p>
            <a:pPr marL="177800" indent="-177800" algn="l">
              <a:buFontTx/>
              <a:buChar char="•"/>
            </a:pPr>
            <a:r>
              <a:rPr lang="it-IT" sz="1400" b="0" dirty="0"/>
              <a:t>Gestire l’ansia</a:t>
            </a:r>
          </a:p>
          <a:p>
            <a:pPr marL="177800" indent="-177800" algn="l">
              <a:buFontTx/>
              <a:buChar char="•"/>
            </a:pPr>
            <a:r>
              <a:rPr lang="it-IT" sz="1400" b="0" dirty="0"/>
              <a:t>Coinvolgere il cliente nel piano, </a:t>
            </a:r>
            <a:r>
              <a:rPr lang="it-IT" sz="1400" dirty="0"/>
              <a:t>nelle scadenze e negli obbiettivi</a:t>
            </a:r>
            <a:endParaRPr lang="it-IT" sz="1400" b="0" dirty="0"/>
          </a:p>
          <a:p>
            <a:pPr marL="177800" indent="-177800" algn="l">
              <a:buFontTx/>
              <a:buChar char="•"/>
            </a:pPr>
            <a:r>
              <a:rPr lang="it-IT" sz="1400" b="0" dirty="0"/>
              <a:t>Sforzarsi  di prevenire problemi da subito!</a:t>
            </a:r>
          </a:p>
        </p:txBody>
      </p:sp>
      <p:sp>
        <p:nvSpPr>
          <p:cNvPr id="1557522" name="Freeform 18"/>
          <p:cNvSpPr>
            <a:spLocks/>
          </p:cNvSpPr>
          <p:nvPr/>
        </p:nvSpPr>
        <p:spPr bwMode="auto">
          <a:xfrm>
            <a:off x="1391671" y="3653879"/>
            <a:ext cx="6204665" cy="2511425"/>
          </a:xfrm>
          <a:custGeom>
            <a:avLst/>
            <a:gdLst/>
            <a:ahLst/>
            <a:cxnLst>
              <a:cxn ang="0">
                <a:pos x="0" y="725"/>
              </a:cxn>
              <a:cxn ang="0">
                <a:pos x="736" y="1501"/>
              </a:cxn>
              <a:cxn ang="0">
                <a:pos x="2280" y="237"/>
              </a:cxn>
              <a:cxn ang="0">
                <a:pos x="2936" y="77"/>
              </a:cxn>
            </a:cxnLst>
            <a:rect l="0" t="0" r="r" b="b"/>
            <a:pathLst>
              <a:path w="2936" h="1582">
                <a:moveTo>
                  <a:pt x="0" y="725"/>
                </a:moveTo>
                <a:cubicBezTo>
                  <a:pt x="178" y="1153"/>
                  <a:pt x="356" y="1582"/>
                  <a:pt x="736" y="1501"/>
                </a:cubicBezTo>
                <a:cubicBezTo>
                  <a:pt x="1116" y="1420"/>
                  <a:pt x="1913" y="474"/>
                  <a:pt x="2280" y="237"/>
                </a:cubicBezTo>
                <a:cubicBezTo>
                  <a:pt x="2647" y="0"/>
                  <a:pt x="2791" y="38"/>
                  <a:pt x="2936" y="77"/>
                </a:cubicBezTo>
              </a:path>
            </a:pathLst>
          </a:custGeom>
          <a:noFill/>
          <a:ln w="9525" cap="flat" cmpd="sng">
            <a:solidFill>
              <a:schemeClr val="tx1"/>
            </a:solidFill>
            <a:prstDash val="solid"/>
            <a:round/>
            <a:headEnd/>
            <a:tailEnd/>
          </a:ln>
          <a:effectLst/>
        </p:spPr>
        <p:txBody>
          <a:bodyPr wrap="none" anchor="ctr"/>
          <a:lstStyle/>
          <a:p>
            <a:endParaRPr lang="it-IT"/>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 fase 5. è “la parte finale della bracciata”</a:t>
            </a:r>
          </a:p>
        </p:txBody>
      </p:sp>
      <p:pic>
        <p:nvPicPr>
          <p:cNvPr id="4" name="Segnaposto contenuto 3" descr="braccata.jpg"/>
          <p:cNvPicPr>
            <a:picLocks noGrp="1" noChangeAspect="1"/>
          </p:cNvPicPr>
          <p:nvPr>
            <p:ph sz="quarter" idx="1"/>
          </p:nvPr>
        </p:nvPicPr>
        <p:blipFill>
          <a:blip r:embed="rId3" cstate="print"/>
          <a:stretch>
            <a:fillRect/>
          </a:stretch>
        </p:blipFill>
        <p:spPr>
          <a:xfrm>
            <a:off x="755576" y="1268760"/>
            <a:ext cx="7560840" cy="5013166"/>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a:solidFill>
                  <a:schemeClr val="accent6">
                    <a:lumMod val="75000"/>
                  </a:schemeClr>
                </a:solidFill>
              </a:rPr>
              <a:t>Dall’implementazione allo sviluppo della relazione</a:t>
            </a:r>
            <a:endParaRPr lang="it-IT" dirty="0"/>
          </a:p>
        </p:txBody>
      </p:sp>
      <p:sp>
        <p:nvSpPr>
          <p:cNvPr id="6" name="Segnaposto contenuto 5"/>
          <p:cNvSpPr>
            <a:spLocks noGrp="1"/>
          </p:cNvSpPr>
          <p:nvPr>
            <p:ph sz="quarter" idx="1"/>
          </p:nvPr>
        </p:nvSpPr>
        <p:spPr>
          <a:xfrm>
            <a:off x="457200" y="1219200"/>
            <a:ext cx="8229600" cy="5090120"/>
          </a:xfrm>
        </p:spPr>
        <p:txBody>
          <a:bodyPr>
            <a:normAutofit/>
          </a:bodyPr>
          <a:lstStyle/>
          <a:p>
            <a:pPr lvl="0">
              <a:defRPr/>
            </a:pPr>
            <a:r>
              <a:rPr lang="it-IT" sz="2400" dirty="0"/>
              <a:t>Sviluppare, non mantenere:</a:t>
            </a:r>
          </a:p>
          <a:p>
            <a:pPr marL="731520" lvl="1">
              <a:spcBef>
                <a:spcPts val="600"/>
              </a:spcBef>
              <a:buClr>
                <a:schemeClr val="accent1"/>
              </a:buClr>
            </a:pPr>
            <a:r>
              <a:rPr lang="it-IT" sz="2400" dirty="0"/>
              <a:t>Ricercare una continuità e non solo proteggere ciò che si è già fatto</a:t>
            </a:r>
          </a:p>
          <a:p>
            <a:pPr marL="731520" lvl="1">
              <a:spcBef>
                <a:spcPts val="600"/>
              </a:spcBef>
              <a:buClr>
                <a:schemeClr val="accent1"/>
              </a:buClr>
            </a:pPr>
            <a:r>
              <a:rPr lang="it-IT" sz="2400" dirty="0"/>
              <a:t>Strumenti scheda </a:t>
            </a:r>
            <a:r>
              <a:rPr lang="it-IT" sz="2400" dirty="0" err="1"/>
              <a:t>post-implantare</a:t>
            </a:r>
            <a:endParaRPr lang="it-IT" sz="2400" dirty="0"/>
          </a:p>
          <a:p>
            <a:pPr lvl="0">
              <a:defRPr/>
            </a:pPr>
            <a:r>
              <a:rPr lang="it-IT" sz="2400" dirty="0"/>
              <a:t>Lasciare traccia di ciò che ha funzionato:</a:t>
            </a:r>
          </a:p>
          <a:p>
            <a:pPr marL="731520" lvl="1">
              <a:spcBef>
                <a:spcPts val="600"/>
              </a:spcBef>
              <a:buClr>
                <a:schemeClr val="accent1"/>
              </a:buClr>
            </a:pPr>
            <a:r>
              <a:rPr lang="it-IT" sz="2400" dirty="0"/>
              <a:t>Deve rimanere memoria della disponibilità, dell’ascolto, della capacità di cambiare rotta, delle difficoltà superate</a:t>
            </a:r>
            <a:endParaRPr lang="it-IT" sz="2400" dirty="0">
              <a:solidFill>
                <a:schemeClr val="tx1"/>
              </a:solidFill>
            </a:endParaRPr>
          </a:p>
          <a:p>
            <a:pPr lvl="0">
              <a:defRPr/>
            </a:pPr>
            <a:r>
              <a:rPr lang="it-IT" sz="2400" dirty="0"/>
              <a:t>Riflessione conclusiva:</a:t>
            </a:r>
          </a:p>
          <a:p>
            <a:pPr lvl="1">
              <a:defRPr/>
            </a:pPr>
            <a:r>
              <a:rPr lang="it-IT" sz="2400" dirty="0"/>
              <a:t>ciò che ha funzionato, gli elementi da migliorare, le informazioni aggiuntive raccolte</a:t>
            </a:r>
          </a:p>
          <a:p>
            <a:pPr lvl="1">
              <a:defRPr/>
            </a:pPr>
            <a:r>
              <a:rPr lang="it-IT" sz="2400" dirty="0"/>
              <a:t>Documentazione (sulla cartella?)</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Un esempio concreto:</a:t>
            </a:r>
            <a:br>
              <a:rPr lang="it-IT" dirty="0"/>
            </a:br>
            <a:r>
              <a:rPr lang="it-IT" dirty="0"/>
              <a:t>Scheda </a:t>
            </a:r>
            <a:r>
              <a:rPr lang="it-IT" dirty="0" err="1"/>
              <a:t>post-implantare</a:t>
            </a:r>
            <a:endParaRPr lang="it-IT" dirty="0"/>
          </a:p>
        </p:txBody>
      </p:sp>
      <p:pic>
        <p:nvPicPr>
          <p:cNvPr id="4" name="Segnaposto contenuto 3" descr="scheda post-implantare 002.jpg"/>
          <p:cNvPicPr>
            <a:picLocks noGrp="1" noChangeAspect="1"/>
          </p:cNvPicPr>
          <p:nvPr>
            <p:ph sz="quarter" idx="1"/>
          </p:nvPr>
        </p:nvPicPr>
        <p:blipFill>
          <a:blip r:embed="rId3" cstate="print"/>
          <a:stretch>
            <a:fillRect/>
          </a:stretch>
        </p:blipFill>
        <p:spPr>
          <a:xfrm>
            <a:off x="1231726" y="1219200"/>
            <a:ext cx="2492722" cy="4937125"/>
          </a:xfrm>
        </p:spPr>
      </p:pic>
      <p:sp>
        <p:nvSpPr>
          <p:cNvPr id="5" name="Segnaposto contenuto 4"/>
          <p:cNvSpPr>
            <a:spLocks noGrp="1"/>
          </p:cNvSpPr>
          <p:nvPr>
            <p:ph sz="quarter" idx="2"/>
          </p:nvPr>
        </p:nvSpPr>
        <p:spPr/>
        <p:txBody>
          <a:bodyPr>
            <a:normAutofit/>
          </a:bodyPr>
          <a:lstStyle/>
          <a:p>
            <a:r>
              <a:rPr lang="it-IT" sz="1800" dirty="0"/>
              <a:t>“La cartella per il monitoraggio </a:t>
            </a:r>
            <a:r>
              <a:rPr lang="it-IT" sz="1800" dirty="0" err="1"/>
              <a:t>post-implantare</a:t>
            </a:r>
            <a:r>
              <a:rPr lang="it-IT" sz="1800" dirty="0"/>
              <a:t>”</a:t>
            </a:r>
            <a:br>
              <a:rPr lang="it-IT" sz="1800" dirty="0"/>
            </a:br>
            <a:r>
              <a:rPr lang="it-IT" sz="1800" dirty="0"/>
              <a:t>di </a:t>
            </a:r>
            <a:r>
              <a:rPr lang="it-IT" sz="1800" dirty="0" err="1"/>
              <a:t>T.Weinstein</a:t>
            </a:r>
            <a:r>
              <a:rPr lang="it-IT" sz="1800" dirty="0"/>
              <a:t>, </a:t>
            </a:r>
            <a:r>
              <a:rPr lang="it-IT" sz="1800" dirty="0" err="1"/>
              <a:t>F.Bianchi</a:t>
            </a:r>
            <a:r>
              <a:rPr lang="it-IT" sz="1800" dirty="0"/>
              <a:t>, </a:t>
            </a:r>
            <a:r>
              <a:rPr lang="it-IT" sz="1800" dirty="0" err="1"/>
              <a:t>F.Galli</a:t>
            </a:r>
            <a:r>
              <a:rPr lang="it-IT" sz="1800" dirty="0"/>
              <a:t>, </a:t>
            </a:r>
            <a:r>
              <a:rPr lang="it-IT" sz="1800" dirty="0" err="1"/>
              <a:t>M.Capelli</a:t>
            </a:r>
            <a:r>
              <a:rPr lang="it-IT" sz="1800" dirty="0"/>
              <a:t>, </a:t>
            </a:r>
            <a:r>
              <a:rPr lang="it-IT" sz="1800" dirty="0" err="1"/>
              <a:t>F.Zuffetti</a:t>
            </a:r>
            <a:r>
              <a:rPr lang="it-IT" sz="1800" dirty="0"/>
              <a:t>, </a:t>
            </a:r>
            <a:r>
              <a:rPr lang="it-IT" sz="1800" dirty="0" err="1"/>
              <a:t>A.Parenti</a:t>
            </a:r>
            <a:r>
              <a:rPr lang="it-IT" sz="1800" dirty="0"/>
              <a:t>, </a:t>
            </a:r>
            <a:r>
              <a:rPr lang="it-IT" sz="1800" dirty="0" err="1"/>
              <a:t>L.Fumagalli</a:t>
            </a:r>
            <a:r>
              <a:rPr lang="it-IT" sz="1800" dirty="0"/>
              <a:t>, </a:t>
            </a:r>
            <a:r>
              <a:rPr lang="it-IT" sz="1800" dirty="0" err="1"/>
              <a:t>M.Deflorian</a:t>
            </a:r>
            <a:r>
              <a:rPr lang="it-IT" sz="1800" dirty="0"/>
              <a:t>, </a:t>
            </a:r>
            <a:r>
              <a:rPr lang="it-IT" sz="1800" dirty="0" err="1"/>
              <a:t>T.Testori</a:t>
            </a:r>
            <a:br>
              <a:rPr lang="it-IT" sz="1800" dirty="0"/>
            </a:br>
            <a:r>
              <a:rPr lang="it-IT" sz="1800" dirty="0" err="1"/>
              <a:t>I&amp;Q</a:t>
            </a:r>
            <a:r>
              <a:rPr lang="it-IT" sz="1800" dirty="0"/>
              <a:t>, Quintessenza Internazionale e JOMI, Anno 31 – n. 2 - 2015</a:t>
            </a:r>
          </a:p>
          <a:p>
            <a:r>
              <a:rPr lang="it-IT" sz="1800" dirty="0"/>
              <a:t>Redatta dal Reparto di Implantologia e Riabilitazione Orale dell’ IRCCS – Istituto  Ortopedico Galeazzi, Servizio di </a:t>
            </a:r>
            <a:r>
              <a:rPr lang="it-IT" sz="1800" dirty="0" err="1"/>
              <a:t>Odontostomatologia</a:t>
            </a:r>
            <a:endParaRPr lang="it-IT" sz="1800" dirty="0"/>
          </a:p>
          <a:p>
            <a:r>
              <a:rPr lang="it-IT" sz="1800" dirty="0"/>
              <a:t>È una scheda di raccolta dei dati durante le sedute di igiene cui il paziente </a:t>
            </a:r>
            <a:r>
              <a:rPr lang="it-IT" sz="1800" dirty="0" err="1"/>
              <a:t>implantare</a:t>
            </a:r>
            <a:r>
              <a:rPr lang="it-IT" sz="1800" dirty="0"/>
              <a:t> viene sottoposto</a:t>
            </a:r>
          </a:p>
          <a:p>
            <a:endParaRPr lang="it-IT" sz="1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Scheda </a:t>
            </a:r>
            <a:r>
              <a:rPr lang="it-IT" dirty="0" err="1"/>
              <a:t>post-implantare</a:t>
            </a:r>
            <a:r>
              <a:rPr lang="it-IT" dirty="0"/>
              <a:t>:</a:t>
            </a:r>
            <a:br>
              <a:rPr lang="it-IT" dirty="0"/>
            </a:br>
            <a:r>
              <a:rPr lang="it-IT" dirty="0"/>
              <a:t>dati di testata e prima parte</a:t>
            </a:r>
          </a:p>
        </p:txBody>
      </p:sp>
      <p:sp>
        <p:nvSpPr>
          <p:cNvPr id="5" name="Segnaposto contenuto 4"/>
          <p:cNvSpPr>
            <a:spLocks noGrp="1"/>
          </p:cNvSpPr>
          <p:nvPr>
            <p:ph sz="quarter" idx="2"/>
          </p:nvPr>
        </p:nvSpPr>
        <p:spPr>
          <a:xfrm>
            <a:off x="5364088" y="1268760"/>
            <a:ext cx="3309758" cy="4597120"/>
          </a:xfrm>
        </p:spPr>
        <p:txBody>
          <a:bodyPr>
            <a:normAutofit/>
          </a:bodyPr>
          <a:lstStyle/>
          <a:p>
            <a:pPr indent="0">
              <a:buNone/>
            </a:pPr>
            <a:r>
              <a:rPr lang="it-IT" sz="2300" dirty="0"/>
              <a:t>“La chart (..) si propone in prima battuta di inquadrare il paziente dal punto di vista sistemico, evidenziando se siano presenti fattori di rischio per gli impianti come il fumo, il diabete o la pregressa malattia </a:t>
            </a:r>
            <a:r>
              <a:rPr lang="it-IT" sz="2300" dirty="0" err="1"/>
              <a:t>parodontale</a:t>
            </a:r>
            <a:r>
              <a:rPr lang="it-IT" sz="2300" dirty="0"/>
              <a:t>.”</a:t>
            </a:r>
          </a:p>
          <a:p>
            <a:pPr>
              <a:buNone/>
            </a:pPr>
            <a:endParaRPr lang="it-IT" sz="2300" dirty="0"/>
          </a:p>
        </p:txBody>
      </p:sp>
      <p:pic>
        <p:nvPicPr>
          <p:cNvPr id="7" name="Segnaposto contenuto 6" descr="scheda post-implantare testata e prima parte.jpg"/>
          <p:cNvPicPr>
            <a:picLocks noGrp="1" noChangeAspect="1"/>
          </p:cNvPicPr>
          <p:nvPr>
            <p:ph sz="quarter" idx="1"/>
          </p:nvPr>
        </p:nvPicPr>
        <p:blipFill>
          <a:blip r:embed="rId3" cstate="print"/>
          <a:stretch>
            <a:fillRect/>
          </a:stretch>
        </p:blipFill>
        <p:spPr>
          <a:xfrm>
            <a:off x="240850" y="1124744"/>
            <a:ext cx="5127282" cy="4320480"/>
          </a:xfrm>
        </p:spPr>
      </p:pic>
      <p:pic>
        <p:nvPicPr>
          <p:cNvPr id="8" name="Immagine 7" descr="scheda post-implantare parte centrale.jpg"/>
          <p:cNvPicPr>
            <a:picLocks noChangeAspect="1"/>
          </p:cNvPicPr>
          <p:nvPr/>
        </p:nvPicPr>
        <p:blipFill>
          <a:blip r:embed="rId4" cstate="print"/>
          <a:stretch>
            <a:fillRect/>
          </a:stretch>
        </p:blipFill>
        <p:spPr>
          <a:xfrm>
            <a:off x="251519" y="5661248"/>
            <a:ext cx="6464284" cy="9361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Cosa saprete –</a:t>
            </a:r>
            <a:r>
              <a:rPr lang="it-IT" i="1" dirty="0"/>
              <a:t>e saprete fare</a:t>
            </a:r>
            <a:r>
              <a:rPr lang="it-IT" dirty="0"/>
              <a:t>- al termine</a:t>
            </a:r>
          </a:p>
        </p:txBody>
      </p:sp>
      <p:sp>
        <p:nvSpPr>
          <p:cNvPr id="3" name="Segnaposto contenuto 2"/>
          <p:cNvSpPr>
            <a:spLocks noGrp="1"/>
          </p:cNvSpPr>
          <p:nvPr>
            <p:ph sz="quarter" idx="1"/>
          </p:nvPr>
        </p:nvSpPr>
        <p:spPr/>
        <p:txBody>
          <a:bodyPr>
            <a:normAutofit/>
          </a:bodyPr>
          <a:lstStyle/>
          <a:p>
            <a:r>
              <a:rPr lang="it-IT" dirty="0">
                <a:sym typeface="Wingdings" pitchFamily="2" charset="2"/>
              </a:rPr>
              <a:t>Elementi di strategia, nozioni di base</a:t>
            </a:r>
          </a:p>
          <a:p>
            <a:r>
              <a:rPr lang="it-IT" dirty="0">
                <a:sym typeface="Wingdings" pitchFamily="2" charset="2"/>
              </a:rPr>
              <a:t>Consapevolezza del vostro ruolo in relazione agli elementi strategici descritti</a:t>
            </a:r>
          </a:p>
          <a:p>
            <a:r>
              <a:rPr lang="it-IT" dirty="0">
                <a:sym typeface="Wingdings" pitchFamily="2" charset="2"/>
              </a:rPr>
              <a:t>Un modo diverso di vedere i momenti di proposta, vendita e mantenimento della relazione con il Cliente</a:t>
            </a:r>
          </a:p>
          <a:p>
            <a:r>
              <a:rPr lang="it-IT" dirty="0">
                <a:sym typeface="Wingdings" pitchFamily="2" charset="2"/>
              </a:rPr>
              <a:t>Indicazioni pratiche per dare supporto attivo in corrispondenza dei diversi momenti del processo di scelta da parte del paziente</a:t>
            </a:r>
          </a:p>
          <a:p>
            <a:r>
              <a:rPr lang="it-IT" dirty="0">
                <a:sym typeface="Wingdings" pitchFamily="2" charset="2"/>
              </a:rPr>
              <a:t>Un esempio concreto di strumento,</a:t>
            </a:r>
            <a:br>
              <a:rPr lang="it-IT" dirty="0">
                <a:sym typeface="Wingdings" pitchFamily="2" charset="2"/>
              </a:rPr>
            </a:br>
            <a:r>
              <a:rPr lang="it-IT" dirty="0">
                <a:sym typeface="Wingdings" pitchFamily="2" charset="2"/>
              </a:rPr>
              <a:t>che si può modificare o estendere</a:t>
            </a:r>
            <a:endParaRPr lang="it-IT" dirty="0"/>
          </a:p>
          <a:p>
            <a:endParaRPr lang="it-IT" dirty="0"/>
          </a:p>
        </p:txBody>
      </p:sp>
      <p:pic>
        <p:nvPicPr>
          <p:cNvPr id="11" name="Immagine 10" descr="Whats-in-it-for-me1.jpg"/>
          <p:cNvPicPr>
            <a:picLocks noChangeAspect="1"/>
          </p:cNvPicPr>
          <p:nvPr/>
        </p:nvPicPr>
        <p:blipFill>
          <a:blip r:embed="rId3" cstate="print"/>
          <a:stretch>
            <a:fillRect/>
          </a:stretch>
        </p:blipFill>
        <p:spPr>
          <a:xfrm>
            <a:off x="5990778" y="4331065"/>
            <a:ext cx="2541662" cy="190624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Scheda </a:t>
            </a:r>
            <a:r>
              <a:rPr lang="it-IT" dirty="0" err="1"/>
              <a:t>post-implantare</a:t>
            </a:r>
            <a:r>
              <a:rPr lang="it-IT" dirty="0"/>
              <a:t>:</a:t>
            </a:r>
            <a:br>
              <a:rPr lang="it-IT" dirty="0"/>
            </a:br>
            <a:r>
              <a:rPr lang="it-IT" dirty="0"/>
              <a:t>seconda parte</a:t>
            </a:r>
          </a:p>
        </p:txBody>
      </p:sp>
      <p:sp>
        <p:nvSpPr>
          <p:cNvPr id="5" name="Segnaposto contenuto 4"/>
          <p:cNvSpPr>
            <a:spLocks noGrp="1"/>
          </p:cNvSpPr>
          <p:nvPr>
            <p:ph sz="quarter" idx="2"/>
          </p:nvPr>
        </p:nvSpPr>
        <p:spPr>
          <a:xfrm>
            <a:off x="5364088" y="1268760"/>
            <a:ext cx="3309758" cy="4597120"/>
          </a:xfrm>
        </p:spPr>
        <p:txBody>
          <a:bodyPr>
            <a:normAutofit fontScale="85000" lnSpcReduction="20000"/>
          </a:bodyPr>
          <a:lstStyle/>
          <a:p>
            <a:pPr indent="0">
              <a:buNone/>
            </a:pPr>
            <a:r>
              <a:rPr lang="it-IT" sz="2300" dirty="0"/>
              <a:t>“La seconda parte della chart è quella dedicata alla seduta di igiene. L’igienista o l’odontoiatra che eseguono le rilevazioni dovranno, per ciascun impianto, misurare:</a:t>
            </a:r>
          </a:p>
          <a:p>
            <a:pPr indent="0">
              <a:buFontTx/>
              <a:buChar char="-"/>
            </a:pPr>
            <a:r>
              <a:rPr lang="it-IT" sz="2300" dirty="0"/>
              <a:t>La quota di tessuto cheratinizzato (..)</a:t>
            </a:r>
          </a:p>
          <a:p>
            <a:pPr indent="0">
              <a:buFontTx/>
              <a:buChar char="-"/>
            </a:pPr>
            <a:r>
              <a:rPr lang="it-IT" sz="2300" dirty="0"/>
              <a:t> Il sondaggio (..)</a:t>
            </a:r>
          </a:p>
          <a:p>
            <a:pPr indent="0">
              <a:buFontTx/>
              <a:buChar char="-"/>
            </a:pPr>
            <a:r>
              <a:rPr lang="it-IT" sz="2300" dirty="0"/>
              <a:t>Un’eventuale recessione (..)</a:t>
            </a:r>
          </a:p>
          <a:p>
            <a:pPr indent="0">
              <a:buFontTx/>
              <a:buChar char="-"/>
            </a:pPr>
            <a:r>
              <a:rPr lang="it-IT" sz="2300" dirty="0"/>
              <a:t>Indice di placca (..)</a:t>
            </a:r>
          </a:p>
          <a:p>
            <a:pPr indent="0">
              <a:buFontTx/>
              <a:buChar char="-"/>
            </a:pPr>
            <a:r>
              <a:rPr lang="it-IT" sz="2300" dirty="0"/>
              <a:t>Il livello osseo (..)</a:t>
            </a:r>
          </a:p>
          <a:p>
            <a:pPr indent="0">
              <a:buFontTx/>
              <a:buChar char="-"/>
            </a:pPr>
            <a:r>
              <a:rPr lang="it-IT" sz="2300" dirty="0"/>
              <a:t>La mobilità dell’impianto e/o del restauro.”</a:t>
            </a:r>
          </a:p>
          <a:p>
            <a:pPr>
              <a:buNone/>
            </a:pPr>
            <a:endParaRPr lang="it-IT" sz="2300" dirty="0"/>
          </a:p>
        </p:txBody>
      </p:sp>
      <p:pic>
        <p:nvPicPr>
          <p:cNvPr id="8" name="Segnaposto contenuto 7" descr="scheda post-implantare seconda parte.jpg"/>
          <p:cNvPicPr>
            <a:picLocks noGrp="1" noChangeAspect="1"/>
          </p:cNvPicPr>
          <p:nvPr>
            <p:ph sz="quarter" idx="1"/>
          </p:nvPr>
        </p:nvPicPr>
        <p:blipFill>
          <a:blip r:embed="rId3" cstate="print"/>
          <a:stretch>
            <a:fillRect/>
          </a:stretch>
        </p:blipFill>
        <p:spPr>
          <a:xfrm>
            <a:off x="100430" y="1772816"/>
            <a:ext cx="5476195" cy="3384376"/>
          </a:xfrm>
        </p:spPr>
      </p:pic>
      <p:sp>
        <p:nvSpPr>
          <p:cNvPr id="9" name="Segnaposto contenuto 5"/>
          <p:cNvSpPr txBox="1">
            <a:spLocks/>
          </p:cNvSpPr>
          <p:nvPr/>
        </p:nvSpPr>
        <p:spPr>
          <a:xfrm>
            <a:off x="457200" y="5301208"/>
            <a:ext cx="8229600" cy="1008112"/>
          </a:xfrm>
          <a:prstGeom prst="rect">
            <a:avLst/>
          </a:prstGeom>
          <a:ln>
            <a:solidFill>
              <a:schemeClr val="tx2">
                <a:lumMod val="60000"/>
                <a:lumOff val="40000"/>
              </a:schemeClr>
            </a:solidFill>
          </a:ln>
        </p:spPr>
        <p:txBody>
          <a:bodyPr vert="horz">
            <a:normAutofit fontScale="92500" lnSpcReduction="10000"/>
          </a:bodyPr>
          <a:lstStyle/>
          <a:p>
            <a:pPr marL="274320" marR="0" lvl="0" algn="l" defTabSz="914400" rtl="0" eaLnBrk="1" fontAlgn="auto" latinLnBrk="0" hangingPunct="1">
              <a:lnSpc>
                <a:spcPct val="100000"/>
              </a:lnSpc>
              <a:spcBef>
                <a:spcPts val="600"/>
              </a:spcBef>
              <a:spcAft>
                <a:spcPts val="0"/>
              </a:spcAft>
              <a:buClr>
                <a:schemeClr val="accent1"/>
              </a:buClr>
              <a:buSzPct val="76000"/>
              <a:tabLst/>
              <a:defRPr/>
            </a:pPr>
            <a:r>
              <a:rPr kumimoji="0" lang="it-IT" sz="2300" b="0" i="0" u="none" strike="noStrike" kern="1200" cap="none" spc="0" normalizeH="0" baseline="0" noProof="0" dirty="0">
                <a:ln>
                  <a:noFill/>
                </a:ln>
                <a:solidFill>
                  <a:schemeClr val="tx2"/>
                </a:solidFill>
                <a:effectLst/>
                <a:uLnTx/>
                <a:uFillTx/>
                <a:latin typeface="+mn-lt"/>
                <a:ea typeface="+mn-ea"/>
                <a:cs typeface="+mn-cs"/>
              </a:rPr>
              <a:t>“Tutti</a:t>
            </a:r>
            <a:r>
              <a:rPr kumimoji="0" lang="it-IT" sz="2300" b="0" i="0" u="none" strike="noStrike" kern="1200" cap="none" spc="0" normalizeH="0" noProof="0" dirty="0">
                <a:ln>
                  <a:noFill/>
                </a:ln>
                <a:solidFill>
                  <a:schemeClr val="tx2"/>
                </a:solidFill>
                <a:effectLst/>
                <a:uLnTx/>
                <a:uFillTx/>
                <a:latin typeface="+mn-lt"/>
                <a:ea typeface="+mn-ea"/>
                <a:cs typeface="+mn-cs"/>
              </a:rPr>
              <a:t> questi dati concorrono a fornire un’istantanea del paziente e ci permettono di notare trend positivi o negativi confrontandoli con le rilevazioni successive.”</a:t>
            </a:r>
            <a:endParaRPr kumimoji="0" lang="it-IT" sz="23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Scheda </a:t>
            </a:r>
            <a:r>
              <a:rPr lang="it-IT" dirty="0" err="1"/>
              <a:t>post-implantare</a:t>
            </a:r>
            <a:r>
              <a:rPr lang="it-IT" dirty="0"/>
              <a:t>: una panoramica</a:t>
            </a:r>
          </a:p>
        </p:txBody>
      </p:sp>
      <p:pic>
        <p:nvPicPr>
          <p:cNvPr id="4" name="Segnaposto contenuto 3" descr="scheda post-implantare 002.jpg"/>
          <p:cNvPicPr>
            <a:picLocks noGrp="1" noChangeAspect="1"/>
          </p:cNvPicPr>
          <p:nvPr>
            <p:ph sz="quarter" idx="1"/>
          </p:nvPr>
        </p:nvPicPr>
        <p:blipFill>
          <a:blip r:embed="rId3" cstate="print"/>
          <a:stretch>
            <a:fillRect/>
          </a:stretch>
        </p:blipFill>
        <p:spPr>
          <a:xfrm>
            <a:off x="1231726" y="1219200"/>
            <a:ext cx="2492722" cy="4937125"/>
          </a:xfrm>
        </p:spPr>
      </p:pic>
      <p:sp>
        <p:nvSpPr>
          <p:cNvPr id="5" name="Segnaposto contenuto 4"/>
          <p:cNvSpPr>
            <a:spLocks noGrp="1"/>
          </p:cNvSpPr>
          <p:nvPr>
            <p:ph sz="quarter" idx="2"/>
          </p:nvPr>
        </p:nvSpPr>
        <p:spPr/>
        <p:txBody>
          <a:bodyPr>
            <a:normAutofit/>
          </a:bodyPr>
          <a:lstStyle/>
          <a:p>
            <a:r>
              <a:rPr lang="it-IT" sz="2400" dirty="0"/>
              <a:t>Fa parte di una classe di strumenti di monitoraggio interessanti per lo Studio dal punto di vista</a:t>
            </a:r>
          </a:p>
          <a:p>
            <a:pPr lvl="1"/>
            <a:r>
              <a:rPr lang="it-IT" sz="2400" dirty="0"/>
              <a:t>Marketing</a:t>
            </a:r>
          </a:p>
          <a:p>
            <a:pPr lvl="1"/>
            <a:r>
              <a:rPr lang="it-IT" sz="2400" dirty="0"/>
              <a:t>Medico-legale</a:t>
            </a:r>
          </a:p>
          <a:p>
            <a:pPr lvl="1"/>
            <a:endParaRPr lang="it-IT" sz="2400" dirty="0"/>
          </a:p>
          <a:p>
            <a:r>
              <a:rPr lang="it-IT" sz="2400" dirty="0"/>
              <a:t>Ciò che la rende “viva” è l’aspetto organizzativo</a:t>
            </a:r>
          </a:p>
          <a:p>
            <a:endParaRPr lang="it-IT"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Lavoro individuale</a:t>
            </a:r>
          </a:p>
        </p:txBody>
      </p:sp>
      <p:sp>
        <p:nvSpPr>
          <p:cNvPr id="5" name="Segnaposto contenuto 4"/>
          <p:cNvSpPr>
            <a:spLocks noGrp="1"/>
          </p:cNvSpPr>
          <p:nvPr>
            <p:ph sz="quarter" idx="2"/>
          </p:nvPr>
        </p:nvSpPr>
        <p:spPr/>
        <p:txBody>
          <a:bodyPr>
            <a:normAutofit/>
          </a:bodyPr>
          <a:lstStyle/>
          <a:p>
            <a:r>
              <a:rPr lang="it-IT" sz="2400" dirty="0"/>
              <a:t>Cosa fareste voi per “far funzionare” questa scheda?</a:t>
            </a:r>
          </a:p>
          <a:p>
            <a:pPr lvl="1"/>
            <a:endParaRPr lang="it-IT" sz="2400" dirty="0"/>
          </a:p>
          <a:p>
            <a:r>
              <a:rPr lang="it-IT" sz="2400" dirty="0"/>
              <a:t>10 minuti.</a:t>
            </a:r>
          </a:p>
          <a:p>
            <a:endParaRPr lang="it-IT" sz="2400" dirty="0"/>
          </a:p>
          <a:p>
            <a:r>
              <a:rPr lang="it-IT" sz="2400" dirty="0"/>
              <a:t>Si riprende con una scheda di ripasso e raccogliamo le osservazioni</a:t>
            </a:r>
          </a:p>
          <a:p>
            <a:endParaRPr lang="it-IT" sz="2400" dirty="0"/>
          </a:p>
        </p:txBody>
      </p:sp>
      <p:pic>
        <p:nvPicPr>
          <p:cNvPr id="7" name="Segnaposto contenuto 6" descr="pensamientos.jpg"/>
          <p:cNvPicPr>
            <a:picLocks noGrp="1" noChangeAspect="1"/>
          </p:cNvPicPr>
          <p:nvPr>
            <p:ph sz="quarter" idx="1"/>
          </p:nvPr>
        </p:nvPicPr>
        <p:blipFill>
          <a:blip r:embed="rId3" cstate="print"/>
          <a:stretch>
            <a:fillRect/>
          </a:stretch>
        </p:blipFill>
        <p:spPr>
          <a:xfrm>
            <a:off x="457200" y="1424196"/>
            <a:ext cx="4041775" cy="4527132"/>
          </a:xfrm>
          <a:prstGeom prst="rect">
            <a:avLst/>
          </a:prstGeom>
          <a:ln>
            <a:noFill/>
          </a:ln>
          <a:effectLst>
            <a:softEdge rad="112500"/>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Ripasso 3.</a:t>
            </a:r>
          </a:p>
        </p:txBody>
      </p:sp>
      <p:sp>
        <p:nvSpPr>
          <p:cNvPr id="3" name="Segnaposto contenuto 2"/>
          <p:cNvSpPr>
            <a:spLocks noGrp="1"/>
          </p:cNvSpPr>
          <p:nvPr>
            <p:ph sz="quarter" idx="1"/>
          </p:nvPr>
        </p:nvSpPr>
        <p:spPr>
          <a:xfrm>
            <a:off x="457200" y="1219200"/>
            <a:ext cx="8229600" cy="4658072"/>
          </a:xfrm>
        </p:spPr>
        <p:txBody>
          <a:bodyPr>
            <a:noAutofit/>
          </a:bodyPr>
          <a:lstStyle/>
          <a:p>
            <a:pPr marL="514350" indent="-514350">
              <a:lnSpc>
                <a:spcPct val="150000"/>
              </a:lnSpc>
              <a:buNone/>
            </a:pPr>
            <a:r>
              <a:rPr lang="it-IT" sz="2400" dirty="0"/>
              <a:t>Abbiamo visto questa scheda </a:t>
            </a:r>
            <a:r>
              <a:rPr lang="it-IT" sz="2400" dirty="0" err="1"/>
              <a:t>post-implantare</a:t>
            </a:r>
            <a:r>
              <a:rPr lang="it-IT" sz="2400" dirty="0"/>
              <a:t>, uno spunto per la gestione della conoscenza in chiave marketing, che sfrutta la fase post-implementazione per creare continuità.</a:t>
            </a:r>
          </a:p>
          <a:p>
            <a:pPr marL="514350" indent="-514350">
              <a:lnSpc>
                <a:spcPct val="150000"/>
              </a:lnSpc>
              <a:buNone/>
            </a:pPr>
            <a:r>
              <a:rPr lang="it-IT" sz="2400" dirty="0"/>
              <a:t>Essa rappresenta dal punto di vista organizzativo un momento di integrazione tra il ruolo del Clinico e il ruolo dell’ASO.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Lavoro individuale sulla Scheda post-</a:t>
            </a:r>
            <a:r>
              <a:rPr lang="it-IT" dirty="0" err="1"/>
              <a:t>implantare</a:t>
            </a:r>
            <a:r>
              <a:rPr lang="it-IT" dirty="0"/>
              <a:t>: restituzione delle osservazioni</a:t>
            </a:r>
          </a:p>
        </p:txBody>
      </p:sp>
      <p:sp>
        <p:nvSpPr>
          <p:cNvPr id="5" name="Segnaposto contenuto 4"/>
          <p:cNvSpPr>
            <a:spLocks noGrp="1"/>
          </p:cNvSpPr>
          <p:nvPr>
            <p:ph sz="quarter" idx="2"/>
          </p:nvPr>
        </p:nvSpPr>
        <p:spPr/>
        <p:txBody>
          <a:bodyPr>
            <a:normAutofit/>
          </a:bodyPr>
          <a:lstStyle/>
          <a:p>
            <a:r>
              <a:rPr lang="it-IT" sz="2400" dirty="0"/>
              <a:t>Rendere partecipe il paziente dell’evoluzione a lungo termine come riultato dei suoi comportamenti</a:t>
            </a:r>
          </a:p>
          <a:p>
            <a:r>
              <a:rPr lang="it-IT" sz="2400" dirty="0"/>
              <a:t>Utilizzo scientifico</a:t>
            </a:r>
          </a:p>
          <a:p>
            <a:r>
              <a:rPr lang="it-IT" sz="2400" dirty="0"/>
              <a:t>Utilizzo statistico per lo studio</a:t>
            </a:r>
          </a:p>
          <a:p>
            <a:r>
              <a:rPr lang="it-IT" sz="2400" dirty="0"/>
              <a:t>Gestione degli «incidenti post-imlementazione»</a:t>
            </a:r>
          </a:p>
          <a:p>
            <a:r>
              <a:rPr lang="it-IT" sz="2400" dirty="0"/>
              <a:t>Gestione delle aspettative</a:t>
            </a:r>
          </a:p>
          <a:p>
            <a:r>
              <a:rPr lang="it-IT" sz="2400" dirty="0"/>
              <a:t>Informare sui tempi</a:t>
            </a:r>
          </a:p>
        </p:txBody>
      </p:sp>
      <p:pic>
        <p:nvPicPr>
          <p:cNvPr id="7" name="Segnaposto contenuto 6" descr="pensamientos.jpg"/>
          <p:cNvPicPr>
            <a:picLocks noGrp="1" noChangeAspect="1"/>
          </p:cNvPicPr>
          <p:nvPr>
            <p:ph sz="quarter" idx="1"/>
          </p:nvPr>
        </p:nvPicPr>
        <p:blipFill>
          <a:blip r:embed="rId3" cstate="print"/>
          <a:stretch>
            <a:fillRect/>
          </a:stretch>
        </p:blipFill>
        <p:spPr>
          <a:xfrm>
            <a:off x="457200" y="1424196"/>
            <a:ext cx="4041775" cy="4527132"/>
          </a:xfrm>
          <a:prstGeom prst="rect">
            <a:avLst/>
          </a:prstGeom>
          <a:ln>
            <a:noFill/>
          </a:ln>
          <a:effectLst>
            <a:softEdge rad="112500"/>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Scheda </a:t>
            </a:r>
            <a:r>
              <a:rPr lang="it-IT" dirty="0" err="1"/>
              <a:t>post-implantare</a:t>
            </a:r>
            <a:r>
              <a:rPr lang="it-IT" dirty="0"/>
              <a:t>: i nostri spunti</a:t>
            </a:r>
          </a:p>
        </p:txBody>
      </p:sp>
      <p:pic>
        <p:nvPicPr>
          <p:cNvPr id="4" name="Segnaposto contenuto 3" descr="scheda post-implantare 002.jpg"/>
          <p:cNvPicPr>
            <a:picLocks noGrp="1" noChangeAspect="1"/>
          </p:cNvPicPr>
          <p:nvPr>
            <p:ph sz="quarter" idx="1"/>
          </p:nvPr>
        </p:nvPicPr>
        <p:blipFill>
          <a:blip r:embed="rId3" cstate="print"/>
          <a:stretch>
            <a:fillRect/>
          </a:stretch>
        </p:blipFill>
        <p:spPr>
          <a:xfrm>
            <a:off x="539552" y="1219200"/>
            <a:ext cx="2492722" cy="4937125"/>
          </a:xfrm>
        </p:spPr>
      </p:pic>
      <p:sp>
        <p:nvSpPr>
          <p:cNvPr id="5" name="Segnaposto contenuto 4"/>
          <p:cNvSpPr>
            <a:spLocks noGrp="1"/>
          </p:cNvSpPr>
          <p:nvPr>
            <p:ph sz="quarter" idx="2"/>
          </p:nvPr>
        </p:nvSpPr>
        <p:spPr>
          <a:xfrm>
            <a:off x="3131840" y="1216152"/>
            <a:ext cx="5542006" cy="4937760"/>
          </a:xfrm>
        </p:spPr>
        <p:txBody>
          <a:bodyPr>
            <a:normAutofit fontScale="85000" lnSpcReduction="10000"/>
          </a:bodyPr>
          <a:lstStyle/>
          <a:p>
            <a:r>
              <a:rPr lang="it-IT" sz="2400" dirty="0"/>
              <a:t>Decidere come strutturarla: quali campi verranno effettivamente usati, pensando non solo a ciò che serve a noi ma a cosa serve per il dialogo con il cliente! (</a:t>
            </a:r>
            <a:r>
              <a:rPr lang="it-IT" sz="2400" dirty="0" err="1"/>
              <a:t>vd</a:t>
            </a:r>
            <a:r>
              <a:rPr lang="it-IT" sz="2400" dirty="0"/>
              <a:t>. Processo acquisizione e acquisti complessi)</a:t>
            </a:r>
          </a:p>
          <a:p>
            <a:r>
              <a:rPr lang="it-IT" sz="2400" dirty="0"/>
              <a:t>Usarla dal principio per tenere traccia dell’analisi preliminare e rendere il paziente consapevole dell’iter</a:t>
            </a:r>
          </a:p>
          <a:p>
            <a:r>
              <a:rPr lang="it-IT" sz="2400" dirty="0"/>
              <a:t>Illustrarla al paziente durante gli incontri anche nella fase preparatoria, si abituerà all’idea che non termina tutto con l’intervento (es. </a:t>
            </a:r>
            <a:r>
              <a:rPr lang="it-IT" sz="2400" dirty="0" err="1"/>
              <a:t>Invisalign</a:t>
            </a:r>
            <a:r>
              <a:rPr lang="it-IT" sz="2400" dirty="0"/>
              <a:t>)</a:t>
            </a:r>
          </a:p>
          <a:p>
            <a:r>
              <a:rPr lang="it-IT" sz="2400" dirty="0"/>
              <a:t>Farla firmare ad ogni incontro post-impianto, mostrando ogni volta gli aggiornamenti apportati</a:t>
            </a:r>
          </a:p>
          <a:p>
            <a:r>
              <a:rPr lang="it-IT" sz="2400" dirty="0"/>
              <a:t>Valutare se consegnarne a lui una copia.</a:t>
            </a:r>
          </a:p>
          <a:p>
            <a:r>
              <a:rPr lang="it-IT" sz="2400" dirty="0"/>
              <a:t>Crearne una per altri programmi a medio/lungo termine (ortodonzia, …)</a:t>
            </a:r>
          </a:p>
          <a:p>
            <a:endParaRPr lang="it-IT" sz="2400" dirty="0"/>
          </a:p>
          <a:p>
            <a:endParaRPr lang="it-IT"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Whats-in-it-for-me1.jpg"/>
          <p:cNvPicPr>
            <a:picLocks noChangeAspect="1"/>
          </p:cNvPicPr>
          <p:nvPr/>
        </p:nvPicPr>
        <p:blipFill>
          <a:blip r:embed="rId3" cstate="print"/>
          <a:stretch>
            <a:fillRect/>
          </a:stretch>
        </p:blipFill>
        <p:spPr>
          <a:xfrm>
            <a:off x="5076056" y="332656"/>
            <a:ext cx="3621781" cy="2716336"/>
          </a:xfrm>
          <a:prstGeom prst="ellipse">
            <a:avLst/>
          </a:prstGeom>
          <a:ln>
            <a:noFill/>
          </a:ln>
          <a:effectLst>
            <a:softEdge rad="112500"/>
          </a:effectLst>
        </p:spPr>
      </p:pic>
      <p:sp>
        <p:nvSpPr>
          <p:cNvPr id="2" name="Titolo 1"/>
          <p:cNvSpPr>
            <a:spLocks noGrp="1"/>
          </p:cNvSpPr>
          <p:nvPr>
            <p:ph type="title"/>
          </p:nvPr>
        </p:nvSpPr>
        <p:spPr/>
        <p:txBody>
          <a:bodyPr/>
          <a:lstStyle/>
          <a:p>
            <a:r>
              <a:rPr lang="it-IT" dirty="0"/>
              <a:t>Cosa ritroviamo in questo lavoro</a:t>
            </a:r>
          </a:p>
        </p:txBody>
      </p:sp>
      <p:sp>
        <p:nvSpPr>
          <p:cNvPr id="3" name="Segnaposto contenuto 2"/>
          <p:cNvSpPr>
            <a:spLocks noGrp="1"/>
          </p:cNvSpPr>
          <p:nvPr>
            <p:ph sz="quarter" idx="1"/>
          </p:nvPr>
        </p:nvSpPr>
        <p:spPr/>
        <p:txBody>
          <a:bodyPr>
            <a:normAutofit lnSpcReduction="10000"/>
          </a:bodyPr>
          <a:lstStyle/>
          <a:p>
            <a:pPr>
              <a:lnSpc>
                <a:spcPct val="150000"/>
              </a:lnSpc>
            </a:pPr>
            <a:r>
              <a:rPr lang="it-IT" dirty="0"/>
              <a:t>Il Modello di business</a:t>
            </a:r>
          </a:p>
          <a:p>
            <a:pPr>
              <a:lnSpc>
                <a:spcPct val="150000"/>
              </a:lnSpc>
            </a:pPr>
            <a:r>
              <a:rPr lang="it-IT" dirty="0"/>
              <a:t>Il Marketing mix</a:t>
            </a:r>
          </a:p>
          <a:p>
            <a:pPr>
              <a:lnSpc>
                <a:spcPct val="150000"/>
              </a:lnSpc>
            </a:pPr>
            <a:r>
              <a:rPr lang="it-IT" dirty="0"/>
              <a:t>Il processo di acquisizione in caso di acquisti complessi</a:t>
            </a:r>
          </a:p>
          <a:p>
            <a:pPr>
              <a:lnSpc>
                <a:spcPct val="150000"/>
              </a:lnSpc>
            </a:pPr>
            <a:r>
              <a:rPr lang="it-IT" dirty="0"/>
              <a:t>Un focus particolare sulla fase di Continuità ma anche qualche idea sulla fase di Risoluzione dei dubbi e sulle fasi precedenti</a:t>
            </a:r>
          </a:p>
          <a:p>
            <a:pPr>
              <a:lnSpc>
                <a:spcPct val="150000"/>
              </a:lnSpc>
            </a:pPr>
            <a:r>
              <a:rPr lang="it-IT" dirty="0"/>
              <a:t>Le attività dell’ASO nella gestione del cliente con portata strategica</a:t>
            </a:r>
          </a:p>
          <a:p>
            <a:pPr>
              <a:lnSpc>
                <a:spcPct val="150000"/>
              </a:lnSpc>
            </a:pPr>
            <a:endParaRPr lang="it-IT"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Ripasso 4.</a:t>
            </a:r>
          </a:p>
        </p:txBody>
      </p:sp>
      <p:sp>
        <p:nvSpPr>
          <p:cNvPr id="3" name="Segnaposto contenuto 2"/>
          <p:cNvSpPr>
            <a:spLocks noGrp="1"/>
          </p:cNvSpPr>
          <p:nvPr>
            <p:ph sz="quarter" idx="1"/>
          </p:nvPr>
        </p:nvSpPr>
        <p:spPr>
          <a:xfrm>
            <a:off x="457200" y="1052736"/>
            <a:ext cx="8229600" cy="5018112"/>
          </a:xfrm>
        </p:spPr>
        <p:txBody>
          <a:bodyPr>
            <a:noAutofit/>
          </a:bodyPr>
          <a:lstStyle/>
          <a:p>
            <a:pPr marL="514350" indent="-514350">
              <a:buNone/>
            </a:pPr>
            <a:r>
              <a:rPr lang="it-IT" sz="2200" dirty="0"/>
              <a:t>Strumenti come quello proposto evidenziano il ruolo dell’ASO in chiave strategica, superando il momento della compilazione nella fase di ideazione (che le dà struttura) e nel momento di organizzazione del suo utilizzo (che le dà efficacia).</a:t>
            </a:r>
          </a:p>
          <a:p>
            <a:pPr marL="514350" indent="-514350">
              <a:lnSpc>
                <a:spcPct val="150000"/>
              </a:lnSpc>
              <a:buNone/>
            </a:pPr>
            <a:r>
              <a:rPr lang="it-IT" sz="2200" dirty="0"/>
              <a:t>Il caso è lampante per distinguere l’attività operativa, che fa parte del processo di normale gestione (contatto, comunicazione, igiene, assistenza alla chirurgia ecc.), dall’attività concreta (strutturazione della scheda, definizione dell’agenda dei controlli e dei richiami, ecc.) che diventa supporto al Marketing e materializzazione degli elementi strategici.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 cosa usciamo</a:t>
            </a:r>
          </a:p>
        </p:txBody>
      </p:sp>
      <p:sp>
        <p:nvSpPr>
          <p:cNvPr id="3" name="Segnaposto contenuto 2"/>
          <p:cNvSpPr>
            <a:spLocks noGrp="1"/>
          </p:cNvSpPr>
          <p:nvPr>
            <p:ph sz="quarter" idx="1"/>
          </p:nvPr>
        </p:nvSpPr>
        <p:spPr/>
        <p:txBody>
          <a:bodyPr>
            <a:normAutofit fontScale="92500"/>
          </a:bodyPr>
          <a:lstStyle/>
          <a:p>
            <a:r>
              <a:rPr lang="it-IT" dirty="0"/>
              <a:t>Elementi culturali</a:t>
            </a:r>
          </a:p>
          <a:p>
            <a:pPr lvl="1"/>
            <a:r>
              <a:rPr lang="it-IT" dirty="0"/>
              <a:t>Marketing, strategia, modello di business: chiarezza concettuale e traduzione in pratica</a:t>
            </a:r>
          </a:p>
          <a:p>
            <a:pPr lvl="1"/>
            <a:r>
              <a:rPr lang="it-IT" dirty="0"/>
              <a:t>Un punto di vista diverso: l’acquisto visto con gli occhi del Cliente</a:t>
            </a:r>
          </a:p>
          <a:p>
            <a:r>
              <a:rPr lang="it-IT" dirty="0"/>
              <a:t>Elementi organizzativi</a:t>
            </a:r>
          </a:p>
          <a:p>
            <a:pPr lvl="1"/>
            <a:r>
              <a:rPr lang="it-IT" dirty="0"/>
              <a:t>Riflessioni sul ruolo dell’ASO e i suoi margini di azione concreta</a:t>
            </a:r>
          </a:p>
          <a:p>
            <a:r>
              <a:rPr lang="it-IT" dirty="0"/>
              <a:t>Strumenti operativi</a:t>
            </a:r>
          </a:p>
          <a:p>
            <a:pPr lvl="1"/>
            <a:r>
              <a:rPr lang="it-IT" dirty="0"/>
              <a:t>Il marketing mix</a:t>
            </a:r>
          </a:p>
          <a:p>
            <a:pPr lvl="1"/>
            <a:r>
              <a:rPr lang="it-IT" dirty="0"/>
              <a:t>Il modello di business</a:t>
            </a:r>
          </a:p>
          <a:p>
            <a:pPr lvl="1"/>
            <a:r>
              <a:rPr lang="it-IT" dirty="0"/>
              <a:t>Le fasi di un acquisto complesso</a:t>
            </a:r>
          </a:p>
          <a:p>
            <a:pPr lvl="1"/>
            <a:r>
              <a:rPr lang="it-IT" dirty="0"/>
              <a:t>Scheda </a:t>
            </a:r>
            <a:r>
              <a:rPr lang="it-IT" dirty="0" err="1"/>
              <a:t>post-implantare</a:t>
            </a:r>
            <a:endParaRPr lang="it-IT" dirty="0"/>
          </a:p>
          <a:p>
            <a:pPr lvl="1"/>
            <a:r>
              <a:rPr lang="it-IT" dirty="0"/>
              <a:t>Consapevolezza e azioni di supporto attivo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323528" y="2780928"/>
            <a:ext cx="8352928" cy="2304256"/>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it-IT" sz="3200" b="1" dirty="0">
                <a:ln w="19050">
                  <a:solidFill>
                    <a:srgbClr val="7030A0"/>
                  </a:solidFill>
                  <a:prstDash val="solid"/>
                </a:ln>
                <a:solidFill>
                  <a:schemeClr val="accent3"/>
                </a:solidFill>
                <a:effectLst>
                  <a:outerShdw blurRad="50000" dist="50800" dir="7500000" algn="tl">
                    <a:srgbClr val="000000">
                      <a:shade val="5000"/>
                      <a:alpha val="35000"/>
                    </a:srgbClr>
                  </a:outerShdw>
                </a:effectLst>
              </a:rPr>
              <a:t>STRATEGIA</a:t>
            </a:r>
            <a:endParaRPr lang="it-IT"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2" name="Titolo 1"/>
          <p:cNvSpPr>
            <a:spLocks noGrp="1"/>
          </p:cNvSpPr>
          <p:nvPr>
            <p:ph type="title"/>
          </p:nvPr>
        </p:nvSpPr>
        <p:spPr/>
        <p:txBody>
          <a:bodyPr>
            <a:normAutofit fontScale="90000"/>
          </a:bodyPr>
          <a:lstStyle/>
          <a:p>
            <a:r>
              <a:rPr lang="it-IT" dirty="0"/>
              <a:t>Strumenti di Supporto al Marketing dello </a:t>
            </a:r>
            <a:r>
              <a:rPr lang="it-IT" dirty="0">
                <a:solidFill>
                  <a:schemeClr val="accent3">
                    <a:lumMod val="50000"/>
                  </a:schemeClr>
                </a:solidFill>
              </a:rPr>
              <a:t>Studio Odontoiatrico</a:t>
            </a:r>
          </a:p>
        </p:txBody>
      </p:sp>
      <p:sp>
        <p:nvSpPr>
          <p:cNvPr id="3" name="Segnaposto contenuto 2"/>
          <p:cNvSpPr>
            <a:spLocks noGrp="1"/>
          </p:cNvSpPr>
          <p:nvPr>
            <p:ph sz="quarter" idx="1"/>
          </p:nvPr>
        </p:nvSpPr>
        <p:spPr>
          <a:xfrm>
            <a:off x="457200" y="1196752"/>
            <a:ext cx="8229600" cy="4937760"/>
          </a:xfrm>
        </p:spPr>
        <p:txBody>
          <a:bodyPr>
            <a:noAutofit/>
          </a:bodyPr>
          <a:lstStyle/>
          <a:p>
            <a:r>
              <a:rPr lang="it-IT" sz="2400" dirty="0"/>
              <a:t>Lo Studio Odontoiatrico è un’organizzazione con un proprio ruolo e i propri scopi</a:t>
            </a:r>
          </a:p>
          <a:p>
            <a:r>
              <a:rPr lang="it-IT" sz="2400" dirty="0"/>
              <a:t>Modello di business: componenti esterne e interne</a:t>
            </a:r>
            <a:br>
              <a:rPr lang="it-IT" sz="2400" dirty="0"/>
            </a:br>
            <a:r>
              <a:rPr lang="it-IT" sz="2400" dirty="0"/>
              <a:t>          la modalità con cui lo studio raggiunge gli obiettivi</a:t>
            </a:r>
          </a:p>
          <a:p>
            <a:pPr lvl="1"/>
            <a:r>
              <a:rPr lang="it-IT" sz="2000" dirty="0"/>
              <a:t>Partner strategici				</a:t>
            </a:r>
            <a:endParaRPr lang="it-IT" sz="2000" dirty="0">
              <a:ln w="19050">
                <a:solidFill>
                  <a:srgbClr val="7030A0"/>
                </a:solidFill>
                <a:prstDash val="solid"/>
              </a:ln>
              <a:effectLst>
                <a:glow rad="63500">
                  <a:schemeClr val="accent1">
                    <a:satMod val="175000"/>
                    <a:alpha val="40000"/>
                  </a:schemeClr>
                </a:glow>
              </a:effectLst>
            </a:endParaRPr>
          </a:p>
          <a:p>
            <a:pPr lvl="1"/>
            <a:r>
              <a:rPr lang="it-IT" sz="2000" dirty="0"/>
              <a:t>Attività chiave</a:t>
            </a:r>
          </a:p>
          <a:p>
            <a:pPr lvl="1"/>
            <a:r>
              <a:rPr lang="it-IT" sz="2000" dirty="0"/>
              <a:t>Risorse strategiche</a:t>
            </a:r>
          </a:p>
          <a:p>
            <a:pPr lvl="1"/>
            <a:r>
              <a:rPr lang="it-IT" sz="2000" dirty="0"/>
              <a:t>Prodotti e servizi per segmenti di clienti</a:t>
            </a:r>
          </a:p>
          <a:p>
            <a:pPr lvl="1"/>
            <a:r>
              <a:rPr lang="it-IT" sz="2000" dirty="0"/>
              <a:t>Relazione con i clienti – Canali – Clienti (segmenti)</a:t>
            </a:r>
          </a:p>
          <a:p>
            <a:pPr lvl="1"/>
            <a:r>
              <a:rPr lang="it-IT" sz="2000" dirty="0"/>
              <a:t>Struttura dei costi / flussi di ricavo</a:t>
            </a:r>
          </a:p>
          <a:p>
            <a:r>
              <a:rPr lang="it-IT" sz="2400" dirty="0"/>
              <a:t>Esempi di modelli di business in odontoiatria</a:t>
            </a:r>
          </a:p>
          <a:p>
            <a:pPr lvl="1"/>
            <a:r>
              <a:rPr lang="it-IT" sz="2000" dirty="0"/>
              <a:t>Studio (</a:t>
            </a:r>
            <a:r>
              <a:rPr lang="it-IT" sz="2000" dirty="0" err="1"/>
              <a:t>monoprofessionale</a:t>
            </a:r>
            <a:r>
              <a:rPr lang="it-IT" sz="2000" dirty="0"/>
              <a:t> o non), grande struttura sanitaria, </a:t>
            </a:r>
            <a:r>
              <a:rPr lang="it-IT" sz="2000" dirty="0" err="1"/>
              <a:t>franchising…</a:t>
            </a:r>
            <a:r>
              <a:rPr lang="it-IT" sz="2000" dirty="0"/>
              <a:t>.</a:t>
            </a:r>
          </a:p>
        </p:txBody>
      </p:sp>
      <p:sp>
        <p:nvSpPr>
          <p:cNvPr id="4" name="Freccia bidirezionale orizzontale 3"/>
          <p:cNvSpPr/>
          <p:nvPr/>
        </p:nvSpPr>
        <p:spPr>
          <a:xfrm>
            <a:off x="827584" y="2459030"/>
            <a:ext cx="720080" cy="2880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bmc.jpg"/>
          <p:cNvPicPr>
            <a:picLocks noChangeAspect="1"/>
          </p:cNvPicPr>
          <p:nvPr/>
        </p:nvPicPr>
        <p:blipFill>
          <a:blip r:embed="rId3" cstate="print"/>
          <a:stretch>
            <a:fillRect/>
          </a:stretch>
        </p:blipFill>
        <p:spPr>
          <a:xfrm>
            <a:off x="288032" y="1215602"/>
            <a:ext cx="8676456" cy="5021710"/>
          </a:xfrm>
          <a:prstGeom prst="rect">
            <a:avLst/>
          </a:prstGeom>
        </p:spPr>
      </p:pic>
      <p:sp>
        <p:nvSpPr>
          <p:cNvPr id="2" name="Titolo 1"/>
          <p:cNvSpPr>
            <a:spLocks noGrp="1"/>
          </p:cNvSpPr>
          <p:nvPr>
            <p:ph type="title"/>
          </p:nvPr>
        </p:nvSpPr>
        <p:spPr/>
        <p:txBody>
          <a:bodyPr>
            <a:normAutofit fontScale="90000"/>
          </a:bodyPr>
          <a:lstStyle/>
          <a:p>
            <a:r>
              <a:rPr lang="it-IT" sz="2800" dirty="0"/>
              <a:t>Strumenti di Supporto al Marketing dello </a:t>
            </a:r>
            <a:r>
              <a:rPr lang="it-IT" sz="2800" dirty="0">
                <a:solidFill>
                  <a:schemeClr val="accent3">
                    <a:lumMod val="50000"/>
                  </a:schemeClr>
                </a:solidFill>
              </a:rPr>
              <a:t>Studio Odontoiatrico – il Modello di Business</a:t>
            </a:r>
          </a:p>
        </p:txBody>
      </p:sp>
      <p:sp>
        <p:nvSpPr>
          <p:cNvPr id="8" name="CasellaDiTesto 7"/>
          <p:cNvSpPr txBox="1"/>
          <p:nvPr/>
        </p:nvSpPr>
        <p:spPr>
          <a:xfrm>
            <a:off x="6300192" y="6021288"/>
            <a:ext cx="2428935" cy="369332"/>
          </a:xfrm>
          <a:prstGeom prst="rect">
            <a:avLst/>
          </a:prstGeom>
          <a:noFill/>
        </p:spPr>
        <p:txBody>
          <a:bodyPr wrap="none" rtlCol="0">
            <a:spAutoFit/>
          </a:bodyPr>
          <a:lstStyle/>
          <a:p>
            <a:r>
              <a:rPr lang="it-IT" dirty="0"/>
              <a:t>www.kairoscremona.it</a:t>
            </a:r>
          </a:p>
        </p:txBody>
      </p:sp>
      <p:sp>
        <p:nvSpPr>
          <p:cNvPr id="5" name="CasellaDiTesto 4"/>
          <p:cNvSpPr txBox="1"/>
          <p:nvPr/>
        </p:nvSpPr>
        <p:spPr>
          <a:xfrm>
            <a:off x="1403648" y="1196752"/>
            <a:ext cx="1240532" cy="646331"/>
          </a:xfrm>
          <a:prstGeom prst="rect">
            <a:avLst/>
          </a:prstGeom>
          <a:solidFill>
            <a:schemeClr val="bg1"/>
          </a:solidFill>
        </p:spPr>
        <p:txBody>
          <a:bodyPr wrap="none" rtlCol="0">
            <a:spAutoFit/>
          </a:bodyPr>
          <a:lstStyle/>
          <a:p>
            <a:r>
              <a:rPr lang="it-IT" b="1" dirty="0"/>
              <a:t>ATTIVITA’</a:t>
            </a:r>
            <a:br>
              <a:rPr lang="it-IT" b="1" dirty="0"/>
            </a:br>
            <a:r>
              <a:rPr lang="it-IT" b="1" dirty="0"/>
              <a:t>CHIAVE</a:t>
            </a:r>
          </a:p>
        </p:txBody>
      </p:sp>
      <p:sp>
        <p:nvSpPr>
          <p:cNvPr id="6" name="CasellaDiTesto 5"/>
          <p:cNvSpPr txBox="1"/>
          <p:nvPr/>
        </p:nvSpPr>
        <p:spPr>
          <a:xfrm>
            <a:off x="67131" y="2420888"/>
            <a:ext cx="1552541" cy="646331"/>
          </a:xfrm>
          <a:prstGeom prst="rect">
            <a:avLst/>
          </a:prstGeom>
          <a:solidFill>
            <a:schemeClr val="bg1"/>
          </a:solidFill>
        </p:spPr>
        <p:txBody>
          <a:bodyPr wrap="none" rtlCol="0">
            <a:spAutoFit/>
          </a:bodyPr>
          <a:lstStyle/>
          <a:p>
            <a:r>
              <a:rPr lang="it-IT" b="1" dirty="0"/>
              <a:t>PARTNER</a:t>
            </a:r>
            <a:br>
              <a:rPr lang="it-IT" b="1" dirty="0"/>
            </a:br>
            <a:r>
              <a:rPr lang="it-IT" b="1" dirty="0"/>
              <a:t>STRATEGICI</a:t>
            </a:r>
          </a:p>
        </p:txBody>
      </p:sp>
      <p:sp>
        <p:nvSpPr>
          <p:cNvPr id="7" name="CasellaDiTesto 6"/>
          <p:cNvSpPr txBox="1"/>
          <p:nvPr/>
        </p:nvSpPr>
        <p:spPr>
          <a:xfrm>
            <a:off x="1475656" y="5229200"/>
            <a:ext cx="1223412" cy="646331"/>
          </a:xfrm>
          <a:prstGeom prst="rect">
            <a:avLst/>
          </a:prstGeom>
          <a:solidFill>
            <a:schemeClr val="bg1"/>
          </a:solidFill>
        </p:spPr>
        <p:txBody>
          <a:bodyPr wrap="none" rtlCol="0">
            <a:spAutoFit/>
          </a:bodyPr>
          <a:lstStyle/>
          <a:p>
            <a:r>
              <a:rPr lang="it-IT" b="1" dirty="0"/>
              <a:t>RISORSE</a:t>
            </a:r>
            <a:br>
              <a:rPr lang="it-IT" b="1" dirty="0"/>
            </a:br>
            <a:r>
              <a:rPr lang="it-IT" b="1" dirty="0"/>
              <a:t>CHIAVE</a:t>
            </a:r>
          </a:p>
        </p:txBody>
      </p:sp>
      <p:sp>
        <p:nvSpPr>
          <p:cNvPr id="10" name="CasellaDiTesto 9"/>
          <p:cNvSpPr txBox="1"/>
          <p:nvPr/>
        </p:nvSpPr>
        <p:spPr>
          <a:xfrm>
            <a:off x="369645" y="5301208"/>
            <a:ext cx="889987" cy="369332"/>
          </a:xfrm>
          <a:prstGeom prst="rect">
            <a:avLst/>
          </a:prstGeom>
          <a:solidFill>
            <a:schemeClr val="bg1"/>
          </a:solidFill>
        </p:spPr>
        <p:txBody>
          <a:bodyPr wrap="none" rtlCol="0">
            <a:spAutoFit/>
          </a:bodyPr>
          <a:lstStyle/>
          <a:p>
            <a:r>
              <a:rPr lang="it-IT" b="1" dirty="0"/>
              <a:t>COSTI</a:t>
            </a:r>
          </a:p>
        </p:txBody>
      </p:sp>
      <p:sp>
        <p:nvSpPr>
          <p:cNvPr id="11" name="CasellaDiTesto 10"/>
          <p:cNvSpPr txBox="1"/>
          <p:nvPr/>
        </p:nvSpPr>
        <p:spPr>
          <a:xfrm>
            <a:off x="3907532" y="1268760"/>
            <a:ext cx="1441420" cy="646331"/>
          </a:xfrm>
          <a:prstGeom prst="rect">
            <a:avLst/>
          </a:prstGeom>
          <a:solidFill>
            <a:schemeClr val="bg1"/>
          </a:solidFill>
        </p:spPr>
        <p:txBody>
          <a:bodyPr wrap="none" rtlCol="0">
            <a:spAutoFit/>
          </a:bodyPr>
          <a:lstStyle/>
          <a:p>
            <a:r>
              <a:rPr lang="it-IT" b="1" dirty="0"/>
              <a:t>PRODOTTI/</a:t>
            </a:r>
          </a:p>
          <a:p>
            <a:r>
              <a:rPr lang="it-IT" b="1" dirty="0"/>
              <a:t>SERVIZI</a:t>
            </a:r>
          </a:p>
        </p:txBody>
      </p:sp>
      <p:sp>
        <p:nvSpPr>
          <p:cNvPr id="12" name="CasellaDiTesto 11"/>
          <p:cNvSpPr txBox="1"/>
          <p:nvPr/>
        </p:nvSpPr>
        <p:spPr>
          <a:xfrm>
            <a:off x="6516216" y="1268760"/>
            <a:ext cx="2095445" cy="646331"/>
          </a:xfrm>
          <a:prstGeom prst="rect">
            <a:avLst/>
          </a:prstGeom>
          <a:solidFill>
            <a:schemeClr val="bg1"/>
          </a:solidFill>
        </p:spPr>
        <p:txBody>
          <a:bodyPr wrap="none" rtlCol="0">
            <a:spAutoFit/>
          </a:bodyPr>
          <a:lstStyle/>
          <a:p>
            <a:r>
              <a:rPr lang="it-IT" b="1" dirty="0"/>
              <a:t>RELAZIONE CON</a:t>
            </a:r>
          </a:p>
          <a:p>
            <a:r>
              <a:rPr lang="it-IT" b="1" dirty="0"/>
              <a:t>I CLIENTI</a:t>
            </a:r>
          </a:p>
        </p:txBody>
      </p:sp>
      <p:sp>
        <p:nvSpPr>
          <p:cNvPr id="13" name="CasellaDiTesto 12"/>
          <p:cNvSpPr txBox="1"/>
          <p:nvPr/>
        </p:nvSpPr>
        <p:spPr>
          <a:xfrm>
            <a:off x="7524328" y="2699628"/>
            <a:ext cx="1296144" cy="369332"/>
          </a:xfrm>
          <a:prstGeom prst="rect">
            <a:avLst/>
          </a:prstGeom>
          <a:solidFill>
            <a:schemeClr val="bg1"/>
          </a:solidFill>
        </p:spPr>
        <p:txBody>
          <a:bodyPr wrap="square" rtlCol="0">
            <a:spAutoFit/>
          </a:bodyPr>
          <a:lstStyle/>
          <a:p>
            <a:r>
              <a:rPr lang="it-IT" b="1" dirty="0"/>
              <a:t>CLIENTI</a:t>
            </a:r>
          </a:p>
        </p:txBody>
      </p:sp>
      <p:sp>
        <p:nvSpPr>
          <p:cNvPr id="14" name="CasellaDiTesto 13"/>
          <p:cNvSpPr txBox="1"/>
          <p:nvPr/>
        </p:nvSpPr>
        <p:spPr>
          <a:xfrm>
            <a:off x="7596336" y="5014917"/>
            <a:ext cx="1296144" cy="646331"/>
          </a:xfrm>
          <a:prstGeom prst="rect">
            <a:avLst/>
          </a:prstGeom>
          <a:solidFill>
            <a:schemeClr val="bg1"/>
          </a:solidFill>
        </p:spPr>
        <p:txBody>
          <a:bodyPr wrap="square" rtlCol="0">
            <a:spAutoFit/>
          </a:bodyPr>
          <a:lstStyle/>
          <a:p>
            <a:r>
              <a:rPr lang="it-IT" b="1" dirty="0"/>
              <a:t>FONTI </a:t>
            </a:r>
            <a:r>
              <a:rPr lang="it-IT" b="1" dirty="0" err="1"/>
              <a:t>DI</a:t>
            </a:r>
            <a:r>
              <a:rPr lang="it-IT" b="1" dirty="0"/>
              <a:t> RICAVO</a:t>
            </a:r>
          </a:p>
        </p:txBody>
      </p:sp>
      <p:sp>
        <p:nvSpPr>
          <p:cNvPr id="15" name="CasellaDiTesto 14"/>
          <p:cNvSpPr txBox="1"/>
          <p:nvPr/>
        </p:nvSpPr>
        <p:spPr>
          <a:xfrm>
            <a:off x="6156176" y="5493426"/>
            <a:ext cx="1296144" cy="369332"/>
          </a:xfrm>
          <a:prstGeom prst="rect">
            <a:avLst/>
          </a:prstGeom>
          <a:solidFill>
            <a:schemeClr val="bg1"/>
          </a:solidFill>
        </p:spPr>
        <p:txBody>
          <a:bodyPr wrap="square" rtlCol="0">
            <a:spAutoFit/>
          </a:bodyPr>
          <a:lstStyle/>
          <a:p>
            <a:r>
              <a:rPr lang="it-IT" b="1" dirty="0"/>
              <a:t>CANALI</a:t>
            </a:r>
          </a:p>
        </p:txBody>
      </p:sp>
    </p:spTree>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Cosa c’entra con voi il Modello di business?</a:t>
            </a:r>
            <a:endParaRPr lang="it-IT" dirty="0">
              <a:solidFill>
                <a:schemeClr val="accent3">
                  <a:lumMod val="50000"/>
                </a:schemeClr>
              </a:solidFill>
            </a:endParaRPr>
          </a:p>
        </p:txBody>
      </p:sp>
      <p:sp>
        <p:nvSpPr>
          <p:cNvPr id="3" name="Segnaposto contenuto 2"/>
          <p:cNvSpPr>
            <a:spLocks noGrp="1"/>
          </p:cNvSpPr>
          <p:nvPr>
            <p:ph sz="quarter" idx="1"/>
          </p:nvPr>
        </p:nvSpPr>
        <p:spPr>
          <a:xfrm>
            <a:off x="457200" y="1219200"/>
            <a:ext cx="8229600" cy="2065784"/>
          </a:xfrm>
        </p:spPr>
        <p:txBody>
          <a:bodyPr>
            <a:normAutofit lnSpcReduction="10000"/>
          </a:bodyPr>
          <a:lstStyle/>
          <a:p>
            <a:pPr marL="514350" indent="-514350">
              <a:buFont typeface="+mj-lt"/>
              <a:buAutoNum type="arabicPeriod"/>
            </a:pPr>
            <a:r>
              <a:rPr lang="it-IT" dirty="0"/>
              <a:t>Ne fate parte</a:t>
            </a:r>
          </a:p>
          <a:p>
            <a:pPr marL="514350" indent="-514350">
              <a:buFont typeface="+mj-lt"/>
              <a:buAutoNum type="arabicPeriod"/>
            </a:pPr>
            <a:r>
              <a:rPr lang="it-IT" dirty="0"/>
              <a:t>Ha impatto sul vostro ruolo</a:t>
            </a:r>
          </a:p>
          <a:p>
            <a:pPr marL="514350" indent="-514350">
              <a:buFont typeface="+mj-lt"/>
              <a:buAutoNum type="arabicPeriod"/>
            </a:pPr>
            <a:r>
              <a:rPr lang="it-IT" dirty="0"/>
              <a:t>Ci sono vostre attività che fanno parte della strategia in quanto cambiandone le modalità si agisce sul modello di business</a:t>
            </a:r>
          </a:p>
        </p:txBody>
      </p:sp>
      <p:sp>
        <p:nvSpPr>
          <p:cNvPr id="4" name="Freccia in giù 3"/>
          <p:cNvSpPr/>
          <p:nvPr/>
        </p:nvSpPr>
        <p:spPr>
          <a:xfrm>
            <a:off x="3995936" y="3356992"/>
            <a:ext cx="864096"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786625" y="4449886"/>
            <a:ext cx="5570756" cy="923330"/>
          </a:xfrm>
          <a:prstGeom prst="rect">
            <a:avLst/>
          </a:prstGeom>
          <a:noFill/>
        </p:spPr>
        <p:txBody>
          <a:bodyPr wrap="none" lIns="91440" tIns="45720" rIns="91440" bIns="45720">
            <a:spAutoFit/>
          </a:bodyPr>
          <a:lstStyle/>
          <a:p>
            <a:pPr algn="ctr"/>
            <a:r>
              <a:rPr lang="it-IT"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Consapevolezza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Lavoro individuale</a:t>
            </a:r>
          </a:p>
        </p:txBody>
      </p:sp>
      <p:sp>
        <p:nvSpPr>
          <p:cNvPr id="5" name="Segnaposto contenuto 4"/>
          <p:cNvSpPr>
            <a:spLocks noGrp="1"/>
          </p:cNvSpPr>
          <p:nvPr>
            <p:ph sz="quarter" idx="2"/>
          </p:nvPr>
        </p:nvSpPr>
        <p:spPr/>
        <p:txBody>
          <a:bodyPr>
            <a:normAutofit/>
          </a:bodyPr>
          <a:lstStyle/>
          <a:p>
            <a:r>
              <a:rPr lang="it-IT" sz="2400" dirty="0"/>
              <a:t>In cosa sono diversi i tre modelli di business</a:t>
            </a:r>
          </a:p>
          <a:p>
            <a:pPr lvl="1"/>
            <a:r>
              <a:rPr lang="it-IT" sz="2100" dirty="0"/>
              <a:t>STUDIO ODONTOIATRICO</a:t>
            </a:r>
          </a:p>
          <a:p>
            <a:pPr lvl="1"/>
            <a:r>
              <a:rPr lang="it-IT" sz="2100" dirty="0"/>
              <a:t>GRANDE STRUTTURA SANITARIA</a:t>
            </a:r>
          </a:p>
          <a:p>
            <a:pPr lvl="1"/>
            <a:r>
              <a:rPr lang="it-IT" sz="2100" dirty="0"/>
              <a:t>FRANCHISING</a:t>
            </a:r>
          </a:p>
          <a:p>
            <a:pPr lvl="1"/>
            <a:endParaRPr lang="it-IT" sz="2400" dirty="0"/>
          </a:p>
          <a:p>
            <a:r>
              <a:rPr lang="it-IT" sz="2400" dirty="0"/>
              <a:t>30 minuti.</a:t>
            </a:r>
          </a:p>
          <a:p>
            <a:endParaRPr lang="it-IT" sz="2400" dirty="0"/>
          </a:p>
          <a:p>
            <a:r>
              <a:rPr lang="it-IT" sz="2400" dirty="0"/>
              <a:t>Raccogliamo le osservazioni poi si riprende con una slide di ripasso</a:t>
            </a:r>
          </a:p>
          <a:p>
            <a:endParaRPr lang="it-IT" sz="2400" dirty="0"/>
          </a:p>
        </p:txBody>
      </p:sp>
      <p:pic>
        <p:nvPicPr>
          <p:cNvPr id="7" name="Segnaposto contenuto 6" descr="pensamientos.jpg"/>
          <p:cNvPicPr>
            <a:picLocks noGrp="1" noChangeAspect="1"/>
          </p:cNvPicPr>
          <p:nvPr>
            <p:ph sz="quarter" idx="1"/>
          </p:nvPr>
        </p:nvPicPr>
        <p:blipFill>
          <a:blip r:embed="rId3" cstate="print"/>
          <a:stretch>
            <a:fillRect/>
          </a:stretch>
        </p:blipFill>
        <p:spPr>
          <a:xfrm>
            <a:off x="457200" y="1424196"/>
            <a:ext cx="4041775" cy="4527132"/>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bmc.jpg"/>
          <p:cNvPicPr>
            <a:picLocks noChangeAspect="1"/>
          </p:cNvPicPr>
          <p:nvPr/>
        </p:nvPicPr>
        <p:blipFill>
          <a:blip r:embed="rId3" cstate="print"/>
          <a:stretch>
            <a:fillRect/>
          </a:stretch>
        </p:blipFill>
        <p:spPr>
          <a:xfrm>
            <a:off x="288032" y="1215602"/>
            <a:ext cx="8676456" cy="5021710"/>
          </a:xfrm>
          <a:prstGeom prst="rect">
            <a:avLst/>
          </a:prstGeom>
        </p:spPr>
      </p:pic>
      <p:sp>
        <p:nvSpPr>
          <p:cNvPr id="2" name="Titolo 1"/>
          <p:cNvSpPr>
            <a:spLocks noGrp="1"/>
          </p:cNvSpPr>
          <p:nvPr>
            <p:ph type="title"/>
          </p:nvPr>
        </p:nvSpPr>
        <p:spPr/>
        <p:txBody>
          <a:bodyPr>
            <a:normAutofit fontScale="90000"/>
          </a:bodyPr>
          <a:lstStyle/>
          <a:p>
            <a:r>
              <a:rPr lang="it-IT" sz="2800" dirty="0"/>
              <a:t>Strumenti di Supporto al Marketing dello </a:t>
            </a:r>
            <a:r>
              <a:rPr lang="it-IT" sz="2800" dirty="0">
                <a:solidFill>
                  <a:schemeClr val="accent3">
                    <a:lumMod val="50000"/>
                  </a:schemeClr>
                </a:solidFill>
              </a:rPr>
              <a:t>Studio Odontoiatrico – il Modello di Business</a:t>
            </a:r>
          </a:p>
        </p:txBody>
      </p:sp>
      <p:sp>
        <p:nvSpPr>
          <p:cNvPr id="8" name="CasellaDiTesto 7"/>
          <p:cNvSpPr txBox="1"/>
          <p:nvPr/>
        </p:nvSpPr>
        <p:spPr>
          <a:xfrm>
            <a:off x="6300192" y="6021288"/>
            <a:ext cx="2428935" cy="369332"/>
          </a:xfrm>
          <a:prstGeom prst="rect">
            <a:avLst/>
          </a:prstGeom>
          <a:noFill/>
        </p:spPr>
        <p:txBody>
          <a:bodyPr wrap="none" rtlCol="0">
            <a:spAutoFit/>
          </a:bodyPr>
          <a:lstStyle/>
          <a:p>
            <a:r>
              <a:rPr lang="it-IT" dirty="0"/>
              <a:t>www.kairoscremona.it</a:t>
            </a:r>
          </a:p>
        </p:txBody>
      </p:sp>
      <p:sp>
        <p:nvSpPr>
          <p:cNvPr id="5" name="CasellaDiTesto 4"/>
          <p:cNvSpPr txBox="1"/>
          <p:nvPr/>
        </p:nvSpPr>
        <p:spPr>
          <a:xfrm>
            <a:off x="1403648" y="1196752"/>
            <a:ext cx="1240532" cy="646331"/>
          </a:xfrm>
          <a:prstGeom prst="rect">
            <a:avLst/>
          </a:prstGeom>
          <a:solidFill>
            <a:schemeClr val="bg1"/>
          </a:solidFill>
        </p:spPr>
        <p:txBody>
          <a:bodyPr wrap="none" rtlCol="0">
            <a:spAutoFit/>
          </a:bodyPr>
          <a:lstStyle/>
          <a:p>
            <a:r>
              <a:rPr lang="it-IT" b="1" dirty="0"/>
              <a:t>ATTIVITA’</a:t>
            </a:r>
            <a:br>
              <a:rPr lang="it-IT" b="1" dirty="0"/>
            </a:br>
            <a:r>
              <a:rPr lang="it-IT" b="1" dirty="0"/>
              <a:t>CHIAVE</a:t>
            </a:r>
          </a:p>
        </p:txBody>
      </p:sp>
      <p:sp>
        <p:nvSpPr>
          <p:cNvPr id="6" name="CasellaDiTesto 5"/>
          <p:cNvSpPr txBox="1"/>
          <p:nvPr/>
        </p:nvSpPr>
        <p:spPr>
          <a:xfrm>
            <a:off x="67131" y="2420888"/>
            <a:ext cx="1552541" cy="646331"/>
          </a:xfrm>
          <a:prstGeom prst="rect">
            <a:avLst/>
          </a:prstGeom>
          <a:solidFill>
            <a:schemeClr val="bg1"/>
          </a:solidFill>
        </p:spPr>
        <p:txBody>
          <a:bodyPr wrap="none" rtlCol="0">
            <a:spAutoFit/>
          </a:bodyPr>
          <a:lstStyle/>
          <a:p>
            <a:r>
              <a:rPr lang="it-IT" b="1" dirty="0"/>
              <a:t>PARTNER</a:t>
            </a:r>
            <a:br>
              <a:rPr lang="it-IT" b="1" dirty="0"/>
            </a:br>
            <a:r>
              <a:rPr lang="it-IT" b="1" dirty="0"/>
              <a:t>STRATEGICI</a:t>
            </a:r>
          </a:p>
        </p:txBody>
      </p:sp>
      <p:sp>
        <p:nvSpPr>
          <p:cNvPr id="7" name="CasellaDiTesto 6"/>
          <p:cNvSpPr txBox="1"/>
          <p:nvPr/>
        </p:nvSpPr>
        <p:spPr>
          <a:xfrm>
            <a:off x="1475656" y="5229200"/>
            <a:ext cx="1223412" cy="646331"/>
          </a:xfrm>
          <a:prstGeom prst="rect">
            <a:avLst/>
          </a:prstGeom>
          <a:solidFill>
            <a:schemeClr val="bg1"/>
          </a:solidFill>
        </p:spPr>
        <p:txBody>
          <a:bodyPr wrap="none" rtlCol="0">
            <a:spAutoFit/>
          </a:bodyPr>
          <a:lstStyle/>
          <a:p>
            <a:r>
              <a:rPr lang="it-IT" b="1" dirty="0"/>
              <a:t>RISORSE</a:t>
            </a:r>
            <a:br>
              <a:rPr lang="it-IT" b="1" dirty="0"/>
            </a:br>
            <a:r>
              <a:rPr lang="it-IT" b="1" dirty="0"/>
              <a:t>CHIAVE</a:t>
            </a:r>
          </a:p>
        </p:txBody>
      </p:sp>
      <p:sp>
        <p:nvSpPr>
          <p:cNvPr id="10" name="CasellaDiTesto 9"/>
          <p:cNvSpPr txBox="1"/>
          <p:nvPr/>
        </p:nvSpPr>
        <p:spPr>
          <a:xfrm>
            <a:off x="369645" y="5301208"/>
            <a:ext cx="889987" cy="369332"/>
          </a:xfrm>
          <a:prstGeom prst="rect">
            <a:avLst/>
          </a:prstGeom>
          <a:solidFill>
            <a:schemeClr val="bg1"/>
          </a:solidFill>
        </p:spPr>
        <p:txBody>
          <a:bodyPr wrap="none" rtlCol="0">
            <a:spAutoFit/>
          </a:bodyPr>
          <a:lstStyle/>
          <a:p>
            <a:r>
              <a:rPr lang="it-IT" b="1" dirty="0"/>
              <a:t>COSTI</a:t>
            </a:r>
          </a:p>
        </p:txBody>
      </p:sp>
      <p:sp>
        <p:nvSpPr>
          <p:cNvPr id="11" name="CasellaDiTesto 10"/>
          <p:cNvSpPr txBox="1"/>
          <p:nvPr/>
        </p:nvSpPr>
        <p:spPr>
          <a:xfrm>
            <a:off x="3907532" y="1268760"/>
            <a:ext cx="1441420" cy="646331"/>
          </a:xfrm>
          <a:prstGeom prst="rect">
            <a:avLst/>
          </a:prstGeom>
          <a:solidFill>
            <a:schemeClr val="bg1"/>
          </a:solidFill>
        </p:spPr>
        <p:txBody>
          <a:bodyPr wrap="none" rtlCol="0">
            <a:spAutoFit/>
          </a:bodyPr>
          <a:lstStyle/>
          <a:p>
            <a:r>
              <a:rPr lang="it-IT" b="1" dirty="0"/>
              <a:t>PRODOTTI/</a:t>
            </a:r>
          </a:p>
          <a:p>
            <a:r>
              <a:rPr lang="it-IT" b="1" dirty="0"/>
              <a:t>SERVIZI</a:t>
            </a:r>
          </a:p>
        </p:txBody>
      </p:sp>
      <p:sp>
        <p:nvSpPr>
          <p:cNvPr id="12" name="CasellaDiTesto 11"/>
          <p:cNvSpPr txBox="1"/>
          <p:nvPr/>
        </p:nvSpPr>
        <p:spPr>
          <a:xfrm>
            <a:off x="6516216" y="1268760"/>
            <a:ext cx="2095445" cy="646331"/>
          </a:xfrm>
          <a:prstGeom prst="rect">
            <a:avLst/>
          </a:prstGeom>
          <a:solidFill>
            <a:schemeClr val="bg1"/>
          </a:solidFill>
        </p:spPr>
        <p:txBody>
          <a:bodyPr wrap="none" rtlCol="0">
            <a:spAutoFit/>
          </a:bodyPr>
          <a:lstStyle/>
          <a:p>
            <a:r>
              <a:rPr lang="it-IT" b="1" dirty="0"/>
              <a:t>RELAZIONE CON</a:t>
            </a:r>
          </a:p>
          <a:p>
            <a:r>
              <a:rPr lang="it-IT" b="1" dirty="0"/>
              <a:t>I CLIENTI</a:t>
            </a:r>
          </a:p>
        </p:txBody>
      </p:sp>
      <p:sp>
        <p:nvSpPr>
          <p:cNvPr id="13" name="CasellaDiTesto 12"/>
          <p:cNvSpPr txBox="1"/>
          <p:nvPr/>
        </p:nvSpPr>
        <p:spPr>
          <a:xfrm>
            <a:off x="7524328" y="2699628"/>
            <a:ext cx="1296144" cy="369332"/>
          </a:xfrm>
          <a:prstGeom prst="rect">
            <a:avLst/>
          </a:prstGeom>
          <a:solidFill>
            <a:schemeClr val="bg1"/>
          </a:solidFill>
        </p:spPr>
        <p:txBody>
          <a:bodyPr wrap="square" rtlCol="0">
            <a:spAutoFit/>
          </a:bodyPr>
          <a:lstStyle/>
          <a:p>
            <a:r>
              <a:rPr lang="it-IT" b="1" dirty="0"/>
              <a:t>CLIENTI</a:t>
            </a:r>
          </a:p>
        </p:txBody>
      </p:sp>
      <p:sp>
        <p:nvSpPr>
          <p:cNvPr id="14" name="CasellaDiTesto 13"/>
          <p:cNvSpPr txBox="1"/>
          <p:nvPr/>
        </p:nvSpPr>
        <p:spPr>
          <a:xfrm>
            <a:off x="7596336" y="5014917"/>
            <a:ext cx="1296144" cy="646331"/>
          </a:xfrm>
          <a:prstGeom prst="rect">
            <a:avLst/>
          </a:prstGeom>
          <a:solidFill>
            <a:schemeClr val="bg1"/>
          </a:solidFill>
        </p:spPr>
        <p:txBody>
          <a:bodyPr wrap="square" rtlCol="0">
            <a:spAutoFit/>
          </a:bodyPr>
          <a:lstStyle/>
          <a:p>
            <a:r>
              <a:rPr lang="it-IT" b="1" dirty="0"/>
              <a:t>FONTI </a:t>
            </a:r>
            <a:r>
              <a:rPr lang="it-IT" b="1" dirty="0" err="1"/>
              <a:t>DI</a:t>
            </a:r>
            <a:r>
              <a:rPr lang="it-IT" b="1" dirty="0"/>
              <a:t> RICAVO</a:t>
            </a:r>
          </a:p>
        </p:txBody>
      </p:sp>
      <p:sp>
        <p:nvSpPr>
          <p:cNvPr id="15" name="CasellaDiTesto 14"/>
          <p:cNvSpPr txBox="1"/>
          <p:nvPr/>
        </p:nvSpPr>
        <p:spPr>
          <a:xfrm>
            <a:off x="6156176" y="5493426"/>
            <a:ext cx="1296144" cy="369332"/>
          </a:xfrm>
          <a:prstGeom prst="rect">
            <a:avLst/>
          </a:prstGeom>
          <a:solidFill>
            <a:schemeClr val="bg1"/>
          </a:solidFill>
        </p:spPr>
        <p:txBody>
          <a:bodyPr wrap="square" rtlCol="0">
            <a:spAutoFit/>
          </a:bodyPr>
          <a:lstStyle/>
          <a:p>
            <a:r>
              <a:rPr lang="it-IT" b="1" dirty="0"/>
              <a:t>CANALI</a:t>
            </a:r>
          </a:p>
        </p:txBody>
      </p:sp>
    </p:spTree>
  </p:cSld>
  <p:clrMapOvr>
    <a:masterClrMapping/>
  </p:clrMapOvr>
  <p:transition>
    <p:wipe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tellite">
  <a:themeElements>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Satellit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1600</TotalTime>
  <Words>3266</Words>
  <Application>Microsoft Office PowerPoint</Application>
  <PresentationFormat>Presentazione su schermo (4:3)</PresentationFormat>
  <Paragraphs>440</Paragraphs>
  <Slides>48</Slides>
  <Notes>48</Notes>
  <HiddenSlides>1</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48</vt:i4>
      </vt:variant>
    </vt:vector>
  </HeadingPairs>
  <TitlesOfParts>
    <vt:vector size="57" baseType="lpstr">
      <vt:lpstr>Arial</vt:lpstr>
      <vt:lpstr>Bookman Old Style</vt:lpstr>
      <vt:lpstr>Calibri</vt:lpstr>
      <vt:lpstr>Constantia</vt:lpstr>
      <vt:lpstr>Gill Sans MT</vt:lpstr>
      <vt:lpstr>Wingdings</vt:lpstr>
      <vt:lpstr>Wingdings 3</vt:lpstr>
      <vt:lpstr>Satellite</vt:lpstr>
      <vt:lpstr>Fotografia Photo Editor</vt:lpstr>
      <vt:lpstr>Strumenti di Supporto al Marketing dello Studio Odontoiatrico</vt:lpstr>
      <vt:lpstr>Indice</vt:lpstr>
      <vt:lpstr>Regole</vt:lpstr>
      <vt:lpstr>Cosa saprete –e saprete fare- al termine</vt:lpstr>
      <vt:lpstr>Strumenti di Supporto al Marketing dello Studio Odontoiatrico</vt:lpstr>
      <vt:lpstr>Strumenti di Supporto al Marketing dello Studio Odontoiatrico – il Modello di Business</vt:lpstr>
      <vt:lpstr>Cosa c’entra con voi il Modello di business?</vt:lpstr>
      <vt:lpstr>Lavoro individuale</vt:lpstr>
      <vt:lpstr>Strumenti di Supporto al Marketing dello Studio Odontoiatrico – il Modello di Business</vt:lpstr>
      <vt:lpstr>Lavoro individuale sul Modello di Business, restituzione delle osservazioni: studio odontoiatrico</vt:lpstr>
      <vt:lpstr>Lavoro individuale sul Modello di Business, restituzione delle osservazioni: studio odontoiatrico</vt:lpstr>
      <vt:lpstr>Lavoro individuale sul Modello di Business, restituzione delle osservazioni: grande struttura</vt:lpstr>
      <vt:lpstr>Lavoro individuale sul Modello di Business, restituzione delle osservazioni: grande struttura</vt:lpstr>
      <vt:lpstr>Lavoro individuale sul Modello di Business: restituzione delle osservazioni: franchising</vt:lpstr>
      <vt:lpstr>Lavoro individuale sul Modello di Business: restituzione delle osservazioni: franchising</vt:lpstr>
      <vt:lpstr>Ripasso 1.</vt:lpstr>
      <vt:lpstr>Strumenti di Supporto al Marketing dello Studio Odontoiatrico</vt:lpstr>
      <vt:lpstr>Strumenti di Supporto al Marketing dello Studio Odontoiatrico</vt:lpstr>
      <vt:lpstr>ASO e Gestione del cliente – ambiti di azione</vt:lpstr>
      <vt:lpstr>L’acquisto – evoluzione nel tempo</vt:lpstr>
      <vt:lpstr>Il cliente è cambiato, la società è cambiata, la complessità delle soluzioni è aumentata  parliamo di Acquisti complessi</vt:lpstr>
      <vt:lpstr>Proviamo a costruire il processo di acquisizione nel caso di acquisti complessi</vt:lpstr>
      <vt:lpstr>Il processo di acquisto del Cliente in caso di Acquisti Complessi</vt:lpstr>
      <vt:lpstr>Punti di attenzione</vt:lpstr>
      <vt:lpstr>Ripasso 2.</vt:lpstr>
      <vt:lpstr>Vediamo tutto ciò dal punto di vista del Paziente / Cliente</vt:lpstr>
      <vt:lpstr>Zoom: 3. Risoluzione dei dubbi </vt:lpstr>
      <vt:lpstr>Acquisti complessi: i tempi morti verso la conclusione</vt:lpstr>
      <vt:lpstr>Le preoccupazioni possono essere di diversa origine e natura</vt:lpstr>
      <vt:lpstr>Individuazione: i segnali</vt:lpstr>
      <vt:lpstr>Potenziali trappole</vt:lpstr>
      <vt:lpstr>Il Cliente entra in una fase di “risoluzione dei dubbi” </vt:lpstr>
      <vt:lpstr>Gestione</vt:lpstr>
      <vt:lpstr>Zoom: 5. Continuità </vt:lpstr>
      <vt:lpstr>Teniamo conto che non è finita qui</vt:lpstr>
      <vt:lpstr>La fase 5. è “la parte finale della bracciata”</vt:lpstr>
      <vt:lpstr>Dall’implementazione allo sviluppo della relazione</vt:lpstr>
      <vt:lpstr>Un esempio concreto: Scheda post-implantare</vt:lpstr>
      <vt:lpstr>Scheda post-implantare: dati di testata e prima parte</vt:lpstr>
      <vt:lpstr>Scheda post-implantare: seconda parte</vt:lpstr>
      <vt:lpstr>Scheda post-implantare: una panoramica</vt:lpstr>
      <vt:lpstr>Lavoro individuale</vt:lpstr>
      <vt:lpstr>Ripasso 3.</vt:lpstr>
      <vt:lpstr>Lavoro individuale sulla Scheda post-implantare: restituzione delle osservazioni</vt:lpstr>
      <vt:lpstr>Scheda post-implantare: i nostri spunti</vt:lpstr>
      <vt:lpstr>Cosa ritroviamo in questo lavoro</vt:lpstr>
      <vt:lpstr>Ripasso 4.</vt:lpstr>
      <vt:lpstr>Con cosa usciamo</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Strumenti di Supporto al Marketing dello Studio Odontoiatrico</dc:title>
  <dc:creator>Alessia</dc:creator>
  <cp:lastModifiedBy>Federica Russo</cp:lastModifiedBy>
  <cp:revision>221</cp:revision>
  <cp:lastPrinted>2019-02-27T09:44:47Z</cp:lastPrinted>
  <dcterms:created xsi:type="dcterms:W3CDTF">2015-06-02T05:54:12Z</dcterms:created>
  <dcterms:modified xsi:type="dcterms:W3CDTF">2020-06-22T11:49:18Z</dcterms:modified>
</cp:coreProperties>
</file>