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58"/>
  </p:notesMasterIdLst>
  <p:sldIdLst>
    <p:sldId id="348" r:id="rId2"/>
    <p:sldId id="321" r:id="rId3"/>
    <p:sldId id="338" r:id="rId4"/>
    <p:sldId id="335" r:id="rId5"/>
    <p:sldId id="337" r:id="rId6"/>
    <p:sldId id="349" r:id="rId7"/>
    <p:sldId id="339" r:id="rId8"/>
    <p:sldId id="341" r:id="rId9"/>
    <p:sldId id="342" r:id="rId10"/>
    <p:sldId id="343" r:id="rId11"/>
    <p:sldId id="344" r:id="rId12"/>
    <p:sldId id="345" r:id="rId13"/>
    <p:sldId id="340" r:id="rId14"/>
    <p:sldId id="350" r:id="rId15"/>
    <p:sldId id="257" r:id="rId16"/>
    <p:sldId id="347" r:id="rId17"/>
    <p:sldId id="259" r:id="rId18"/>
    <p:sldId id="262" r:id="rId19"/>
    <p:sldId id="258" r:id="rId20"/>
    <p:sldId id="346" r:id="rId21"/>
    <p:sldId id="351" r:id="rId22"/>
    <p:sldId id="265" r:id="rId23"/>
    <p:sldId id="284" r:id="rId24"/>
    <p:sldId id="271" r:id="rId25"/>
    <p:sldId id="275" r:id="rId26"/>
    <p:sldId id="352" r:id="rId27"/>
    <p:sldId id="264" r:id="rId28"/>
    <p:sldId id="354" r:id="rId29"/>
    <p:sldId id="283" r:id="rId30"/>
    <p:sldId id="277" r:id="rId31"/>
    <p:sldId id="280" r:id="rId32"/>
    <p:sldId id="353" r:id="rId33"/>
    <p:sldId id="269" r:id="rId34"/>
    <p:sldId id="270" r:id="rId35"/>
    <p:sldId id="323" r:id="rId36"/>
    <p:sldId id="324" r:id="rId37"/>
    <p:sldId id="355" r:id="rId38"/>
    <p:sldId id="333" r:id="rId39"/>
    <p:sldId id="326" r:id="rId40"/>
    <p:sldId id="325" r:id="rId41"/>
    <p:sldId id="328" r:id="rId42"/>
    <p:sldId id="327" r:id="rId43"/>
    <p:sldId id="330" r:id="rId44"/>
    <p:sldId id="311" r:id="rId45"/>
    <p:sldId id="285" r:id="rId46"/>
    <p:sldId id="278" r:id="rId47"/>
    <p:sldId id="279" r:id="rId48"/>
    <p:sldId id="281" r:id="rId49"/>
    <p:sldId id="289" r:id="rId50"/>
    <p:sldId id="332" r:id="rId51"/>
    <p:sldId id="291" r:id="rId52"/>
    <p:sldId id="299" r:id="rId53"/>
    <p:sldId id="282" r:id="rId54"/>
    <p:sldId id="295" r:id="rId55"/>
    <p:sldId id="301" r:id="rId56"/>
    <p:sldId id="300" r:id="rId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a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15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0F6-4DE8-4483-A91B-1B3330AA63F8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CA1C0-DD82-4D25-A2C0-9B1E365C8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68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CA1C0-DD82-4D25-A2C0-9B1E365C8FF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42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20F-B2AA-4C55-ACA8-2FA6B63DF0AD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29F5-F036-4E6A-A3A0-E7E0A78D49E8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2223-1CE9-47AF-9D04-A84878FA97D6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4B69-EE4E-4717-A2D6-D908C4E69E77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1AD3-1900-4E53-9049-19DA7DAE1FCC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682B-0257-4A4A-ACDF-677C046B8835}" type="datetime1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3BE-4F97-4F0D-90AC-7711C32F1629}" type="datetime1">
              <a:rPr lang="it-IT" smtClean="0"/>
              <a:t>20/04/2020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4265-D14D-44C4-B44B-AB7ABA289E66}" type="datetime1">
              <a:rPr lang="it-IT" smtClean="0"/>
              <a:t>20/04/2020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F8F9-7F8D-44CC-8334-389BA3D9FEEE}" type="datetime1">
              <a:rPr lang="it-IT" smtClean="0"/>
              <a:t>20/04/2020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FFEA2-D100-40F5-AAFE-33EA3D12640F}" type="datetime1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3BDB-18DD-4012-BEB3-4C90AB53884D}" type="datetime1">
              <a:rPr lang="it-IT" smtClean="0"/>
              <a:t>20/04/2020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01AE271-2D21-4825-84A2-07CD81AEAD72}" type="datetime1">
              <a:rPr lang="it-IT" smtClean="0"/>
              <a:t>20/04/2020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it-IT"/>
              <a:t>CRN5- Centro di Ricerca in Nutrizione Clinica e Patologie Correlate -  Docente Dr.ssa Grazia Sardanu-   Corso ANDI 20/04/2020- "Dismissione dipendenza (NICOTINA) senza variazioni ponderali. Strategie teoriche e pratiche.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1" y="676742"/>
            <a:ext cx="7423157" cy="5416554"/>
          </a:xfrm>
        </p:spPr>
      </p:pic>
      <p:sp>
        <p:nvSpPr>
          <p:cNvPr id="6" name="CasellaDiTesto 5"/>
          <p:cNvSpPr txBox="1"/>
          <p:nvPr/>
        </p:nvSpPr>
        <p:spPr>
          <a:xfrm>
            <a:off x="372921" y="4509120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19672" y="1556792"/>
            <a:ext cx="64087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9900"/>
                </a:solidFill>
              </a:rPr>
              <a:t>                            </a:t>
            </a:r>
            <a:endParaRPr lang="it-IT" sz="4000" b="1" dirty="0"/>
          </a:p>
          <a:p>
            <a:endParaRPr lang="it-IT" sz="4000" b="1" dirty="0"/>
          </a:p>
          <a:p>
            <a:r>
              <a:rPr lang="it-IT" sz="2800" b="1" dirty="0"/>
              <a:t>Centro di Ricerca in Nutrizione Clinica &amp; Patologie Correlate - </a:t>
            </a:r>
            <a:r>
              <a:rPr lang="it-IT" b="1" dirty="0"/>
              <a:t>Dr.ssa Grazia </a:t>
            </a:r>
            <a:r>
              <a:rPr lang="it-IT" b="1" dirty="0" err="1"/>
              <a:t>Sardanu</a:t>
            </a:r>
            <a:endParaRPr lang="it-IT" b="1" dirty="0"/>
          </a:p>
          <a:p>
            <a:endParaRPr lang="it-IT" dirty="0"/>
          </a:p>
          <a:p>
            <a:r>
              <a:rPr lang="it-IT" b="1" dirty="0"/>
              <a:t>PRESENTA: CORSO ANDI 20/04/2020 </a:t>
            </a:r>
          </a:p>
          <a:p>
            <a:r>
              <a:rPr lang="it-IT" b="1" dirty="0"/>
              <a:t>DOCENTE: Dr.ssa Grazia </a:t>
            </a:r>
            <a:r>
              <a:rPr lang="it-IT" b="1" dirty="0" err="1"/>
              <a:t>Sardanu</a:t>
            </a:r>
            <a:endParaRPr lang="it-IT" b="1" dirty="0"/>
          </a:p>
          <a:p>
            <a:r>
              <a:rPr lang="it-IT" b="1" dirty="0"/>
              <a:t>CORSO: «Dismissione dipendenza (NICOTINA) senza variazioni ponderali. Strategie teoriche e pratiche».</a:t>
            </a:r>
          </a:p>
          <a:p>
            <a:endParaRPr lang="it-IT" b="1" dirty="0"/>
          </a:p>
          <a:p>
            <a:r>
              <a:rPr lang="it-IT" b="1" dirty="0">
                <a:solidFill>
                  <a:srgbClr val="FFFF00"/>
                </a:solidFill>
              </a:rPr>
              <a:t>CONTATTI </a:t>
            </a:r>
          </a:p>
          <a:p>
            <a:r>
              <a:rPr lang="it-IT" b="1" dirty="0"/>
              <a:t>www.CRN5.it</a:t>
            </a:r>
          </a:p>
          <a:p>
            <a:r>
              <a:rPr lang="it-IT" b="1" dirty="0"/>
              <a:t>Email: CRN5.email@gmail.com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03848" y="836712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rgbClr val="FFFF00"/>
                </a:solidFill>
                <a:latin typeface="+mj-lt"/>
              </a:rPr>
              <a:t>CRN5</a:t>
            </a: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603810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550943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7084" y="476672"/>
            <a:ext cx="6781800" cy="510952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3- EVITARE FATTORI SOCIALI NEGATIVI</a:t>
            </a:r>
          </a:p>
        </p:txBody>
      </p:sp>
      <p:pic>
        <p:nvPicPr>
          <p:cNvPr id="21506" name="Picture 2" descr="C:\Users\Dea\Desktop\stop smok\alg_doctor_smokin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67240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ea\Desktop\stop smok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88843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3888432" cy="22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781800" cy="798984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4-  RICERCARE NUOVI STIMOLI RECETTORIALI  PER LIMITARE LA FASE OSSESSIVA-COMPULSIVA</a:t>
            </a:r>
          </a:p>
        </p:txBody>
      </p:sp>
      <p:pic>
        <p:nvPicPr>
          <p:cNvPr id="13314" name="Picture 2" descr="C:\Users\Dea\Desktop\stop smok\travel-guide-food-and-drink.jpe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4789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9364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5576" y="476672"/>
            <a:ext cx="7485456" cy="792088"/>
          </a:xfrm>
        </p:spPr>
        <p:txBody>
          <a:bodyPr/>
          <a:lstStyle/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r>
              <a:rPr lang="it-IT" sz="2400" dirty="0">
                <a:solidFill>
                  <a:srgbClr val="FFC000"/>
                </a:solidFill>
              </a:rPr>
              <a:t>5-  ELIMINARE ALIMENTI E BEVANDE CHE INNESCANO  MECCANISMI  INFIAMMATORI  </a:t>
            </a:r>
            <a:r>
              <a:rPr lang="it-IT" sz="2000" dirty="0">
                <a:solidFill>
                  <a:srgbClr val="FFC000"/>
                </a:solidFill>
              </a:rPr>
              <a:t>(Nobel 1931-  Otto </a:t>
            </a:r>
            <a:r>
              <a:rPr lang="it-IT" sz="2000" dirty="0" err="1">
                <a:solidFill>
                  <a:srgbClr val="FFC000"/>
                </a:solidFill>
              </a:rPr>
              <a:t>Heirich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Warburg</a:t>
            </a:r>
            <a:r>
              <a:rPr lang="it-IT" sz="2000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780420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5608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79" y="1484784"/>
            <a:ext cx="37804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84738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632848" cy="72697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sz="4000" dirty="0">
                <a:solidFill>
                  <a:srgbClr val="FFC000"/>
                </a:solidFill>
              </a:rPr>
              <a:t>RICORDARSI CHE CIASCUN INDIVIDUO E’ DIVERSO ED UNICO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499119" cy="3888432"/>
          </a:xfr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37141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4464496"/>
          </a:xfrm>
        </p:spPr>
        <p:txBody>
          <a:bodyPr>
            <a:noAutofit/>
          </a:bodyPr>
          <a:lstStyle/>
          <a:p>
            <a:r>
              <a:rPr lang="it-IT" sz="6000" dirty="0">
                <a:solidFill>
                  <a:srgbClr val="FFC000"/>
                </a:solidFill>
              </a:rPr>
              <a:t>PROGRAMMA CLASSICO DI DISUASSEFAZIONE DA DIPENDENZA NICOTINICA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482409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41378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7060" y="476672"/>
            <a:ext cx="6784848" cy="58296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PROGRAMMA E STRATEGIE TERAPEUTICHE</a:t>
            </a:r>
          </a:p>
        </p:txBody>
      </p:sp>
      <p:sp>
        <p:nvSpPr>
          <p:cNvPr id="5" name="Segnaposto immagine 2"/>
          <p:cNvSpPr txBox="1">
            <a:spLocks/>
          </p:cNvSpPr>
          <p:nvPr/>
        </p:nvSpPr>
        <p:spPr>
          <a:xfrm>
            <a:off x="827584" y="476672"/>
            <a:ext cx="7543800" cy="2895600"/>
          </a:xfrm>
          <a:prstGeom prst="rect">
            <a:avLst/>
          </a:prstGeom>
          <a:ln w="6350">
            <a:solidFill>
              <a:schemeClr val="tx2"/>
            </a:solidFill>
          </a:ln>
        </p:spPr>
      </p:sp>
      <p:graphicFrame>
        <p:nvGraphicFramePr>
          <p:cNvPr id="7" name="Segnaposto immagine 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89197879"/>
              </p:ext>
            </p:extLst>
          </p:nvPr>
        </p:nvGraphicFramePr>
        <p:xfrm>
          <a:off x="827584" y="1124744"/>
          <a:ext cx="7543800" cy="4752527"/>
        </p:xfrm>
        <a:graphic>
          <a:graphicData uri="http://schemas.openxmlformats.org/drawingml/2006/table">
            <a:tbl>
              <a:tblPr firstRow="1" firstCol="1" bandRow="1"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3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DIAGNOSI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RISCHI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PROBABILITA’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STRATEGIA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AZIONE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DURATA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CTR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DIPENDENTE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Il </a:t>
                      </a:r>
                      <a:r>
                        <a:rPr lang="it-IT" sz="15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tempo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per</a:t>
                      </a:r>
                      <a:r>
                        <a:rPr lang="it-IT" sz="15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 scarsa</a:t>
                      </a:r>
                      <a:r>
                        <a:rPr lang="it-IT" sz="15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capacità di controllo e di volontà.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Scarsi dati in letteratura.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 generale 1:3.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Varenciclina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Agonista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della Nicotina.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Dipende dalla diagnosi del paziente.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 5° </a:t>
                      </a:r>
                      <a:r>
                        <a:rPr lang="it-IT" sz="15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sett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NON DIPENDENTE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Rischio</a:t>
                      </a:r>
                      <a:r>
                        <a:rPr lang="it-IT" sz="15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ripresa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nella prima fase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 3 mesi.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15%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Buprobione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Interferisce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con la Nicotina. Azione su Dopamina e Adrenalina.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 oltre 12 mesi, alla dose che ha avuto successo.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Ogni settimana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 6 mesi.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09385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850352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344816" cy="360040"/>
          </a:xfrm>
        </p:spPr>
        <p:txBody>
          <a:bodyPr>
            <a:normAutofit fontScale="90000"/>
          </a:bodyPr>
          <a:lstStyle/>
          <a:p>
            <a:r>
              <a:rPr lang="it-IT" dirty="0"/>
              <a:t>      </a:t>
            </a:r>
            <a:br>
              <a:rPr lang="it-IT" dirty="0"/>
            </a:br>
            <a:r>
              <a:rPr lang="it-IT" sz="4000" dirty="0">
                <a:solidFill>
                  <a:srgbClr val="FFC000"/>
                </a:solidFill>
              </a:rPr>
              <a:t>VARIAZIONI AL PROGRAMMA STANDARD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200800" cy="4392488"/>
          </a:xfr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17088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784848" cy="582960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ORGANI COMPROMESSI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 b="15664"/>
          <a:stretch>
            <a:fillRect/>
          </a:stretch>
        </p:blipFill>
        <p:spPr bwMode="auto">
          <a:xfrm>
            <a:off x="777240" y="1268760"/>
            <a:ext cx="75391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81328"/>
            <a:ext cx="7410401" cy="192573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029085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10400" cy="58296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VALUTAZIONE DELLO STRESS  IN ASTINENZA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2776"/>
            <a:ext cx="762642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554417" cy="504056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837576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1580" y="545482"/>
            <a:ext cx="7560840" cy="504056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FFC000"/>
                </a:solidFill>
              </a:rPr>
              <a:t>INQUADRARE IL PAZIENTE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755576" y="366623"/>
            <a:ext cx="3816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500" dirty="0"/>
          </a:p>
          <a:p>
            <a:endParaRPr lang="it-IT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28396"/>
            <a:ext cx="7431608" cy="457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338393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70425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3067" y="4005064"/>
            <a:ext cx="7920880" cy="2160240"/>
          </a:xfrm>
        </p:spPr>
        <p:txBody>
          <a:bodyPr>
            <a:noAutofit/>
          </a:bodyPr>
          <a:lstStyle/>
          <a:p>
            <a:pPr algn="ctr"/>
            <a:r>
              <a:rPr lang="it-IT" sz="4800" dirty="0">
                <a:solidFill>
                  <a:srgbClr val="FFFF00"/>
                </a:solidFill>
              </a:rPr>
              <a:t>RINUNCIARE AL FUMO di sigaretta SENZA INGRASSARE. E’ possibile?</a:t>
            </a:r>
          </a:p>
        </p:txBody>
      </p:sp>
      <p:pic>
        <p:nvPicPr>
          <p:cNvPr id="20482" name="Picture 2" descr="C:\Users\Dea\Desktop\stop smok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60" y="1772816"/>
            <a:ext cx="1016561" cy="144016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698433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429239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7482407" cy="5564088"/>
          </a:xfrm>
        </p:spPr>
        <p:txBody>
          <a:bodyPr>
            <a:normAutofit/>
          </a:bodyPr>
          <a:lstStyle/>
          <a:p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base a tutte le informazioni raccolte si valutano strategie e potenzialità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639233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76672"/>
            <a:ext cx="7554416" cy="5040560"/>
          </a:xfrm>
        </p:spPr>
        <p:txBody>
          <a:bodyPr>
            <a:noAutofit/>
          </a:bodyPr>
          <a:lstStyle/>
          <a:p>
            <a:r>
              <a:rPr lang="it-IT" sz="7200" dirty="0">
                <a:solidFill>
                  <a:srgbClr val="FFC000"/>
                </a:solidFill>
              </a:rPr>
              <a:t>COME FUNZIONA IL MECCANISMO DELLA FAME E COME PUO’ ESSERE ALTERATO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746241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88832" cy="2949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QUANTO INFLUENZANO LE STAGIONI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6264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626425" cy="504056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225553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6084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27584" y="54868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  <a:latin typeface="+mj-lt"/>
              </a:rPr>
              <a:t>AZIONE VIE SEROTONINICA &amp; NORADRENALINICA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421167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768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47667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  <a:latin typeface="+mj-lt"/>
              </a:rPr>
              <a:t>AZIONE DOPAMINERGICA</a:t>
            </a:r>
            <a:endParaRPr lang="it-IT" sz="28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554417" cy="504056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154906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048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99297" y="550421"/>
            <a:ext cx="758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  <a:latin typeface="+mj-lt"/>
              </a:rPr>
              <a:t>AZIONE SEROTONINICA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469848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620688"/>
            <a:ext cx="7410400" cy="4464496"/>
          </a:xfrm>
        </p:spPr>
        <p:txBody>
          <a:bodyPr>
            <a:normAutofit/>
          </a:bodyPr>
          <a:lstStyle/>
          <a:p>
            <a:r>
              <a:rPr lang="it-IT" sz="7200" dirty="0">
                <a:solidFill>
                  <a:srgbClr val="FFC000"/>
                </a:solidFill>
              </a:rPr>
              <a:t>COME INTERFERISCE LA NICOTINA </a:t>
            </a:r>
            <a:br>
              <a:rPr lang="it-IT" sz="7200" dirty="0">
                <a:solidFill>
                  <a:srgbClr val="FFC000"/>
                </a:solidFill>
              </a:rPr>
            </a:br>
            <a:endParaRPr lang="it-IT" sz="7200" dirty="0">
              <a:solidFill>
                <a:srgbClr val="FFC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92017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8952" y="404664"/>
            <a:ext cx="3657600" cy="864096"/>
          </a:xfrm>
        </p:spPr>
        <p:txBody>
          <a:bodyPr/>
          <a:lstStyle/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          </a:t>
            </a:r>
            <a:r>
              <a:rPr lang="it-IT" sz="1800" dirty="0">
                <a:solidFill>
                  <a:srgbClr val="FFC000"/>
                </a:solidFill>
              </a:rPr>
              <a:t>2 - 8 Ore dall’assunzione</a:t>
            </a:r>
          </a:p>
          <a:p>
            <a:r>
              <a:rPr lang="it-IT" sz="2000" dirty="0"/>
              <a:t>ENDOCRINO, MUSCOLARE, NERVOSO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52" y="404664"/>
            <a:ext cx="3657600" cy="864096"/>
          </a:xfrm>
        </p:spPr>
        <p:txBody>
          <a:bodyPr/>
          <a:lstStyle/>
          <a:p>
            <a:r>
              <a:rPr lang="it-IT" sz="1800" dirty="0">
                <a:solidFill>
                  <a:srgbClr val="FFC000"/>
                </a:solidFill>
              </a:rPr>
              <a:t>               Da 8 Giorni A 16 Mesi-</a:t>
            </a:r>
          </a:p>
          <a:p>
            <a:r>
              <a:rPr lang="it-IT" sz="2000" dirty="0"/>
              <a:t>         METABOLISMODEI LIPIDI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628800"/>
            <a:ext cx="762959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329607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60840" cy="1008112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FFC000"/>
                </a:solidFill>
              </a:rPr>
              <a:t>AZIONE ORMONALE DELLA NICOTINA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412776"/>
            <a:ext cx="754380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	</a:t>
            </a:r>
            <a:endParaRPr lang="it-IT" b="1" dirty="0"/>
          </a:p>
          <a:p>
            <a:pPr marL="0" indent="0">
              <a:buNone/>
            </a:pPr>
            <a:r>
              <a:rPr lang="it-IT" dirty="0"/>
              <a:t>-  Induce una mobilizzazione della </a:t>
            </a:r>
            <a:r>
              <a:rPr lang="it-IT" b="1" dirty="0"/>
              <a:t>glicemi</a:t>
            </a:r>
            <a:r>
              <a:rPr lang="it-IT" dirty="0"/>
              <a:t>a;</a:t>
            </a:r>
          </a:p>
          <a:p>
            <a:pPr marL="0" indent="0">
              <a:buNone/>
            </a:pPr>
            <a:r>
              <a:rPr lang="it-IT" dirty="0"/>
              <a:t>- Aumenta la produzione dei </a:t>
            </a:r>
            <a:r>
              <a:rPr lang="it-IT" b="1" dirty="0"/>
              <a:t>succhi gastrici </a:t>
            </a:r>
            <a:r>
              <a:rPr lang="it-IT" dirty="0"/>
              <a:t>e </a:t>
            </a:r>
            <a:r>
              <a:rPr lang="it-IT" b="1" dirty="0"/>
              <a:t>la motilità </a:t>
            </a:r>
            <a:r>
              <a:rPr lang="it-IT" dirty="0"/>
              <a:t>gastrointestinale; </a:t>
            </a:r>
          </a:p>
          <a:p>
            <a:pPr marL="0" indent="0">
              <a:buNone/>
            </a:pPr>
            <a:r>
              <a:rPr lang="it-IT" dirty="0"/>
              <a:t>- Aumenta l’attività </a:t>
            </a:r>
            <a:r>
              <a:rPr lang="it-IT" b="1" dirty="0"/>
              <a:t>metabolica generale</a:t>
            </a:r>
            <a:r>
              <a:rPr lang="it-IT" dirty="0"/>
              <a:t>;</a:t>
            </a:r>
          </a:p>
          <a:p>
            <a:pPr marL="0" indent="0">
              <a:buNone/>
            </a:pPr>
            <a:r>
              <a:rPr lang="it-IT" dirty="0"/>
              <a:t>- Aumenta la concentrazione nel sangue di </a:t>
            </a:r>
            <a:r>
              <a:rPr lang="it-IT" b="1" dirty="0"/>
              <a:t>cortisolo</a:t>
            </a:r>
            <a:r>
              <a:rPr lang="it-IT" dirty="0"/>
              <a:t>, prolattina e somatotropina.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626425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3386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75608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7444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69" y="1196752"/>
            <a:ext cx="3816424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72587" y="54868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C000"/>
                </a:solidFill>
              </a:rPr>
              <a:t>         </a:t>
            </a:r>
            <a:r>
              <a:rPr lang="it-IT" sz="2800" dirty="0">
                <a:solidFill>
                  <a:srgbClr val="FFC000"/>
                </a:solidFill>
                <a:latin typeface="+mj-lt"/>
              </a:rPr>
              <a:t>AZIONE E MECCANISMI NEURORECETTORIALI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499420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85782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4096" y="2636912"/>
            <a:ext cx="7543800" cy="244188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AUMENTANO LE CALORIE UTILI CHE DURANTE LA DIPENDENZA SONO UTILIZZATE DAL FEGATO PER LA DETOSSIFICAZIONE DEI METABOLITI</a:t>
            </a:r>
          </a:p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AUMENTANO I COMPORTAMENTI OSSESSIVI- COMPULSIVI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338393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27584" y="620688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Perché si ingrassa se si dismette una dipendenza?</a:t>
            </a:r>
            <a:endParaRPr lang="it-IT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30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554416" cy="2088232"/>
          </a:xfrm>
        </p:spPr>
        <p:txBody>
          <a:bodyPr>
            <a:normAutofit/>
          </a:bodyPr>
          <a:lstStyle/>
          <a:p>
            <a:r>
              <a:rPr lang="it-IT" sz="2000" dirty="0"/>
              <a:t>Aumentando l’assuefazione di nicotina, i recettori diventano meno sensibili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Aumenta il dosaggio di sigarette per poter raggiungere lo stesso effetto</a:t>
            </a:r>
            <a:br>
              <a:rPr lang="it-IT" sz="2000" dirty="0"/>
            </a:br>
            <a:r>
              <a:rPr lang="it-IT" sz="2000" dirty="0"/>
              <a:t>                                                       </a:t>
            </a:r>
            <a:r>
              <a:rPr lang="it-IT" sz="2800" dirty="0">
                <a:solidFill>
                  <a:srgbClr val="FFC000"/>
                </a:solidFill>
              </a:rPr>
              <a:t> ( Up-regolazione)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8825"/>
            <a:ext cx="400083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161928" cy="33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0877" y="704039"/>
            <a:ext cx="579009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95" y="3688720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8304" y="3344678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0001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089819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60840" cy="79208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AZIONE NEURORECETTORIALE DELLA NICOTINA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628800"/>
            <a:ext cx="7543800" cy="3960440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(Lesione funzionale) La nicotina si lega ai </a:t>
            </a:r>
            <a:r>
              <a:rPr lang="it-IT" b="1" dirty="0">
                <a:solidFill>
                  <a:srgbClr val="FF0000"/>
                </a:solidFill>
              </a:rPr>
              <a:t>ricettori</a:t>
            </a:r>
            <a:r>
              <a:rPr lang="it-IT" dirty="0">
                <a:solidFill>
                  <a:srgbClr val="FF0000"/>
                </a:solidFill>
              </a:rPr>
              <a:t> (</a:t>
            </a:r>
            <a:r>
              <a:rPr lang="it-IT" dirty="0" err="1">
                <a:solidFill>
                  <a:srgbClr val="FF0000"/>
                </a:solidFill>
              </a:rPr>
              <a:t>ACh</a:t>
            </a:r>
            <a:r>
              <a:rPr lang="it-IT" dirty="0">
                <a:solidFill>
                  <a:srgbClr val="FF0000"/>
                </a:solidFill>
              </a:rPr>
              <a:t>) </a:t>
            </a:r>
            <a:r>
              <a:rPr lang="it-IT" dirty="0"/>
              <a:t>per l’acetilcolina nel cervello (azione SNC e SNP).</a:t>
            </a:r>
          </a:p>
          <a:p>
            <a:r>
              <a:rPr lang="it-IT" dirty="0"/>
              <a:t>(Lesione chimica) La stimolazione presinaptica di questi neuroni </a:t>
            </a:r>
            <a:r>
              <a:rPr lang="it-IT" b="1" dirty="0"/>
              <a:t>aumenta il rilascio di numerosi</a:t>
            </a:r>
            <a:r>
              <a:rPr lang="it-IT" b="1" dirty="0">
                <a:solidFill>
                  <a:srgbClr val="FF0000"/>
                </a:solidFill>
              </a:rPr>
              <a:t> neurotrasmettitori </a:t>
            </a:r>
            <a:r>
              <a:rPr lang="it-IT" b="1" dirty="0"/>
              <a:t>ed influisce sulle attività </a:t>
            </a:r>
            <a:r>
              <a:rPr lang="it-IT" dirty="0"/>
              <a:t>della 5-idrossitriptamina, glutammato, GABA, </a:t>
            </a:r>
            <a:r>
              <a:rPr lang="it-IT" dirty="0" err="1"/>
              <a:t>oppiopeptidi</a:t>
            </a:r>
            <a:r>
              <a:rPr lang="it-IT" dirty="0"/>
              <a:t> endogeni. Inoltre, rilascia tra l’altro adrenalina, dopamina, serotonina, beta-endorfina e vasopressina. </a:t>
            </a:r>
          </a:p>
          <a:p>
            <a:r>
              <a:rPr lang="it-IT" dirty="0"/>
              <a:t>(Lesione ormonale) Il rilascio stesso di </a:t>
            </a:r>
            <a:r>
              <a:rPr lang="it-IT" dirty="0" err="1"/>
              <a:t>ACh</a:t>
            </a:r>
            <a:r>
              <a:rPr lang="it-IT" dirty="0"/>
              <a:t> diminuisce.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La nicotina ha un effetto psicoattivo ed induce velocemente un </a:t>
            </a:r>
            <a:r>
              <a:rPr lang="it-IT" b="1" i="1" dirty="0"/>
              <a:t>miglioramento della capacità mnemonica</a:t>
            </a:r>
            <a:r>
              <a:rPr lang="it-IT" dirty="0"/>
              <a:t>, delle </a:t>
            </a:r>
            <a:r>
              <a:rPr lang="it-IT" b="1" i="1" dirty="0"/>
              <a:t>performance psicomotorie</a:t>
            </a:r>
            <a:r>
              <a:rPr lang="it-IT" dirty="0"/>
              <a:t> e dell’</a:t>
            </a:r>
            <a:r>
              <a:rPr lang="it-IT" b="1" i="1" dirty="0"/>
              <a:t>attenzione</a:t>
            </a:r>
            <a:r>
              <a:rPr lang="it-IT" dirty="0"/>
              <a:t>, </a:t>
            </a:r>
            <a:r>
              <a:rPr lang="it-IT" b="1" i="1" dirty="0"/>
              <a:t>inibisce l’appetito</a:t>
            </a:r>
            <a:r>
              <a:rPr lang="it-IT" dirty="0"/>
              <a:t> e </a:t>
            </a:r>
            <a:r>
              <a:rPr lang="it-IT" b="1" i="1" dirty="0"/>
              <a:t>migliora l’umore.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55576" y="6381328"/>
            <a:ext cx="7626425" cy="365125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162970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344816" cy="4896544"/>
          </a:xfrm>
        </p:spPr>
        <p:txBody>
          <a:bodyPr>
            <a:noAutofit/>
          </a:bodyPr>
          <a:lstStyle/>
          <a:p>
            <a:r>
              <a:rPr lang="it-IT" sz="8800" dirty="0">
                <a:solidFill>
                  <a:srgbClr val="FFC000"/>
                </a:solidFill>
              </a:rPr>
              <a:t>STRATEGIE PRATICHE IN FASE 1: DISMISSIONE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81328"/>
            <a:ext cx="7482409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428652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648072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DIPENDENZA E TOSSICITA</a:t>
            </a:r>
            <a:r>
              <a:rPr lang="it-IT" sz="2800" dirty="0">
                <a:solidFill>
                  <a:srgbClr val="FFC000"/>
                </a:solidFill>
              </a:rPr>
              <a:t>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412776"/>
            <a:ext cx="7478216" cy="1872208"/>
          </a:xfrm>
        </p:spPr>
        <p:txBody>
          <a:bodyPr/>
          <a:lstStyle/>
          <a:p>
            <a:r>
              <a:rPr lang="it-IT" dirty="0"/>
              <a:t>12 mg nicotina per sigaretta  -&gt; 3 mg nicotina nel sangue </a:t>
            </a:r>
          </a:p>
          <a:p>
            <a:r>
              <a:rPr lang="it-IT" dirty="0">
                <a:sym typeface="Wingdings" panose="05000000000000000000" pitchFamily="2" charset="2"/>
              </a:rPr>
              <a:t>Se fumo 20 sigarette ho circa 60 mg/nicotina nel plasma.</a:t>
            </a:r>
          </a:p>
          <a:p>
            <a:r>
              <a:rPr lang="it-IT" dirty="0">
                <a:sym typeface="Wingdings" panose="05000000000000000000" pitchFamily="2" charset="2"/>
              </a:rPr>
              <a:t>Dose letale 8,6-13 mg/Kg p.c.</a:t>
            </a:r>
          </a:p>
          <a:p>
            <a:pPr marL="0" indent="0">
              <a:buNone/>
            </a:pPr>
            <a:endParaRPr lang="it-IT" dirty="0">
              <a:sym typeface="Wingdings" panose="05000000000000000000" pitchFamily="2" charset="2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71600" y="4077072"/>
            <a:ext cx="6984776" cy="1944216"/>
          </a:xfrm>
        </p:spPr>
        <p:txBody>
          <a:bodyPr>
            <a:normAutofit/>
          </a:bodyPr>
          <a:lstStyle/>
          <a:p>
            <a:r>
              <a:rPr lang="it-IT" sz="2500" dirty="0"/>
              <a:t>Dalle 100 sigarette fumate si è fumatore, </a:t>
            </a:r>
            <a:r>
              <a:rPr lang="it-IT" sz="2500" b="1" dirty="0"/>
              <a:t>con relativi sintomi d’astinenza!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761999" y="6381328"/>
            <a:ext cx="7626425" cy="28803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27321" y="3501008"/>
            <a:ext cx="3852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C000"/>
                </a:solidFill>
              </a:rPr>
              <a:t>…ma in realtà…</a:t>
            </a:r>
          </a:p>
        </p:txBody>
      </p:sp>
    </p:spTree>
    <p:extLst>
      <p:ext uri="{BB962C8B-B14F-4D97-AF65-F5344CB8AC3E}">
        <p14:creationId xmlns:p14="http://schemas.microsoft.com/office/powerpoint/2010/main" val="1981293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864096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IN CASO DI INTOSSICAZIONE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268760"/>
            <a:ext cx="7632848" cy="4752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900" dirty="0"/>
              <a:t>"INFORMAZIONI PER IL MEDICO", PER I PESTICIDI (O FITOFARMACI) DI PRIMA  E  SECONDA  CLASSE  CEE,  DA  INSERIRE  NELLE ETICHETTE DEI FORMULATI COMMERCIALI) PRESIDI SANITARI REGISTRATI  AI  SENSI  DEI DECRETI DEL PRESIDENTE  DELLA  REPUBBLICA  N.  1255/1968  E  N. 223/1988).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Principi attivi                        NICOTINA SOLFATO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Assorbimento  per tutte le vie, stimola i recettori nicotinici del </a:t>
            </a:r>
            <a:r>
              <a:rPr lang="it-IT" b="1" dirty="0"/>
              <a:t>simpatico</a:t>
            </a:r>
            <a:r>
              <a:rPr lang="it-IT" dirty="0"/>
              <a:t> e del </a:t>
            </a:r>
            <a:r>
              <a:rPr lang="it-IT" b="1" dirty="0"/>
              <a:t>parasimpatico</a:t>
            </a:r>
            <a:r>
              <a:rPr lang="it-IT" dirty="0"/>
              <a:t> con azione </a:t>
            </a:r>
            <a:r>
              <a:rPr lang="it-IT" dirty="0" err="1"/>
              <a:t>acetilcolino</a:t>
            </a:r>
            <a:r>
              <a:rPr lang="it-IT" dirty="0"/>
              <a:t>-simile. </a:t>
            </a:r>
          </a:p>
          <a:p>
            <a:r>
              <a:rPr lang="it-IT" dirty="0"/>
              <a:t>sintomi: nausea,  vomito  precoce,  diarrea,  cefalea, vertigini, tachicardia. Successivamente, se la dose  </a:t>
            </a:r>
            <a:r>
              <a:rPr lang="it-IT" dirty="0" err="1"/>
              <a:t>e'</a:t>
            </a:r>
            <a:r>
              <a:rPr lang="it-IT" dirty="0"/>
              <a:t>  stata  elevata,  compaiono  tremori, convulsioni  e iperpnea, e poi blocco gangliare con </a:t>
            </a:r>
            <a:r>
              <a:rPr lang="it-IT" dirty="0" err="1"/>
              <a:t>ipotono</a:t>
            </a:r>
            <a:r>
              <a:rPr lang="it-IT" dirty="0"/>
              <a:t> muscolare fino alla  paralisi  dei  movimenti  volontari,  miosi  e  successiva midriasi anossico-asfittica. </a:t>
            </a:r>
          </a:p>
          <a:p>
            <a:r>
              <a:rPr lang="it-IT" dirty="0" err="1"/>
              <a:t>Exitus</a:t>
            </a:r>
            <a:r>
              <a:rPr lang="it-IT" dirty="0"/>
              <a:t> per insufficienza respiratoria da paralisi dei muscoli respiratori.</a:t>
            </a:r>
          </a:p>
          <a:p>
            <a:r>
              <a:rPr lang="it-IT" dirty="0"/>
              <a:t>Terapia:  in  caso  di  </a:t>
            </a:r>
            <a:r>
              <a:rPr lang="it-IT" dirty="0">
                <a:solidFill>
                  <a:schemeClr val="tx1"/>
                </a:solidFill>
              </a:rPr>
              <a:t>ingestione </a:t>
            </a:r>
            <a:r>
              <a:rPr lang="it-IT" b="1" dirty="0">
                <a:solidFill>
                  <a:schemeClr val="tx1"/>
                </a:solidFill>
              </a:rPr>
              <a:t>dare subito grandi quantità di infuso di </a:t>
            </a:r>
            <a:r>
              <a:rPr lang="it-IT" b="1" dirty="0" err="1">
                <a:solidFill>
                  <a:schemeClr val="tx1"/>
                </a:solidFill>
              </a:rPr>
              <a:t>te'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/>
              <a:t>poi </a:t>
            </a:r>
            <a:r>
              <a:rPr lang="it-IT" dirty="0" err="1"/>
              <a:t>gastrolusi</a:t>
            </a:r>
            <a:r>
              <a:rPr lang="it-IT" dirty="0"/>
              <a:t> con carbone attivo  o  </a:t>
            </a:r>
            <a:r>
              <a:rPr lang="it-IT" b="1" dirty="0" err="1">
                <a:solidFill>
                  <a:srgbClr val="FF0000"/>
                </a:solidFill>
              </a:rPr>
              <a:t>te'</a:t>
            </a:r>
            <a:r>
              <a:rPr lang="it-IT" b="1" dirty="0">
                <a:solidFill>
                  <a:srgbClr val="FF0000"/>
                </a:solidFill>
              </a:rPr>
              <a:t>  concentrato </a:t>
            </a:r>
            <a:r>
              <a:rPr lang="it-IT" dirty="0"/>
              <a:t>(non   il   bicarbonato)   </a:t>
            </a:r>
            <a:r>
              <a:rPr lang="it-IT" b="1" dirty="0" err="1"/>
              <a:t>perche</a:t>
            </a:r>
            <a:r>
              <a:rPr lang="it-IT" b="1" dirty="0"/>
              <a:t>'   il  tannino  del  </a:t>
            </a:r>
            <a:r>
              <a:rPr lang="it-IT" b="1" dirty="0" err="1"/>
              <a:t>te'</a:t>
            </a:r>
            <a:r>
              <a:rPr lang="it-IT" b="1" dirty="0"/>
              <a:t>  precipita l'alcaloide</a:t>
            </a:r>
            <a:r>
              <a:rPr lang="it-IT" dirty="0"/>
              <a:t>. </a:t>
            </a:r>
          </a:p>
          <a:p>
            <a:r>
              <a:rPr lang="it-IT" dirty="0"/>
              <a:t>Per il resto  terapia  sintomatica  e  di  rianimazione. Ospedalizzare.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55576" y="6453336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61327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5636096"/>
          </a:xfrm>
        </p:spPr>
        <p:txBody>
          <a:bodyPr>
            <a:normAutofit fontScale="92500"/>
          </a:bodyPr>
          <a:lstStyle/>
          <a:p>
            <a:endParaRPr lang="it-IT" b="1" dirty="0"/>
          </a:p>
          <a:p>
            <a:r>
              <a:rPr lang="it-IT" sz="2400" b="1" dirty="0">
                <a:solidFill>
                  <a:srgbClr val="FFC000"/>
                </a:solidFill>
              </a:rPr>
              <a:t>Ridurre il desiderio </a:t>
            </a:r>
          </a:p>
          <a:p>
            <a:r>
              <a:rPr lang="it-IT" dirty="0"/>
              <a:t>Latte (vegetale), yogurt e frappè 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r>
              <a:rPr lang="it-IT" b="1" dirty="0">
                <a:solidFill>
                  <a:srgbClr val="FFC000"/>
                </a:solidFill>
              </a:rPr>
              <a:t>Stimolo endocrino</a:t>
            </a:r>
          </a:p>
          <a:p>
            <a:r>
              <a:rPr lang="it-IT" dirty="0"/>
              <a:t>Spezie (chiodi di garofano, peperoncino di cayenne, pepe).</a:t>
            </a:r>
          </a:p>
          <a:p>
            <a:r>
              <a:rPr lang="it-IT" dirty="0"/>
              <a:t>Legumi.</a:t>
            </a:r>
          </a:p>
          <a:p>
            <a:endParaRPr lang="it-IT" dirty="0"/>
          </a:p>
          <a:p>
            <a:endParaRPr lang="it-IT" b="1" dirty="0"/>
          </a:p>
          <a:p>
            <a:r>
              <a:rPr lang="it-IT" b="1" dirty="0">
                <a:solidFill>
                  <a:srgbClr val="FFC000"/>
                </a:solidFill>
              </a:rPr>
              <a:t>Stimolo lipolisi e relax</a:t>
            </a:r>
          </a:p>
          <a:p>
            <a:r>
              <a:rPr lang="it-IT" dirty="0"/>
              <a:t>Zuccheri: preferire Stevia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8" y="476672"/>
            <a:ext cx="442160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8" y="2348881"/>
            <a:ext cx="442160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37113"/>
            <a:ext cx="4392488" cy="158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482409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434301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8952" y="404664"/>
            <a:ext cx="3657600" cy="720080"/>
          </a:xfrm>
        </p:spPr>
        <p:txBody>
          <a:bodyPr/>
          <a:lstStyle/>
          <a:p>
            <a:r>
              <a:rPr lang="it-IT" sz="3200" dirty="0">
                <a:solidFill>
                  <a:srgbClr val="FFC000"/>
                </a:solidFill>
              </a:rPr>
              <a:t>Inverno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059832" y="404664"/>
            <a:ext cx="5112568" cy="720080"/>
          </a:xfrm>
        </p:spPr>
        <p:txBody>
          <a:bodyPr/>
          <a:lstStyle/>
          <a:p>
            <a:r>
              <a:rPr lang="it-IT" dirty="0"/>
              <a:t>           </a:t>
            </a:r>
            <a:r>
              <a:rPr lang="it-IT" dirty="0">
                <a:solidFill>
                  <a:srgbClr val="FFC000"/>
                </a:solidFill>
              </a:rPr>
              <a:t>Estate                               Sempre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3" y="1268760"/>
            <a:ext cx="272391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" y="2564904"/>
            <a:ext cx="2661139" cy="19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6" y="4529014"/>
            <a:ext cx="2661140" cy="162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26586"/>
            <a:ext cx="2664296" cy="14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2664296" cy="19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2664296" cy="17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1323833"/>
            <a:ext cx="2520280" cy="138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708563"/>
            <a:ext cx="2592288" cy="16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43" y="4378751"/>
            <a:ext cx="2490789" cy="177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698434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936515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63630"/>
              </p:ext>
            </p:extLst>
          </p:nvPr>
        </p:nvGraphicFramePr>
        <p:xfrm>
          <a:off x="755576" y="1330248"/>
          <a:ext cx="7560840" cy="440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12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RIDURRE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PREFERIRE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1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CARNE ROSSA GRIGLIATA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PESCE GRIGLIATO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1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PIATTI</a:t>
                      </a:r>
                      <a:r>
                        <a:rPr lang="it-IT" baseline="0" dirty="0"/>
                        <a:t> ELABORATI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PIATTI SPEZIATI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865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PORZIONI ABBONDANTI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VERDURE </a:t>
                      </a:r>
                    </a:p>
                    <a:p>
                      <a:pPr algn="ctr"/>
                      <a:r>
                        <a:rPr lang="it-IT" dirty="0"/>
                        <a:t>PRIMO</a:t>
                      </a:r>
                      <a:r>
                        <a:rPr lang="it-IT" baseline="0" dirty="0"/>
                        <a:t> PIATTO</a:t>
                      </a:r>
                    </a:p>
                    <a:p>
                      <a:pPr algn="ctr"/>
                      <a:r>
                        <a:rPr lang="it-IT" baseline="0" dirty="0"/>
                        <a:t>VERDURA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71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FORMAGGI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AVOCADO E FRAPPE’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71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ALCOLICI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SPREMUTE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755576" y="54868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  <a:latin typeface="+mj-lt"/>
              </a:rPr>
              <a:t>VARIAZIONI COME DA WCRF2007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6425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966871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560840" cy="510952"/>
          </a:xfrm>
        </p:spPr>
        <p:txBody>
          <a:bodyPr>
            <a:noAutofit/>
          </a:bodyPr>
          <a:lstStyle/>
          <a:p>
            <a:pPr algn="ctr"/>
            <a:br>
              <a:rPr lang="it-IT" sz="4000" dirty="0">
                <a:solidFill>
                  <a:srgbClr val="FFC000"/>
                </a:solidFill>
              </a:rPr>
            </a:br>
            <a:r>
              <a:rPr lang="it-IT" sz="4000" dirty="0">
                <a:solidFill>
                  <a:srgbClr val="FFC000"/>
                </a:solidFill>
              </a:rPr>
              <a:t>VELOCITA’ D’AZIONE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268760"/>
            <a:ext cx="7543800" cy="330324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Se inalata passa nei polmoni e attraversa velocemente la ematoencefalica: nell’arco di  </a:t>
            </a:r>
            <a:r>
              <a:rPr lang="it-IT" b="1" dirty="0">
                <a:solidFill>
                  <a:srgbClr val="FF0000"/>
                </a:solidFill>
              </a:rPr>
              <a:t>7– 10 secondi </a:t>
            </a:r>
            <a:r>
              <a:rPr lang="it-IT" dirty="0"/>
              <a:t>arriva nel sangue e nel sistema nervoso centrale.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Causa dipendenza perché è una sostanza psicoattiva.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628246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1152128"/>
          </a:xfrm>
        </p:spPr>
        <p:txBody>
          <a:bodyPr>
            <a:noAutofit/>
          </a:bodyPr>
          <a:lstStyle/>
          <a:p>
            <a:pPr algn="ctr"/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CREARE RAPIDAMENTE AVVERSIONE alla nicotina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052736"/>
            <a:ext cx="7543800" cy="44644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it-IT" sz="2700" b="1" dirty="0"/>
          </a:p>
          <a:p>
            <a:pPr marL="0" indent="0" algn="ctr">
              <a:buNone/>
            </a:pPr>
            <a:endParaRPr lang="it-IT" sz="2700" b="1" dirty="0"/>
          </a:p>
          <a:p>
            <a:pPr marL="0" indent="0" algn="ctr">
              <a:buNone/>
            </a:pPr>
            <a:r>
              <a:rPr lang="it-IT" sz="2700" b="1" dirty="0"/>
              <a:t>Preparato N.1 da inalare prima di fumare</a:t>
            </a:r>
          </a:p>
          <a:p>
            <a:pPr marL="0" indent="0">
              <a:buNone/>
            </a:pPr>
            <a:endParaRPr lang="it-IT" sz="2700" b="1" dirty="0"/>
          </a:p>
          <a:p>
            <a:r>
              <a:rPr lang="it-IT" dirty="0"/>
              <a:t>30g di cocco</a:t>
            </a:r>
          </a:p>
          <a:p>
            <a:r>
              <a:rPr lang="it-IT" dirty="0"/>
              <a:t>½ pompelmo</a:t>
            </a:r>
          </a:p>
          <a:p>
            <a:r>
              <a:rPr lang="it-IT" dirty="0"/>
              <a:t>½ arancia</a:t>
            </a:r>
          </a:p>
          <a:p>
            <a:r>
              <a:rPr lang="it-IT" dirty="0"/>
              <a:t>30g d’olio extravergine d’oliva</a:t>
            </a:r>
          </a:p>
          <a:p>
            <a:r>
              <a:rPr lang="it-IT" dirty="0"/>
              <a:t>2dl di fiori di camomilla</a:t>
            </a:r>
          </a:p>
          <a:p>
            <a:r>
              <a:rPr lang="it-IT" dirty="0"/>
              <a:t>30g di olio di jojoba</a:t>
            </a:r>
          </a:p>
          <a:p>
            <a:r>
              <a:rPr lang="it-IT" dirty="0"/>
              <a:t>5 g di </a:t>
            </a:r>
            <a:r>
              <a:rPr lang="it-IT" b="1" dirty="0"/>
              <a:t>origano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07740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628800"/>
            <a:ext cx="7543800" cy="432048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it-IT" dirty="0"/>
              <a:t>Per dipendenza si intende una alterazione del </a:t>
            </a:r>
            <a:r>
              <a:rPr lang="it-IT" b="1" dirty="0"/>
              <a:t>comportamento che </a:t>
            </a:r>
            <a:r>
              <a:rPr lang="it-IT" b="1" dirty="0">
                <a:solidFill>
                  <a:schemeClr val="tx1"/>
                </a:solidFill>
              </a:rPr>
              <a:t>da semplice o comune abitudine diventa una ricerca esagerata e patologica</a:t>
            </a:r>
            <a:r>
              <a:rPr lang="it-IT" dirty="0"/>
              <a:t> del piacere attraverso mezzi o sostanze o comportamenti che sfociano nella condizione patologica. L'individuo dipendente tende a </a:t>
            </a:r>
            <a:r>
              <a:rPr lang="it-IT" b="1" dirty="0"/>
              <a:t>perdere la capacità di un controllo </a:t>
            </a:r>
            <a:r>
              <a:rPr lang="it-IT" dirty="0"/>
              <a:t>sull'abitudine. </a:t>
            </a:r>
          </a:p>
          <a:p>
            <a:pPr algn="just"/>
            <a:r>
              <a:rPr lang="it-IT" dirty="0"/>
              <a:t>Il DSM-V e l’ICD-10, ovvero i testi di riferimento internazionale per la diagnosi psichiatrica, indicano come segno cardinale della dipendenza </a:t>
            </a:r>
            <a:r>
              <a:rPr lang="it-IT" b="1" dirty="0"/>
              <a:t>nell’uso compulsivo di una sostanza a dispetto della consapevolezza delle conseguenze negative</a:t>
            </a:r>
            <a:r>
              <a:rPr lang="it-IT" dirty="0"/>
              <a:t>. In altre parole, è </a:t>
            </a:r>
            <a:r>
              <a:rPr lang="it-IT" b="1" dirty="0"/>
              <a:t>la perdita del controllo volontario del comportamento. </a:t>
            </a:r>
          </a:p>
          <a:p>
            <a:pPr algn="just"/>
            <a:r>
              <a:rPr lang="it-IT" dirty="0"/>
              <a:t>Gli eccezionali avanzamenti delle neuroscienze hanno portato a far luce su alcuni dei </a:t>
            </a:r>
            <a:r>
              <a:rPr lang="it-IT" b="1" dirty="0"/>
              <a:t>meccanismi cerebrali </a:t>
            </a:r>
            <a:r>
              <a:rPr lang="it-IT" dirty="0"/>
              <a:t>correlati alle dipendenze. Il </a:t>
            </a:r>
            <a:r>
              <a:rPr lang="it-IT" b="1" dirty="0"/>
              <a:t>modello di spiegazione neurobiologico della dipendenza </a:t>
            </a:r>
            <a:r>
              <a:rPr lang="it-IT" dirty="0"/>
              <a:t>sembra corroborato da risultati sperimentali sui </a:t>
            </a:r>
            <a:r>
              <a:rPr lang="it-IT" b="1" dirty="0"/>
              <a:t>modelli animali</a:t>
            </a:r>
            <a:r>
              <a:rPr lang="it-IT" dirty="0"/>
              <a:t>, </a:t>
            </a:r>
            <a:r>
              <a:rPr lang="it-IT" b="1" dirty="0"/>
              <a:t>e anche </a:t>
            </a:r>
            <a:r>
              <a:rPr lang="it-IT" dirty="0"/>
              <a:t>dai numerosi reperti ottenuti con le nuove tecniche di visualizzazione </a:t>
            </a:r>
            <a:r>
              <a:rPr lang="it-IT" b="1" dirty="0"/>
              <a:t>in vivo delle funzioni del cervello umano</a:t>
            </a:r>
            <a:r>
              <a:rPr lang="it-IT" dirty="0"/>
              <a:t>, come la PET e la </a:t>
            </a:r>
            <a:r>
              <a:rPr lang="it-IT" dirty="0">
                <a:solidFill>
                  <a:srgbClr val="FFFF00"/>
                </a:solidFill>
              </a:rPr>
              <a:t>risonanza magnetica funzionale.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482409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755993"/>
            <a:ext cx="6324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DEFINIZIONE DI DIPENDENZA</a:t>
            </a:r>
          </a:p>
        </p:txBody>
      </p:sp>
    </p:spTree>
    <p:extLst>
      <p:ext uri="{BB962C8B-B14F-4D97-AF65-F5344CB8AC3E}">
        <p14:creationId xmlns:p14="http://schemas.microsoft.com/office/powerpoint/2010/main" val="3293051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781800" cy="1152128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RIDURRE LA FREQUENZA DI SOMMINISTRAZIONE DI NICOTINA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628800"/>
            <a:ext cx="7543800" cy="41044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700" b="1" dirty="0"/>
              <a:t>             </a:t>
            </a:r>
          </a:p>
          <a:p>
            <a:pPr marL="0" indent="0">
              <a:buNone/>
            </a:pPr>
            <a:r>
              <a:rPr lang="it-IT" sz="2900" b="1" dirty="0"/>
              <a:t>Preparato N.2  da ingerire</a:t>
            </a:r>
          </a:p>
          <a:p>
            <a:pPr marL="0" indent="0">
              <a:buNone/>
            </a:pPr>
            <a:endParaRPr lang="it-IT" sz="2700" b="1" dirty="0"/>
          </a:p>
          <a:p>
            <a:pPr marL="0" indent="0">
              <a:buNone/>
            </a:pPr>
            <a:r>
              <a:rPr lang="it-IT" dirty="0"/>
              <a:t>(Thailand </a:t>
            </a:r>
            <a:r>
              <a:rPr lang="it-IT" dirty="0" err="1"/>
              <a:t>University</a:t>
            </a:r>
            <a:r>
              <a:rPr lang="it-IT" dirty="0"/>
              <a:t>) testato contro </a:t>
            </a:r>
            <a:r>
              <a:rPr lang="it-IT" dirty="0" err="1"/>
              <a:t>nicorette</a:t>
            </a:r>
            <a:r>
              <a:rPr lang="it-IT" dirty="0"/>
              <a:t> </a:t>
            </a:r>
            <a:r>
              <a:rPr lang="it-IT" dirty="0" err="1"/>
              <a:t>gum</a:t>
            </a:r>
            <a:r>
              <a:rPr lang="it-IT" dirty="0"/>
              <a:t>. 9-12 </a:t>
            </a:r>
            <a:r>
              <a:rPr lang="it-IT" dirty="0" err="1"/>
              <a:t>ws</a:t>
            </a:r>
            <a:r>
              <a:rPr lang="it-IT" dirty="0"/>
              <a:t> </a:t>
            </a:r>
            <a:r>
              <a:rPr lang="it-IT" dirty="0" err="1"/>
              <a:t>ef</a:t>
            </a:r>
            <a:r>
              <a:rPr lang="it-IT" dirty="0"/>
              <a:t>. 4 </a:t>
            </a:r>
            <a:r>
              <a:rPr lang="it-IT" dirty="0" err="1"/>
              <a:t>ws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Attenzione ai soggetti allergici all’acido citrico o con problemi dentari.</a:t>
            </a:r>
          </a:p>
          <a:p>
            <a:r>
              <a:rPr lang="it-IT" dirty="0"/>
              <a:t>1 limone</a:t>
            </a:r>
          </a:p>
          <a:p>
            <a:r>
              <a:rPr lang="it-IT" dirty="0"/>
              <a:t>1 lime</a:t>
            </a:r>
          </a:p>
          <a:p>
            <a:r>
              <a:rPr lang="it-IT" dirty="0"/>
              <a:t>1 cucchiaio di zucchero (o due foglie di </a:t>
            </a:r>
            <a:r>
              <a:rPr lang="it-IT" dirty="0" err="1"/>
              <a:t>stevia</a:t>
            </a:r>
            <a:r>
              <a:rPr lang="it-IT" dirty="0"/>
              <a:t>)</a:t>
            </a:r>
          </a:p>
          <a:p>
            <a:r>
              <a:rPr lang="it-IT" dirty="0"/>
              <a:t>1 tazza d’acqua</a:t>
            </a:r>
          </a:p>
          <a:p>
            <a:r>
              <a:rPr lang="it-IT" b="1" dirty="0"/>
              <a:t>Ghiaccio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882090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864096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RIDURRE IL DESIDERIO DI NICOTINA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340768"/>
            <a:ext cx="7543800" cy="3744416"/>
          </a:xfrm>
        </p:spPr>
        <p:txBody>
          <a:bodyPr/>
          <a:lstStyle/>
          <a:p>
            <a:pPr marL="0" indent="0">
              <a:buNone/>
            </a:pPr>
            <a:r>
              <a:rPr lang="it-IT" sz="3000" b="1" dirty="0"/>
              <a:t>                </a:t>
            </a:r>
          </a:p>
          <a:p>
            <a:pPr marL="0" indent="0">
              <a:buNone/>
            </a:pPr>
            <a:r>
              <a:rPr lang="it-IT" sz="3000" b="1" dirty="0"/>
              <a:t> Preparato N. 3 da ingerire</a:t>
            </a:r>
          </a:p>
          <a:p>
            <a:pPr marL="0" indent="0">
              <a:buNone/>
            </a:pPr>
            <a:r>
              <a:rPr lang="it-IT" dirty="0"/>
              <a:t>¾ di succo di limone</a:t>
            </a:r>
          </a:p>
          <a:p>
            <a:pPr marL="0" indent="0">
              <a:buNone/>
            </a:pPr>
            <a:r>
              <a:rPr lang="it-IT" dirty="0"/>
              <a:t>¼ di miele</a:t>
            </a:r>
          </a:p>
          <a:p>
            <a:pPr marL="0" indent="0">
              <a:buNone/>
            </a:pPr>
            <a:r>
              <a:rPr lang="it-IT" dirty="0"/>
              <a:t>6 </a:t>
            </a:r>
            <a:r>
              <a:rPr lang="it-IT" dirty="0" err="1"/>
              <a:t>gtt</a:t>
            </a:r>
            <a:r>
              <a:rPr lang="it-IT" dirty="0"/>
              <a:t>. olio essenziale di menta piperita  oppure un cucchiaio di foglie di </a:t>
            </a:r>
            <a:r>
              <a:rPr lang="it-IT" b="1" dirty="0"/>
              <a:t>menta piperita </a:t>
            </a:r>
            <a:r>
              <a:rPr lang="it-IT" dirty="0"/>
              <a:t>fresca.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/>
              <a:t>Assumere un cucchiaino in caso si desiderio di nicotina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05338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60840" cy="936104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«RIPULIRE IL CORPO»</a:t>
            </a:r>
            <a:br>
              <a:rPr lang="it-IT" sz="2800" dirty="0">
                <a:solidFill>
                  <a:srgbClr val="FFC000"/>
                </a:solidFill>
              </a:rPr>
            </a:br>
            <a:r>
              <a:rPr lang="it-IT" sz="2800" dirty="0">
                <a:solidFill>
                  <a:srgbClr val="FFC000"/>
                </a:solidFill>
              </a:rPr>
              <a:t>LIBERARE I RECETTORI DOPAMINERGICI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700808"/>
            <a:ext cx="7543800" cy="3024336"/>
          </a:xfrm>
        </p:spPr>
        <p:txBody>
          <a:bodyPr/>
          <a:lstStyle/>
          <a:p>
            <a:pPr marL="0" indent="0">
              <a:buNone/>
            </a:pPr>
            <a:r>
              <a:rPr lang="it-IT" sz="3000" b="1" dirty="0"/>
              <a:t>                  Preparato N.4 da ingerire</a:t>
            </a:r>
          </a:p>
          <a:p>
            <a:pPr marL="0" indent="0">
              <a:buNone/>
            </a:pPr>
            <a:endParaRPr lang="it-IT" sz="3000" b="1" dirty="0"/>
          </a:p>
          <a:p>
            <a:pPr marL="0" indent="0">
              <a:buNone/>
            </a:pPr>
            <a:r>
              <a:rPr lang="it-IT" dirty="0"/>
              <a:t>2 dl d’acqua + una fettina di </a:t>
            </a:r>
            <a:r>
              <a:rPr lang="it-IT" b="1" dirty="0"/>
              <a:t>zenzer</a:t>
            </a:r>
            <a:r>
              <a:rPr lang="it-IT" dirty="0"/>
              <a:t>o fresco </a:t>
            </a:r>
            <a:r>
              <a:rPr lang="it-IT" u="sng" dirty="0"/>
              <a:t>schiacciato</a:t>
            </a:r>
            <a:r>
              <a:rPr lang="it-IT" dirty="0"/>
              <a:t>. Bollire per 5 minuti. Addizionare un cucchiaino di peperoncino di cayenna. Dolcificare con miele (o </a:t>
            </a:r>
            <a:r>
              <a:rPr lang="it-IT" dirty="0" err="1"/>
              <a:t>stevia</a:t>
            </a:r>
            <a:r>
              <a:rPr lang="it-IT" dirty="0"/>
              <a:t>). 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124377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556792"/>
            <a:ext cx="7543800" cy="42001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3000" b="1" dirty="0"/>
              <a:t>Preparato fitoterapico: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3g di Lobelia </a:t>
            </a:r>
            <a:r>
              <a:rPr lang="it-IT" dirty="0" err="1"/>
              <a:t>Inflata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3g di Papalina o scutellaria</a:t>
            </a:r>
          </a:p>
          <a:p>
            <a:pPr marL="0" indent="0">
              <a:buNone/>
            </a:pPr>
            <a:r>
              <a:rPr lang="it-IT" dirty="0"/>
              <a:t>3g di </a:t>
            </a:r>
            <a:r>
              <a:rPr lang="it-IT" b="1" dirty="0" err="1"/>
              <a:t>Hypeicum</a:t>
            </a:r>
            <a:r>
              <a:rPr lang="it-IT" b="1" dirty="0"/>
              <a:t> </a:t>
            </a:r>
            <a:r>
              <a:rPr lang="it-IT" b="1" dirty="0" err="1"/>
              <a:t>Perforatum</a:t>
            </a:r>
            <a:endParaRPr lang="it-IT" b="1" dirty="0"/>
          </a:p>
          <a:p>
            <a:pPr marL="0" indent="0">
              <a:buNone/>
            </a:pPr>
            <a:r>
              <a:rPr lang="it-IT" dirty="0"/>
              <a:t>Infusione di 10 minuti.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Assumere massimo 2 tazze al giorno!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Aiuta i recettori nicotinici a «liberarsi». Incrementa la degradazione dello zucchero nel sangue. Aiuta il bilancio ormonale del SNC ed ha un’azione antidepressiva. </a:t>
            </a:r>
          </a:p>
          <a:p>
            <a:pPr marL="0" indent="0">
              <a:buNone/>
            </a:pPr>
            <a:r>
              <a:rPr lang="it-IT" dirty="0"/>
              <a:t>Per ottimizzare l’efficacia è possibile prescrivere una t.m.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55576" y="404664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C000"/>
                </a:solidFill>
                <a:latin typeface="+mj-lt"/>
              </a:rPr>
              <a:t>                  AZIONE ANTIDEPRESSIVA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142658"/>
            <a:ext cx="7554417" cy="59871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119528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09228"/>
            <a:ext cx="7626424" cy="831540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STABILIZZANTI UMORALI ED EPATOPROTETTORI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340768"/>
            <a:ext cx="3377952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La S-</a:t>
            </a:r>
            <a:r>
              <a:rPr lang="it-IT" sz="2000" dirty="0" err="1"/>
              <a:t>adenosil</a:t>
            </a:r>
            <a:r>
              <a:rPr lang="it-IT" sz="2000" dirty="0"/>
              <a:t> metionina (SAM) è un coenzima coinvolto nel trasferimento di gruppi metile (un processo definito metilazione). La molecola è anche conosciuta con il nome </a:t>
            </a:r>
            <a:r>
              <a:rPr lang="it-IT" sz="2000" dirty="0" err="1"/>
              <a:t>ademetionina</a:t>
            </a:r>
            <a:r>
              <a:rPr lang="it-IT" sz="2000" dirty="0"/>
              <a:t> o </a:t>
            </a:r>
            <a:r>
              <a:rPr lang="it-IT" sz="2000" dirty="0" err="1"/>
              <a:t>SAMe</a:t>
            </a:r>
            <a:r>
              <a:rPr lang="it-IT" sz="2000" dirty="0"/>
              <a:t> ed è il principio attivo di un noto farmaco commercializzato in USA che rientra nella categoria degli antidepressivi in Italia come integratore. </a:t>
            </a:r>
            <a:endParaRPr lang="it-IT" dirty="0"/>
          </a:p>
        </p:txBody>
      </p:sp>
      <p:pic>
        <p:nvPicPr>
          <p:cNvPr id="11266" name="Picture 2" descr="C:\Users\Dea\Desktop\stop smok\800px-Choline_metabolism-i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3244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624337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56084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554417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27584" y="47667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                STEP 2: STOP AL FUMO </a:t>
            </a:r>
          </a:p>
        </p:txBody>
      </p:sp>
    </p:spTree>
    <p:extLst>
      <p:ext uri="{BB962C8B-B14F-4D97-AF65-F5344CB8AC3E}">
        <p14:creationId xmlns:p14="http://schemas.microsoft.com/office/powerpoint/2010/main" val="1591315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98433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27584" y="467380"/>
            <a:ext cx="7050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C000"/>
                </a:solidFill>
              </a:rPr>
              <a:t>  COSA MI DEVO ASPETTARE</a:t>
            </a:r>
          </a:p>
        </p:txBody>
      </p:sp>
    </p:spTree>
    <p:extLst>
      <p:ext uri="{BB962C8B-B14F-4D97-AF65-F5344CB8AC3E}">
        <p14:creationId xmlns:p14="http://schemas.microsoft.com/office/powerpoint/2010/main" val="473766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582960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Dosaggio nutraceutico in base al monitoraggio della fase 1 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488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6425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730513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88832" cy="72008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ALLEATI ED ALIMENTI AMICI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5438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46058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461222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720080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RITMI CIRCADIANI 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6084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482409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96891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3" y="1916832"/>
            <a:ext cx="7416824" cy="3960440"/>
          </a:xfr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626425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55576" y="62068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C000"/>
                </a:solidFill>
              </a:rPr>
              <a:t>  </a:t>
            </a:r>
            <a:r>
              <a:rPr lang="it-IT" sz="4000" b="1" dirty="0">
                <a:solidFill>
                  <a:srgbClr val="FFFF00"/>
                </a:solidFill>
              </a:rPr>
              <a:t>EFFETTI  NEUROBIOLOGICI</a:t>
            </a:r>
          </a:p>
        </p:txBody>
      </p:sp>
    </p:spTree>
    <p:extLst>
      <p:ext uri="{BB962C8B-B14F-4D97-AF65-F5344CB8AC3E}">
        <p14:creationId xmlns:p14="http://schemas.microsoft.com/office/powerpoint/2010/main" val="553992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7353" y="620688"/>
            <a:ext cx="7770440" cy="79208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MORINGA OLEIFERA: NUTRACEUTICA ED INTEGRAZIONE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584" y="1314224"/>
            <a:ext cx="3168352" cy="8906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2400" b="1" dirty="0"/>
              <a:t>INFUSO NUTRACEUTICO</a:t>
            </a:r>
            <a:r>
              <a:rPr lang="it-IT" sz="2400" dirty="0"/>
              <a:t>: </a:t>
            </a:r>
          </a:p>
          <a:p>
            <a:pPr marL="0" indent="0">
              <a:buNone/>
            </a:pPr>
            <a:r>
              <a:rPr lang="it-IT" sz="2400" dirty="0"/>
              <a:t>UN CUCCHIAIO DI MORINGA OLEIFERA IN POLVERE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76056" y="1340768"/>
            <a:ext cx="3456384" cy="8640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sz="2400" b="1" dirty="0"/>
              <a:t>INTEGRAZIONE E SUPPLEMENTAZIONE</a:t>
            </a:r>
            <a:r>
              <a:rPr lang="it-IT" sz="2400" dirty="0"/>
              <a:t>:</a:t>
            </a:r>
          </a:p>
          <a:p>
            <a:pPr marL="0" indent="0" algn="ctr">
              <a:buNone/>
            </a:pPr>
            <a:r>
              <a:rPr lang="it-IT" sz="2400" dirty="0"/>
              <a:t>UN CUCCHIAINO IN YOGURT O ZUPPE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3960440" cy="3744416"/>
          </a:xfrm>
          <a:prstGeom prst="rect">
            <a:avLst/>
          </a:prstGeom>
        </p:spPr>
      </p:pic>
      <p:pic>
        <p:nvPicPr>
          <p:cNvPr id="2050" name="Picture 2" descr="C:\Users\Dea\Desktop\stop smok\pancia-piatta-asparagi-490x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1940" y="1160748"/>
            <a:ext cx="792088" cy="1440160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6425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854582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648072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      Flora batterica intestinale &amp; Asse </a:t>
            </a:r>
            <a:r>
              <a:rPr lang="it-IT" sz="2800" dirty="0" err="1">
                <a:solidFill>
                  <a:srgbClr val="FFC000"/>
                </a:solidFill>
              </a:rPr>
              <a:t>Gut</a:t>
            </a:r>
            <a:r>
              <a:rPr lang="it-IT" sz="2800" dirty="0">
                <a:solidFill>
                  <a:srgbClr val="FFC000"/>
                </a:solidFill>
              </a:rPr>
              <a:t>-Brain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196752"/>
            <a:ext cx="7543800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/>
              <a:t>I ricercatori del </a:t>
            </a:r>
            <a:r>
              <a:rPr lang="it-IT" sz="2000" dirty="0" err="1"/>
              <a:t>Zurich</a:t>
            </a:r>
            <a:r>
              <a:rPr lang="it-IT" sz="2000" dirty="0"/>
              <a:t> </a:t>
            </a:r>
            <a:r>
              <a:rPr lang="it-IT" sz="2000" dirty="0" err="1"/>
              <a:t>University</a:t>
            </a:r>
            <a:r>
              <a:rPr lang="it-IT" sz="2000" dirty="0"/>
              <a:t> Hospital hanno dimostrato sembrerebbe che la maggior parte degli ex-fumatori mette su un paio di chili dopo aver smesso di fumare non per maggiore assunzione di calorie ma per un cambiamento nella composizione della flora intestinale. </a:t>
            </a:r>
          </a:p>
          <a:p>
            <a:pPr marL="0" indent="0">
              <a:buNone/>
            </a:pPr>
            <a:r>
              <a:rPr lang="it-IT" sz="2000" b="1" dirty="0"/>
              <a:t>Dopo lo stop alle sigarette per una serie di ragioni proliferano nell’intestino gli stessi ceppi batterici delle persone obese: </a:t>
            </a:r>
            <a:r>
              <a:rPr lang="it-IT" sz="2000" dirty="0" err="1"/>
              <a:t>Proteobacteria</a:t>
            </a:r>
            <a:r>
              <a:rPr lang="it-IT" sz="2000" dirty="0"/>
              <a:t> e </a:t>
            </a:r>
            <a:r>
              <a:rPr lang="it-IT" sz="2000" dirty="0" err="1"/>
              <a:t>Bacteroidetes</a:t>
            </a:r>
            <a:r>
              <a:rPr lang="it-IT" sz="2000" dirty="0"/>
              <a:t> in aumento a scapito dei rappresentanti dei </a:t>
            </a:r>
            <a:r>
              <a:rPr lang="it-IT" sz="2000" dirty="0" err="1"/>
              <a:t>Firmicutes</a:t>
            </a:r>
            <a:r>
              <a:rPr lang="it-IT" sz="2000" dirty="0"/>
              <a:t> e degli </a:t>
            </a:r>
            <a:r>
              <a:rPr lang="it-IT" sz="2000" dirty="0" err="1"/>
              <a:t>Actinobacteria</a:t>
            </a:r>
            <a:endParaRPr lang="it-IT" sz="2000" dirty="0"/>
          </a:p>
        </p:txBody>
      </p:sp>
      <p:pic>
        <p:nvPicPr>
          <p:cNvPr id="10242" name="Picture 2" descr="C:\Users\Dea\Desktop\stop smok\batterio-49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72008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79233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3544" cy="510952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</a:rPr>
              <a:t>VARIAZIONI ESTETICHE </a:t>
            </a:r>
          </a:p>
        </p:txBody>
      </p:sp>
      <p:pic>
        <p:nvPicPr>
          <p:cNvPr id="38914" name="Picture 2" descr="C:\Users\Dea\Desktop\stop smok\0334c3c850444254e71836abcced14f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4482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Dea\Desktop\stop smok\cellu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3762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557121" cy="432048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728"/>
            <a:ext cx="259228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79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6781800" cy="58296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</a:rPr>
              <a:t>DIPENDENZA E NEUROBIOLOGIA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1412776"/>
            <a:ext cx="7543800" cy="39604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/>
              <a:t>Smettere di fumare non garantisce di non fumare mai più, perché </a:t>
            </a:r>
            <a:r>
              <a:rPr lang="it-IT" b="1" dirty="0">
                <a:solidFill>
                  <a:srgbClr val="FF0000"/>
                </a:solidFill>
              </a:rPr>
              <a:t>dipendenti si rimane </a:t>
            </a:r>
            <a:r>
              <a:rPr lang="it-IT" b="1" dirty="0"/>
              <a:t>a livello neurobiologico.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482409" cy="649224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056139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7171" y="2348880"/>
            <a:ext cx="3851082" cy="36004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Ingrasso, quindi ricomincio a fumare</a:t>
            </a: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Se riprendi ora ingrasserai  di più la prossima volta!</a:t>
            </a:r>
            <a:br>
              <a:rPr lang="it-IT" sz="2000" dirty="0">
                <a:solidFill>
                  <a:srgbClr val="FF0000"/>
                </a:solidFill>
              </a:rPr>
            </a:br>
            <a:br>
              <a:rPr lang="it-IT" sz="2000" dirty="0">
                <a:solidFill>
                  <a:srgbClr val="FF0000"/>
                </a:solidFill>
              </a:rPr>
            </a:br>
            <a:br>
              <a:rPr lang="it-IT" sz="2000" dirty="0">
                <a:solidFill>
                  <a:srgbClr val="FF0000"/>
                </a:solidFill>
              </a:rPr>
            </a:br>
            <a:br>
              <a:rPr lang="it-IT" sz="2000" dirty="0">
                <a:solidFill>
                  <a:srgbClr val="FF0000"/>
                </a:solidFill>
              </a:rPr>
            </a:b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36096" y="3280897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latin typeface="+mj-lt"/>
            </a:endParaRPr>
          </a:p>
          <a:p>
            <a:endParaRPr lang="it-IT" sz="2000" dirty="0">
              <a:solidFill>
                <a:srgbClr val="FF0000"/>
              </a:solidFill>
              <a:latin typeface="+mj-lt"/>
            </a:endParaRPr>
          </a:p>
          <a:p>
            <a:r>
              <a:rPr lang="it-IT" sz="2000" dirty="0">
                <a:solidFill>
                  <a:srgbClr val="FF0000"/>
                </a:solidFill>
                <a:latin typeface="+mj-lt"/>
              </a:rPr>
              <a:t>Il fumo NON è anoressizzante, </a:t>
            </a:r>
          </a:p>
          <a:p>
            <a:r>
              <a:rPr lang="it-IT" sz="2000" dirty="0">
                <a:solidFill>
                  <a:srgbClr val="FF0000"/>
                </a:solidFill>
                <a:latin typeface="+mj-lt"/>
              </a:rPr>
              <a:t>altrimenti gli obesi fumatori non esisterebbero! </a:t>
            </a:r>
          </a:p>
          <a:p>
            <a:endParaRPr lang="it-IT" sz="2000" dirty="0">
              <a:latin typeface="+mj-lt"/>
            </a:endParaRPr>
          </a:p>
        </p:txBody>
      </p:sp>
      <p:pic>
        <p:nvPicPr>
          <p:cNvPr id="6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8576" y="3004470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554417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4756">
            <a:off x="4743274" y="3175598"/>
            <a:ext cx="9874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97572" y="652046"/>
            <a:ext cx="759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                LUOGHI COMUNI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27984" y="14847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Impact"/>
                <a:ea typeface="+mj-ea"/>
                <a:cs typeface="+mj-cs"/>
              </a:rPr>
              <a:t>Tornerai a fumare le lo stesso numero di sigarette!</a:t>
            </a:r>
            <a:endParaRPr lang="it-IT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11465">
            <a:off x="3355540" y="1666013"/>
            <a:ext cx="9874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252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Dea\Desktop\stop smok\bambino-cade-dalla-bicicletta.6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608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40466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C000"/>
                </a:solidFill>
                <a:latin typeface="+mj-lt"/>
              </a:rPr>
              <a:t>RICORDA: HAI IMPARATO A CAMMINARE CADENDO!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6425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0022940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4869160"/>
            <a:ext cx="6624736" cy="130304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  GRAZIE PER L’ATTENZIONE</a:t>
            </a:r>
          </a:p>
        </p:txBody>
      </p:sp>
      <p:pic>
        <p:nvPicPr>
          <p:cNvPr id="39938" name="Picture 2" descr="C:\Users\Dea\Desktop\stop smok\faccia_annoia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7626425" cy="532592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390185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72008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C000"/>
                </a:solidFill>
              </a:rPr>
              <a:t>     </a:t>
            </a:r>
            <a:r>
              <a:rPr lang="it-IT" sz="2700" dirty="0">
                <a:solidFill>
                  <a:srgbClr val="FFC000"/>
                </a:solidFill>
              </a:rPr>
              <a:t>5 FATTORI CHE PROVOCANO  L’INCREMENTO   PONDERALE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482409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27584" y="1700808"/>
            <a:ext cx="69847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1- Riduzione del movimento (routine)</a:t>
            </a:r>
          </a:p>
          <a:p>
            <a:r>
              <a:rPr lang="it-IT" sz="2800" dirty="0"/>
              <a:t>2- Miglioramento dell’olfatto (nervo olfattivo)</a:t>
            </a:r>
          </a:p>
          <a:p>
            <a:r>
              <a:rPr lang="it-IT" sz="2800" dirty="0"/>
              <a:t>3- Aumento dell’</a:t>
            </a:r>
            <a:r>
              <a:rPr lang="it-IT" sz="2800" dirty="0" err="1"/>
              <a:t>intake</a:t>
            </a:r>
            <a:r>
              <a:rPr lang="it-IT" sz="2800" dirty="0"/>
              <a:t> calorico per incremento del numero degli spuntini</a:t>
            </a:r>
          </a:p>
          <a:p>
            <a:r>
              <a:rPr lang="it-IT" sz="2800" dirty="0"/>
              <a:t>     (gratificazione orale)</a:t>
            </a:r>
          </a:p>
          <a:p>
            <a:r>
              <a:rPr lang="it-IT" sz="2800" dirty="0"/>
              <a:t>4- Aumento dell’appetito (meccanismo neurochimico)</a:t>
            </a:r>
          </a:p>
          <a:p>
            <a:r>
              <a:rPr lang="it-IT" sz="2800" dirty="0"/>
              <a:t>5- Rischi multipli derivati dall’incremento di peso</a:t>
            </a:r>
          </a:p>
          <a:p>
            <a:r>
              <a:rPr lang="it-IT" sz="2800" dirty="0"/>
              <a:t>                        </a:t>
            </a:r>
            <a:r>
              <a:rPr lang="it-IT" dirty="0"/>
              <a:t>-</a:t>
            </a:r>
            <a:r>
              <a:rPr lang="it-IT" dirty="0" err="1"/>
              <a:t>Med</a:t>
            </a:r>
            <a:r>
              <a:rPr lang="it-IT" dirty="0"/>
              <a:t> SCAPE from </a:t>
            </a:r>
            <a:r>
              <a:rPr lang="it-IT" dirty="0" err="1"/>
              <a:t>WebMD</a:t>
            </a:r>
            <a:r>
              <a:rPr lang="it-IT" dirty="0"/>
              <a:t>-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106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7664" y="3645024"/>
            <a:ext cx="6549516" cy="230425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4400" dirty="0">
                <a:solidFill>
                  <a:schemeClr val="tx1"/>
                </a:solidFill>
              </a:rPr>
              <a:t>Prima di dismettere una dipendenza è importante impostare uno </a:t>
            </a:r>
            <a:br>
              <a:rPr lang="it-IT" sz="4400" dirty="0">
                <a:solidFill>
                  <a:schemeClr val="tx1"/>
                </a:solidFill>
              </a:rPr>
            </a:br>
            <a:r>
              <a:rPr lang="it-IT" sz="4400" dirty="0">
                <a:solidFill>
                  <a:schemeClr val="tx1"/>
                </a:solidFill>
              </a:rPr>
              <a:t>stile di vita sano!</a:t>
            </a:r>
            <a:br>
              <a:rPr lang="it-IT" sz="4400" dirty="0">
                <a:solidFill>
                  <a:schemeClr val="tx1"/>
                </a:solidFill>
              </a:rPr>
            </a:br>
            <a:r>
              <a:rPr lang="it-IT" sz="4400" dirty="0">
                <a:solidFill>
                  <a:schemeClr val="tx1"/>
                </a:solidFill>
              </a:rPr>
              <a:t>           </a:t>
            </a:r>
            <a:r>
              <a:rPr lang="it-IT" sz="4400" dirty="0">
                <a:solidFill>
                  <a:srgbClr val="FFC000"/>
                </a:solidFill>
              </a:rPr>
              <a:t>ECCO LE 5 REGOLE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6696744" cy="216024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61999" y="6237312"/>
            <a:ext cx="7410401" cy="504056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117899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a\Desktop\stop smok\Idratazione-730x3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484784"/>
            <a:ext cx="35283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a\Desktop\stop smok\fig1a-articolo-acq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0324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194377" cy="360040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Corso ANDI 20/04/2020- "Dismissione dipendenza (NICOTINA) senza variazioni ponderali. Strategie teoriche e pratiche.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27585" y="539817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C000"/>
                </a:solidFill>
              </a:rPr>
              <a:t>          </a:t>
            </a:r>
            <a:r>
              <a:rPr lang="it-IT" sz="2800" b="1" dirty="0">
                <a:solidFill>
                  <a:srgbClr val="FFC000"/>
                </a:solidFill>
              </a:rPr>
              <a:t>1- IDRATARSI CORRETTAMENTE </a:t>
            </a:r>
          </a:p>
        </p:txBody>
      </p:sp>
    </p:spTree>
    <p:extLst>
      <p:ext uri="{BB962C8B-B14F-4D97-AF65-F5344CB8AC3E}">
        <p14:creationId xmlns:p14="http://schemas.microsoft.com/office/powerpoint/2010/main" val="167497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781800" cy="582960"/>
          </a:xfrm>
        </p:spPr>
        <p:txBody>
          <a:bodyPr>
            <a:noAutofit/>
          </a:bodyPr>
          <a:lstStyle/>
          <a:p>
            <a:pPr algn="ctr"/>
            <a:r>
              <a:rPr lang="it-IT" sz="2400" dirty="0">
                <a:solidFill>
                  <a:srgbClr val="FFC000"/>
                </a:solidFill>
              </a:rPr>
              <a:t>2- INCREMENTARE L’ATTIVITA’ FISICA </a:t>
            </a:r>
          </a:p>
        </p:txBody>
      </p:sp>
      <p:pic>
        <p:nvPicPr>
          <p:cNvPr id="17410" name="Picture 2" descr="C:\Users\Dea\Desktop\stop smok\viaaltameran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6084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61999" y="6309320"/>
            <a:ext cx="7554417" cy="264581"/>
          </a:xfrm>
        </p:spPr>
        <p:txBody>
          <a:bodyPr/>
          <a:lstStyle/>
          <a:p>
            <a:r>
              <a:rPr lang="it-IT" dirty="0"/>
              <a:t>CRN5- Centro di Ricerca in Nutrizione Clinica e Patologie Correlate -  Docente Dr.ssa Grazia </a:t>
            </a:r>
            <a:r>
              <a:rPr lang="it-IT" dirty="0" err="1"/>
              <a:t>Sardanu</a:t>
            </a:r>
            <a:r>
              <a:rPr lang="it-IT" dirty="0"/>
              <a:t>-   </a:t>
            </a:r>
          </a:p>
          <a:p>
            <a:r>
              <a:rPr lang="it-IT" dirty="0"/>
              <a:t>Corso ANDI 20/04/2020- "Dismissione dipendenza (NICOTINA) senza variazioni ponderali. Strategie teoriche e pratiche.</a:t>
            </a:r>
          </a:p>
        </p:txBody>
      </p:sp>
    </p:spTree>
    <p:extLst>
      <p:ext uri="{BB962C8B-B14F-4D97-AF65-F5344CB8AC3E}">
        <p14:creationId xmlns:p14="http://schemas.microsoft.com/office/powerpoint/2010/main" val="2429943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2091</TotalTime>
  <Words>3637</Words>
  <Application>Microsoft Office PowerPoint</Application>
  <PresentationFormat>Presentazione su schermo (4:3)</PresentationFormat>
  <Paragraphs>368</Paragraphs>
  <Slides>56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1" baseType="lpstr">
      <vt:lpstr>Arial</vt:lpstr>
      <vt:lpstr>Calibri</vt:lpstr>
      <vt:lpstr>Impact</vt:lpstr>
      <vt:lpstr>Times New Roman</vt:lpstr>
      <vt:lpstr>NewsPrint</vt:lpstr>
      <vt:lpstr>Presentazione standard di PowerPoint</vt:lpstr>
      <vt:lpstr>RINUNCIARE AL FUMO di sigaretta SENZA INGRASSARE. E’ possibile?</vt:lpstr>
      <vt:lpstr>Presentazione standard di PowerPoint</vt:lpstr>
      <vt:lpstr>Presentazione standard di PowerPoint</vt:lpstr>
      <vt:lpstr>Presentazione standard di PowerPoint</vt:lpstr>
      <vt:lpstr>     5 FATTORI CHE PROVOCANO  L’INCREMENTO   PONDERALE</vt:lpstr>
      <vt:lpstr>   Prima di dismettere una dipendenza è importante impostare uno  stile di vita sano!            ECCO LE 5 REGOLE</vt:lpstr>
      <vt:lpstr>Presentazione standard di PowerPoint</vt:lpstr>
      <vt:lpstr>2- INCREMENTARE L’ATTIVITA’ FISICA </vt:lpstr>
      <vt:lpstr>3- EVITARE FATTORI SOCIALI NEGATIVI</vt:lpstr>
      <vt:lpstr>4-  RICERCARE NUOVI STIMOLI RECETTORIALI  PER LIMITARE LA FASE OSSESSIVA-COMPULSIVA</vt:lpstr>
      <vt:lpstr>Presentazione standard di PowerPoint</vt:lpstr>
      <vt:lpstr> RICORDARSI CHE CIASCUN INDIVIDUO E’ DIVERSO ED UNICO</vt:lpstr>
      <vt:lpstr>PROGRAMMA CLASSICO DI DISUASSEFAZIONE DA DIPENDENZA NICOTINICA</vt:lpstr>
      <vt:lpstr>PROGRAMMA E STRATEGIE TERAPEUTICHE</vt:lpstr>
      <vt:lpstr>       VARIAZIONI AL PROGRAMMA STANDARD</vt:lpstr>
      <vt:lpstr>ORGANI COMPROMESSI</vt:lpstr>
      <vt:lpstr>VALUTAZIONE DELLO STRESS  IN ASTINENZA</vt:lpstr>
      <vt:lpstr>INQUADRARE IL PAZIENTE</vt:lpstr>
      <vt:lpstr>Presentazione standard di PowerPoint</vt:lpstr>
      <vt:lpstr>COME FUNZIONA IL MECCANISMO DELLA FAME E COME PUO’ ESSERE ALTERATO</vt:lpstr>
      <vt:lpstr>QUANTO INFLUENZANO LE STAGIONI</vt:lpstr>
      <vt:lpstr>Presentazione standard di PowerPoint</vt:lpstr>
      <vt:lpstr>Presentazione standard di PowerPoint</vt:lpstr>
      <vt:lpstr>Presentazione standard di PowerPoint</vt:lpstr>
      <vt:lpstr>COME INTERFERISCE LA NICOTINA  </vt:lpstr>
      <vt:lpstr>Presentazione standard di PowerPoint</vt:lpstr>
      <vt:lpstr>AZIONE ORMONALE DELLA NICOTINA</vt:lpstr>
      <vt:lpstr>Presentazione standard di PowerPoint</vt:lpstr>
      <vt:lpstr>Aumentando l’assuefazione di nicotina, i recettori diventano meno sensibili   Aumenta il dosaggio di sigarette per poter raggiungere lo stesso effetto                                                         ( Up-regolazione) </vt:lpstr>
      <vt:lpstr>AZIONE NEURORECETTORIALE DELLA NICOTINA</vt:lpstr>
      <vt:lpstr>STRATEGIE PRATICHE IN FASE 1: DISMISSIONE</vt:lpstr>
      <vt:lpstr>DIPENDENZA E TOSSICITA’</vt:lpstr>
      <vt:lpstr>IN CASO DI INTOSSICAZIONE</vt:lpstr>
      <vt:lpstr>Presentazione standard di PowerPoint</vt:lpstr>
      <vt:lpstr>Presentazione standard di PowerPoint</vt:lpstr>
      <vt:lpstr>Presentazione standard di PowerPoint</vt:lpstr>
      <vt:lpstr> VELOCITA’ D’AZIONE</vt:lpstr>
      <vt:lpstr> CREARE RAPIDAMENTE AVVERSIONE alla nicotina</vt:lpstr>
      <vt:lpstr>RIDURRE LA FREQUENZA DI SOMMINISTRAZIONE DI NICOTINA</vt:lpstr>
      <vt:lpstr>RIDURRE IL DESIDERIO DI NICOTINA</vt:lpstr>
      <vt:lpstr>«RIPULIRE IL CORPO» LIBERARE I RECETTORI DOPAMINERGICI</vt:lpstr>
      <vt:lpstr>Presentazione standard di PowerPoint</vt:lpstr>
      <vt:lpstr>STABILIZZANTI UMORALI ED EPATOPROTETTORI</vt:lpstr>
      <vt:lpstr>Presentazione standard di PowerPoint</vt:lpstr>
      <vt:lpstr>Presentazione standard di PowerPoint</vt:lpstr>
      <vt:lpstr>Dosaggio nutraceutico in base al monitoraggio della fase 1 </vt:lpstr>
      <vt:lpstr>ALLEATI ED ALIMENTI AMICI</vt:lpstr>
      <vt:lpstr>RITMI CIRCADIANI </vt:lpstr>
      <vt:lpstr>MORINGA OLEIFERA: NUTRACEUTICA ED INTEGRAZIONE </vt:lpstr>
      <vt:lpstr>      Flora batterica intestinale &amp; Asse Gut-Brain</vt:lpstr>
      <vt:lpstr>VARIAZIONI ESTETICHE </vt:lpstr>
      <vt:lpstr>DIPENDENZA E NEUROBIOLOGIA</vt:lpstr>
      <vt:lpstr>Ingrasso, quindi ricomincio a fumare      Se riprendi ora ingrasserai  di più la prossima volta!    </vt:lpstr>
      <vt:lpstr>Presentazione standard di PowerPoint</vt:lpstr>
      <vt:lpstr>  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Dea</dc:creator>
  <cp:lastModifiedBy>Federica Russo</cp:lastModifiedBy>
  <cp:revision>385</cp:revision>
  <dcterms:created xsi:type="dcterms:W3CDTF">2017-04-27T00:27:25Z</dcterms:created>
  <dcterms:modified xsi:type="dcterms:W3CDTF">2020-04-20T07:24:56Z</dcterms:modified>
</cp:coreProperties>
</file>