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9" r:id="rId3"/>
    <p:sldId id="278" r:id="rId4"/>
    <p:sldId id="277" r:id="rId5"/>
    <p:sldId id="394" r:id="rId6"/>
    <p:sldId id="395" r:id="rId7"/>
    <p:sldId id="263" r:id="rId8"/>
    <p:sldId id="293" r:id="rId9"/>
    <p:sldId id="294" r:id="rId10"/>
    <p:sldId id="295" r:id="rId11"/>
    <p:sldId id="296" r:id="rId12"/>
    <p:sldId id="297" r:id="rId13"/>
    <p:sldId id="339" r:id="rId14"/>
    <p:sldId id="307" r:id="rId15"/>
    <p:sldId id="304" r:id="rId16"/>
    <p:sldId id="306" r:id="rId17"/>
    <p:sldId id="287" r:id="rId18"/>
    <p:sldId id="309" r:id="rId19"/>
    <p:sldId id="289" r:id="rId20"/>
    <p:sldId id="312" r:id="rId21"/>
    <p:sldId id="316" r:id="rId22"/>
    <p:sldId id="364" r:id="rId23"/>
    <p:sldId id="365" r:id="rId24"/>
    <p:sldId id="366" r:id="rId25"/>
    <p:sldId id="367" r:id="rId26"/>
    <p:sldId id="368" r:id="rId27"/>
    <p:sldId id="369" r:id="rId28"/>
    <p:sldId id="370" r:id="rId29"/>
    <p:sldId id="371" r:id="rId30"/>
    <p:sldId id="421" r:id="rId31"/>
    <p:sldId id="372" r:id="rId32"/>
    <p:sldId id="373" r:id="rId33"/>
    <p:sldId id="374" r:id="rId34"/>
    <p:sldId id="375" r:id="rId35"/>
    <p:sldId id="271" r:id="rId36"/>
    <p:sldId id="406" r:id="rId37"/>
    <p:sldId id="407" r:id="rId38"/>
    <p:sldId id="399" r:id="rId39"/>
    <p:sldId id="400" r:id="rId40"/>
    <p:sldId id="401" r:id="rId41"/>
    <p:sldId id="402" r:id="rId42"/>
    <p:sldId id="403" r:id="rId43"/>
    <p:sldId id="404" r:id="rId44"/>
    <p:sldId id="426" r:id="rId45"/>
    <p:sldId id="318" r:id="rId46"/>
    <p:sldId id="275" r:id="rId47"/>
    <p:sldId id="382" r:id="rId48"/>
    <p:sldId id="331" r:id="rId49"/>
    <p:sldId id="323" r:id="rId50"/>
    <p:sldId id="332" r:id="rId51"/>
    <p:sldId id="333" r:id="rId52"/>
    <p:sldId id="334" r:id="rId53"/>
    <p:sldId id="335" r:id="rId54"/>
    <p:sldId id="347" r:id="rId55"/>
    <p:sldId id="348" r:id="rId56"/>
    <p:sldId id="349" r:id="rId57"/>
    <p:sldId id="350" r:id="rId58"/>
    <p:sldId id="351" r:id="rId59"/>
    <p:sldId id="262" r:id="rId60"/>
    <p:sldId id="396" r:id="rId61"/>
    <p:sldId id="264" r:id="rId62"/>
    <p:sldId id="337" r:id="rId63"/>
    <p:sldId id="338" r:id="rId64"/>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6"/>
    <p:restoredTop sz="91964"/>
  </p:normalViewPr>
  <p:slideViewPr>
    <p:cSldViewPr snapToGrid="0" snapToObjects="1">
      <p:cViewPr varScale="1">
        <p:scale>
          <a:sx n="75" d="100"/>
          <a:sy n="75" d="100"/>
        </p:scale>
        <p:origin x="1362" y="5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000">
        <a:latin typeface="Helvetica Neue"/>
        <a:ea typeface="Helvetica Neue"/>
        <a:cs typeface="Helvetica Neue"/>
        <a:sym typeface="Helvetica Neue"/>
      </a:defRPr>
    </a:lvl1pPr>
    <a:lvl2pPr indent="228600" defTabSz="457200">
      <a:lnSpc>
        <a:spcPct val="117999"/>
      </a:lnSpc>
      <a:defRPr sz="2000">
        <a:latin typeface="Helvetica Neue"/>
        <a:ea typeface="Helvetica Neue"/>
        <a:cs typeface="Helvetica Neue"/>
        <a:sym typeface="Helvetica Neue"/>
      </a:defRPr>
    </a:lvl2pPr>
    <a:lvl3pPr indent="457200" defTabSz="457200">
      <a:lnSpc>
        <a:spcPct val="117999"/>
      </a:lnSpc>
      <a:defRPr sz="2000">
        <a:latin typeface="Helvetica Neue"/>
        <a:ea typeface="Helvetica Neue"/>
        <a:cs typeface="Helvetica Neue"/>
        <a:sym typeface="Helvetica Neue"/>
      </a:defRPr>
    </a:lvl3pPr>
    <a:lvl4pPr indent="685800" defTabSz="457200">
      <a:lnSpc>
        <a:spcPct val="117999"/>
      </a:lnSpc>
      <a:defRPr sz="2000">
        <a:latin typeface="Helvetica Neue"/>
        <a:ea typeface="Helvetica Neue"/>
        <a:cs typeface="Helvetica Neue"/>
        <a:sym typeface="Helvetica Neue"/>
      </a:defRPr>
    </a:lvl4pPr>
    <a:lvl5pPr indent="914400" defTabSz="457200">
      <a:lnSpc>
        <a:spcPct val="117999"/>
      </a:lnSpc>
      <a:defRPr sz="2000">
        <a:latin typeface="Helvetica Neue"/>
        <a:ea typeface="Helvetica Neue"/>
        <a:cs typeface="Helvetica Neue"/>
        <a:sym typeface="Helvetica Neue"/>
      </a:defRPr>
    </a:lvl5pPr>
    <a:lvl6pPr indent="1143000" defTabSz="457200">
      <a:lnSpc>
        <a:spcPct val="117999"/>
      </a:lnSpc>
      <a:defRPr sz="2000">
        <a:latin typeface="Helvetica Neue"/>
        <a:ea typeface="Helvetica Neue"/>
        <a:cs typeface="Helvetica Neue"/>
        <a:sym typeface="Helvetica Neue"/>
      </a:defRPr>
    </a:lvl6pPr>
    <a:lvl7pPr indent="1371600" defTabSz="457200">
      <a:lnSpc>
        <a:spcPct val="117999"/>
      </a:lnSpc>
      <a:defRPr sz="2000">
        <a:latin typeface="Helvetica Neue"/>
        <a:ea typeface="Helvetica Neue"/>
        <a:cs typeface="Helvetica Neue"/>
        <a:sym typeface="Helvetica Neue"/>
      </a:defRPr>
    </a:lvl7pPr>
    <a:lvl8pPr indent="1600200" defTabSz="457200">
      <a:lnSpc>
        <a:spcPct val="117999"/>
      </a:lnSpc>
      <a:defRPr sz="2000">
        <a:latin typeface="Helvetica Neue"/>
        <a:ea typeface="Helvetica Neue"/>
        <a:cs typeface="Helvetica Neue"/>
        <a:sym typeface="Helvetica Neue"/>
      </a:defRPr>
    </a:lvl8pPr>
    <a:lvl9pPr indent="1828800" defTabSz="457200">
      <a:lnSpc>
        <a:spcPct val="117999"/>
      </a:lnSpc>
      <a:defRPr sz="2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20001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51076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22506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2CA35AF-713E-F840-97D6-B5CF6D177332}" type="slidenum">
              <a:rPr lang="it-IT" smtClean="0"/>
              <a:t>60</a:t>
            </a:fld>
            <a:endParaRPr lang="it-IT"/>
          </a:p>
        </p:txBody>
      </p:sp>
    </p:spTree>
    <p:extLst>
      <p:ext uri="{BB962C8B-B14F-4D97-AF65-F5344CB8AC3E}">
        <p14:creationId xmlns:p14="http://schemas.microsoft.com/office/powerpoint/2010/main" val="363006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79080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48912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60414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2022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9038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99055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09089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14303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5" name="Shape 5"/>
          <p:cNvSpPr>
            <a:spLocks noGrp="1"/>
          </p:cNvSpPr>
          <p:nvPr>
            <p:ph type="title"/>
          </p:nvPr>
        </p:nvSpPr>
        <p:spPr>
          <a:xfrm>
            <a:off x="2578099" y="2447924"/>
            <a:ext cx="7848602" cy="2476501"/>
          </a:xfrm>
          <a:prstGeom prst="rect">
            <a:avLst/>
          </a:prstGeom>
        </p:spPr>
        <p:txBody>
          <a:bodyPr anchor="b"/>
          <a:lstStyle/>
          <a:p>
            <a:pPr lvl="0">
              <a:defRPr sz="1800">
                <a:solidFill>
                  <a:srgbClr val="000000"/>
                </a:solidFill>
              </a:defRPr>
            </a:pPr>
            <a:r>
              <a:rPr sz="7800">
                <a:solidFill>
                  <a:srgbClr val="FFFFFF"/>
                </a:solidFill>
              </a:rPr>
              <a:t>Titolo Testo</a:t>
            </a:r>
          </a:p>
        </p:txBody>
      </p:sp>
      <p:sp>
        <p:nvSpPr>
          <p:cNvPr id="6" name="Shape 6"/>
          <p:cNvSpPr>
            <a:spLocks noGrp="1"/>
          </p:cNvSpPr>
          <p:nvPr>
            <p:ph type="body" idx="1"/>
          </p:nvPr>
        </p:nvSpPr>
        <p:spPr>
          <a:xfrm>
            <a:off x="2578099" y="4991100"/>
            <a:ext cx="7848602" cy="847725"/>
          </a:xfrm>
          <a:prstGeom prst="rect">
            <a:avLst/>
          </a:prstGeom>
        </p:spPr>
        <p:txBody>
          <a:bodyPr anchor="t"/>
          <a:lstStyle>
            <a:lvl1pPr marL="0" indent="0" algn="ctr">
              <a:spcBef>
                <a:spcPts val="0"/>
              </a:spcBef>
              <a:buSzTx/>
              <a:buNone/>
              <a:defRPr sz="3000"/>
            </a:lvl1pPr>
            <a:lvl2pPr marL="0" indent="228600" algn="ctr">
              <a:spcBef>
                <a:spcPts val="0"/>
              </a:spcBef>
              <a:buSzTx/>
              <a:buNone/>
              <a:defRPr sz="3000"/>
            </a:lvl2pPr>
            <a:lvl3pPr marL="0" indent="457200" algn="ctr">
              <a:spcBef>
                <a:spcPts val="0"/>
              </a:spcBef>
              <a:buSzTx/>
              <a:buNone/>
              <a:defRPr sz="3000"/>
            </a:lvl3pPr>
            <a:lvl4pPr marL="0" indent="685800" algn="ctr">
              <a:spcBef>
                <a:spcPts val="0"/>
              </a:spcBef>
              <a:buSzTx/>
              <a:buNone/>
              <a:defRPr sz="3000"/>
            </a:lvl4pPr>
            <a:lvl5pPr marL="0" indent="914400" algn="ctr">
              <a:spcBef>
                <a:spcPts val="0"/>
              </a:spcBef>
              <a:buSzTx/>
              <a:buNone/>
              <a:defRPr sz="3000"/>
            </a:lvl5pPr>
          </a:lstStyle>
          <a:p>
            <a:pPr lvl="0">
              <a:defRPr sz="1800">
                <a:solidFill>
                  <a:srgbClr val="000000"/>
                </a:solidFill>
              </a:defRPr>
            </a:pPr>
            <a:r>
              <a:rPr sz="3000">
                <a:solidFill>
                  <a:srgbClr val="FFFFFF"/>
                </a:solidFill>
              </a:rPr>
              <a:t>Corpo livello uno</a:t>
            </a:r>
          </a:p>
          <a:p>
            <a:pPr lvl="1">
              <a:defRPr sz="1800">
                <a:solidFill>
                  <a:srgbClr val="000000"/>
                </a:solidFill>
              </a:defRPr>
            </a:pPr>
            <a:r>
              <a:rPr sz="3000">
                <a:solidFill>
                  <a:srgbClr val="FFFFFF"/>
                </a:solidFill>
              </a:rPr>
              <a:t>Corpo livello due</a:t>
            </a:r>
          </a:p>
          <a:p>
            <a:pPr lvl="2">
              <a:defRPr sz="1800">
                <a:solidFill>
                  <a:srgbClr val="000000"/>
                </a:solidFill>
              </a:defRPr>
            </a:pPr>
            <a:r>
              <a:rPr sz="3000">
                <a:solidFill>
                  <a:srgbClr val="FFFFFF"/>
                </a:solidFill>
              </a:rPr>
              <a:t>Corpo livello tre</a:t>
            </a:r>
          </a:p>
          <a:p>
            <a:pPr lvl="3">
              <a:defRPr sz="1800">
                <a:solidFill>
                  <a:srgbClr val="000000"/>
                </a:solidFill>
              </a:defRPr>
            </a:pPr>
            <a:r>
              <a:rPr sz="3000">
                <a:solidFill>
                  <a:srgbClr val="FFFFFF"/>
                </a:solidFill>
              </a:rPr>
              <a:t>Corpo livello quattro</a:t>
            </a:r>
          </a:p>
          <a:p>
            <a:pPr lvl="4">
              <a:defRPr sz="1800">
                <a:solidFill>
                  <a:srgbClr val="000000"/>
                </a:solidFill>
              </a:defRPr>
            </a:pPr>
            <a:r>
              <a:rPr sz="3000">
                <a:solidFill>
                  <a:srgbClr val="FFFFFF"/>
                </a:solidFill>
              </a:rPr>
              <a:t>Livello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761828" y="3576321"/>
            <a:ext cx="9509759" cy="3218177"/>
          </a:xfrm>
        </p:spPr>
        <p:txBody>
          <a:bodyPr anchor="b">
            <a:normAutofit/>
          </a:bodyPr>
          <a:lstStyle>
            <a:lvl1pPr>
              <a:defRPr sz="576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761828" y="6794495"/>
            <a:ext cx="9509759" cy="1601825"/>
          </a:xfrm>
        </p:spPr>
        <p:txBody>
          <a:bodyPr anchor="t"/>
          <a:lstStyle>
            <a:lvl1pPr marL="0" indent="0" algn="l">
              <a:buNone/>
              <a:defRPr>
                <a:solidFill>
                  <a:schemeClr val="tx1">
                    <a:lumMod val="65000"/>
                    <a:lumOff val="35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A23A3CB-09FC-9D40-924B-13C581536C43}" type="datetimeFigureOut">
              <a:rPr lang="it-IT" smtClean="0"/>
              <a:t>22/01/2020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567267" y="6442013"/>
            <a:ext cx="831751" cy="519289"/>
          </a:xfrm>
        </p:spPr>
        <p:txBody>
          <a:bodyPr/>
          <a:lstStyle/>
          <a:p>
            <a:fld id="{8C4A7577-5A3C-5C48-B810-48E361EDF026}" type="slidenum">
              <a:rPr lang="it-IT" smtClean="0"/>
              <a:t>‹N›</a:t>
            </a:fld>
            <a:endParaRPr lang="it-IT"/>
          </a:p>
        </p:txBody>
      </p:sp>
    </p:spTree>
    <p:extLst>
      <p:ext uri="{BB962C8B-B14F-4D97-AF65-F5344CB8AC3E}">
        <p14:creationId xmlns:p14="http://schemas.microsoft.com/office/powerpoint/2010/main" val="156498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3" name="Shape 13"/>
          <p:cNvSpPr>
            <a:spLocks noGrp="1"/>
          </p:cNvSpPr>
          <p:nvPr>
            <p:ph type="title"/>
          </p:nvPr>
        </p:nvSpPr>
        <p:spPr>
          <a:xfrm>
            <a:off x="2339974" y="1790699"/>
            <a:ext cx="4000502" cy="3000376"/>
          </a:xfrm>
          <a:prstGeom prst="rect">
            <a:avLst/>
          </a:prstGeom>
        </p:spPr>
        <p:txBody>
          <a:bodyPr anchor="b"/>
          <a:lstStyle>
            <a:lvl1pPr>
              <a:defRPr sz="5800"/>
            </a:lvl1pPr>
          </a:lstStyle>
          <a:p>
            <a:pPr lvl="0">
              <a:defRPr sz="1800">
                <a:solidFill>
                  <a:srgbClr val="000000"/>
                </a:solidFill>
              </a:defRPr>
            </a:pPr>
            <a:r>
              <a:rPr sz="5800">
                <a:solidFill>
                  <a:srgbClr val="FFFFFF"/>
                </a:solidFill>
              </a:rPr>
              <a:t>Titolo Testo</a:t>
            </a:r>
          </a:p>
        </p:txBody>
      </p:sp>
      <p:sp>
        <p:nvSpPr>
          <p:cNvPr id="14" name="Shape 14"/>
          <p:cNvSpPr>
            <a:spLocks noGrp="1"/>
          </p:cNvSpPr>
          <p:nvPr>
            <p:ph type="body" idx="1"/>
          </p:nvPr>
        </p:nvSpPr>
        <p:spPr>
          <a:xfrm>
            <a:off x="2339974" y="4972050"/>
            <a:ext cx="4000502" cy="3000376"/>
          </a:xfrm>
          <a:prstGeom prst="rect">
            <a:avLst/>
          </a:prstGeom>
        </p:spPr>
        <p:txBody>
          <a:bodyPr anchor="t"/>
          <a:lstStyle>
            <a:lvl1pPr marL="0" indent="0" algn="ctr">
              <a:spcBef>
                <a:spcPts val="0"/>
              </a:spcBef>
              <a:buSzTx/>
              <a:buNone/>
              <a:defRPr sz="3000"/>
            </a:lvl1pPr>
            <a:lvl2pPr marL="0" indent="228600" algn="ctr">
              <a:spcBef>
                <a:spcPts val="0"/>
              </a:spcBef>
              <a:buSzTx/>
              <a:buNone/>
              <a:defRPr sz="3000"/>
            </a:lvl2pPr>
            <a:lvl3pPr marL="0" indent="457200" algn="ctr">
              <a:spcBef>
                <a:spcPts val="0"/>
              </a:spcBef>
              <a:buSzTx/>
              <a:buNone/>
              <a:defRPr sz="3000"/>
            </a:lvl3pPr>
            <a:lvl4pPr marL="0" indent="685800" algn="ctr">
              <a:spcBef>
                <a:spcPts val="0"/>
              </a:spcBef>
              <a:buSzTx/>
              <a:buNone/>
              <a:defRPr sz="3000"/>
            </a:lvl4pPr>
            <a:lvl5pPr marL="0" indent="914400" algn="ctr">
              <a:spcBef>
                <a:spcPts val="0"/>
              </a:spcBef>
              <a:buSzTx/>
              <a:buNone/>
              <a:defRPr sz="3000"/>
            </a:lvl5pPr>
          </a:lstStyle>
          <a:p>
            <a:pPr lvl="0">
              <a:defRPr sz="1800">
                <a:solidFill>
                  <a:srgbClr val="000000"/>
                </a:solidFill>
              </a:defRPr>
            </a:pPr>
            <a:r>
              <a:rPr sz="3000">
                <a:solidFill>
                  <a:srgbClr val="FFFFFF"/>
                </a:solidFill>
              </a:rPr>
              <a:t>Corpo livello uno</a:t>
            </a:r>
          </a:p>
          <a:p>
            <a:pPr lvl="1">
              <a:defRPr sz="1800">
                <a:solidFill>
                  <a:srgbClr val="000000"/>
                </a:solidFill>
              </a:defRPr>
            </a:pPr>
            <a:r>
              <a:rPr sz="3000">
                <a:solidFill>
                  <a:srgbClr val="FFFFFF"/>
                </a:solidFill>
              </a:rPr>
              <a:t>Corpo livello due</a:t>
            </a:r>
          </a:p>
          <a:p>
            <a:pPr lvl="2">
              <a:defRPr sz="1800">
                <a:solidFill>
                  <a:srgbClr val="000000"/>
                </a:solidFill>
              </a:defRPr>
            </a:pPr>
            <a:r>
              <a:rPr sz="3000">
                <a:solidFill>
                  <a:srgbClr val="FFFFFF"/>
                </a:solidFill>
              </a:rPr>
              <a:t>Corpo livello tre</a:t>
            </a:r>
          </a:p>
          <a:p>
            <a:pPr lvl="3">
              <a:defRPr sz="1800">
                <a:solidFill>
                  <a:srgbClr val="000000"/>
                </a:solidFill>
              </a:defRPr>
            </a:pPr>
            <a:r>
              <a:rPr sz="3000">
                <a:solidFill>
                  <a:srgbClr val="FFFFFF"/>
                </a:solidFill>
              </a:rPr>
              <a:t>Corpo livello quattro</a:t>
            </a:r>
          </a:p>
          <a:p>
            <a:pPr lvl="4">
              <a:defRPr sz="1800">
                <a:solidFill>
                  <a:srgbClr val="000000"/>
                </a:solidFill>
              </a:defRPr>
            </a:pPr>
            <a:r>
              <a:rPr sz="3000">
                <a:solidFill>
                  <a:srgbClr val="FFFFFF"/>
                </a:solidFill>
              </a:rPr>
              <a:t>Livello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800">
                <a:solidFill>
                  <a:srgbClr val="FFFFFF"/>
                </a:solidFill>
              </a:rPr>
              <a:t>Titolo Testo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800">
                <a:solidFill>
                  <a:srgbClr val="FFFFFF"/>
                </a:solidFill>
              </a:rPr>
              <a:t>Titolo Testo</a:t>
            </a:r>
          </a:p>
        </p:txBody>
      </p:sp>
      <p:sp>
        <p:nvSpPr>
          <p:cNvPr id="22" name="Shape 22"/>
          <p:cNvSpPr>
            <a:spLocks noGrp="1"/>
          </p:cNvSpPr>
          <p:nvPr>
            <p:ph type="body" idx="1"/>
          </p:nvPr>
        </p:nvSpPr>
        <p:spPr>
          <a:xfrm>
            <a:off x="2339974" y="3162300"/>
            <a:ext cx="4000502" cy="4714876"/>
          </a:xfrm>
          <a:prstGeom prst="rect">
            <a:avLst/>
          </a:prstGeom>
        </p:spPr>
        <p:txBody>
          <a:bodyPr/>
          <a:lstStyle>
            <a:lvl1pPr marL="353785" indent="-353785">
              <a:spcBef>
                <a:spcPts val="3800"/>
              </a:spcBef>
              <a:defRPr sz="2600"/>
            </a:lvl1pPr>
            <a:lvl2pPr marL="734785" indent="-353785">
              <a:spcBef>
                <a:spcPts val="3800"/>
              </a:spcBef>
              <a:defRPr sz="2600"/>
            </a:lvl2pPr>
            <a:lvl3pPr marL="1115785" indent="-353785">
              <a:spcBef>
                <a:spcPts val="3800"/>
              </a:spcBef>
              <a:defRPr sz="2600"/>
            </a:lvl3pPr>
            <a:lvl4pPr marL="1496785" indent="-353785">
              <a:spcBef>
                <a:spcPts val="3800"/>
              </a:spcBef>
              <a:defRPr sz="2600"/>
            </a:lvl4pPr>
            <a:lvl5pPr marL="1877785" indent="-353785">
              <a:spcBef>
                <a:spcPts val="3800"/>
              </a:spcBef>
              <a:defRPr sz="2600"/>
            </a:lvl5pPr>
          </a:lstStyle>
          <a:p>
            <a:pPr lvl="0">
              <a:defRPr sz="1800">
                <a:solidFill>
                  <a:srgbClr val="000000"/>
                </a:solidFill>
              </a:defRPr>
            </a:pPr>
            <a:r>
              <a:rPr sz="2600">
                <a:solidFill>
                  <a:srgbClr val="FFFFFF"/>
                </a:solidFill>
              </a:rPr>
              <a:t>Corpo livello uno</a:t>
            </a:r>
          </a:p>
          <a:p>
            <a:pPr lvl="1">
              <a:defRPr sz="1800">
                <a:solidFill>
                  <a:srgbClr val="000000"/>
                </a:solidFill>
              </a:defRPr>
            </a:pPr>
            <a:r>
              <a:rPr sz="2600">
                <a:solidFill>
                  <a:srgbClr val="FFFFFF"/>
                </a:solidFill>
              </a:rPr>
              <a:t>Corpo livello due</a:t>
            </a:r>
          </a:p>
          <a:p>
            <a:pPr lvl="2">
              <a:defRPr sz="1800">
                <a:solidFill>
                  <a:srgbClr val="000000"/>
                </a:solidFill>
              </a:defRPr>
            </a:pPr>
            <a:r>
              <a:rPr sz="2600">
                <a:solidFill>
                  <a:srgbClr val="FFFFFF"/>
                </a:solidFill>
              </a:rPr>
              <a:t>Corpo livello tre</a:t>
            </a:r>
          </a:p>
          <a:p>
            <a:pPr lvl="3">
              <a:defRPr sz="1800">
                <a:solidFill>
                  <a:srgbClr val="000000"/>
                </a:solidFill>
              </a:defRPr>
            </a:pPr>
            <a:r>
              <a:rPr sz="2600">
                <a:solidFill>
                  <a:srgbClr val="FFFFFF"/>
                </a:solidFill>
              </a:rPr>
              <a:t>Corpo livello quattro</a:t>
            </a:r>
          </a:p>
          <a:p>
            <a:pPr lvl="4">
              <a:defRPr sz="1800">
                <a:solidFill>
                  <a:srgbClr val="000000"/>
                </a:solidFill>
              </a:defRPr>
            </a:pPr>
            <a:r>
              <a:rPr sz="2600">
                <a:solidFill>
                  <a:srgbClr val="FFFFFF"/>
                </a:solidFill>
              </a:rPr>
              <a:t>Livello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24" name="Shape 24"/>
          <p:cNvSpPr>
            <a:spLocks noGrp="1"/>
          </p:cNvSpPr>
          <p:nvPr>
            <p:ph type="body" idx="1"/>
          </p:nvPr>
        </p:nvSpPr>
        <p:spPr>
          <a:xfrm>
            <a:off x="2339974" y="2171699"/>
            <a:ext cx="8324852" cy="5410202"/>
          </a:xfrm>
          <a:prstGeom prst="rect">
            <a:avLst/>
          </a:prstGeom>
        </p:spPr>
        <p:txBody>
          <a:bodyPr/>
          <a:lstStyle/>
          <a:p>
            <a:pPr lvl="0">
              <a:defRPr sz="1800">
                <a:solidFill>
                  <a:srgbClr val="000000"/>
                </a:solidFill>
              </a:defRPr>
            </a:pPr>
            <a:r>
              <a:rPr sz="3600">
                <a:solidFill>
                  <a:srgbClr val="FFFFFF"/>
                </a:solidFill>
              </a:rPr>
              <a:t>Corpo livello uno</a:t>
            </a:r>
          </a:p>
          <a:p>
            <a:pPr lvl="1">
              <a:defRPr sz="1800">
                <a:solidFill>
                  <a:srgbClr val="000000"/>
                </a:solidFill>
              </a:defRPr>
            </a:pPr>
            <a:r>
              <a:rPr sz="3600">
                <a:solidFill>
                  <a:srgbClr val="FFFFFF"/>
                </a:solidFill>
              </a:rPr>
              <a:t>Corpo livello due</a:t>
            </a:r>
          </a:p>
          <a:p>
            <a:pPr lvl="2">
              <a:defRPr sz="1800">
                <a:solidFill>
                  <a:srgbClr val="000000"/>
                </a:solidFill>
              </a:defRPr>
            </a:pPr>
            <a:r>
              <a:rPr sz="3600">
                <a:solidFill>
                  <a:srgbClr val="FFFFFF"/>
                </a:solidFill>
              </a:rPr>
              <a:t>Corpo livello tre</a:t>
            </a:r>
          </a:p>
          <a:p>
            <a:pPr lvl="3">
              <a:defRPr sz="1800">
                <a:solidFill>
                  <a:srgbClr val="000000"/>
                </a:solidFill>
              </a:defRPr>
            </a:pPr>
            <a:r>
              <a:rPr sz="3600">
                <a:solidFill>
                  <a:srgbClr val="FFFFFF"/>
                </a:solidFill>
              </a:rPr>
              <a:t>Corpo livello quattro</a:t>
            </a:r>
          </a:p>
          <a:p>
            <a:pPr lvl="4">
              <a:defRPr sz="1800">
                <a:solidFill>
                  <a:srgbClr val="000000"/>
                </a:solidFill>
              </a:defRPr>
            </a:pPr>
            <a:r>
              <a:rPr sz="3600">
                <a:solidFill>
                  <a:srgbClr val="FFFFFF"/>
                </a:solidFill>
              </a:rPr>
              <a:t>Livello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339974" y="1523999"/>
            <a:ext cx="8324852" cy="1590676"/>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800">
                <a:solidFill>
                  <a:srgbClr val="FFFFFF"/>
                </a:solidFill>
              </a:rPr>
              <a:t>Titolo Testo</a:t>
            </a:r>
          </a:p>
        </p:txBody>
      </p:sp>
      <p:sp>
        <p:nvSpPr>
          <p:cNvPr id="3" name="Shape 3"/>
          <p:cNvSpPr>
            <a:spLocks noGrp="1"/>
          </p:cNvSpPr>
          <p:nvPr>
            <p:ph type="body" idx="1"/>
          </p:nvPr>
        </p:nvSpPr>
        <p:spPr>
          <a:xfrm>
            <a:off x="2339974" y="3162300"/>
            <a:ext cx="8324852" cy="4714876"/>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FFFFFF"/>
                </a:solidFill>
              </a:rPr>
              <a:t>Corpo livello uno</a:t>
            </a:r>
          </a:p>
          <a:p>
            <a:pPr lvl="1">
              <a:defRPr sz="1800">
                <a:solidFill>
                  <a:srgbClr val="000000"/>
                </a:solidFill>
              </a:defRPr>
            </a:pPr>
            <a:r>
              <a:rPr sz="3600">
                <a:solidFill>
                  <a:srgbClr val="FFFFFF"/>
                </a:solidFill>
              </a:rPr>
              <a:t>Corpo livello due</a:t>
            </a:r>
          </a:p>
          <a:p>
            <a:pPr lvl="2">
              <a:defRPr sz="1800">
                <a:solidFill>
                  <a:srgbClr val="000000"/>
                </a:solidFill>
              </a:defRPr>
            </a:pPr>
            <a:r>
              <a:rPr sz="3600">
                <a:solidFill>
                  <a:srgbClr val="FFFFFF"/>
                </a:solidFill>
              </a:rPr>
              <a:t>Corpo livello tre</a:t>
            </a:r>
          </a:p>
          <a:p>
            <a:pPr lvl="3">
              <a:defRPr sz="1800">
                <a:solidFill>
                  <a:srgbClr val="000000"/>
                </a:solidFill>
              </a:defRPr>
            </a:pPr>
            <a:r>
              <a:rPr sz="3600">
                <a:solidFill>
                  <a:srgbClr val="FFFFFF"/>
                </a:solidFill>
              </a:rPr>
              <a:t>Corpo livello quattro</a:t>
            </a:r>
          </a:p>
          <a:p>
            <a:pPr lvl="4">
              <a:defRPr sz="1800">
                <a:solidFill>
                  <a:srgbClr val="000000"/>
                </a:solidFill>
              </a:defRPr>
            </a:pPr>
            <a:r>
              <a:rPr sz="3600">
                <a:solidFill>
                  <a:srgbClr val="FFFFFF"/>
                </a:solidFill>
              </a:rPr>
              <a:t>Livello 5</a:t>
            </a:r>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Lst>
  <p:transition spd="med"/>
  <p:txStyles>
    <p:titleStyle>
      <a:lvl1pPr algn="ctr" defTabSz="584200">
        <a:defRPr sz="7800">
          <a:solidFill>
            <a:srgbClr val="FFFFFF"/>
          </a:solidFill>
          <a:latin typeface="+mn-lt"/>
          <a:ea typeface="+mn-ea"/>
          <a:cs typeface="+mn-cs"/>
          <a:sym typeface="Helvetica Light"/>
        </a:defRPr>
      </a:lvl1pPr>
      <a:lvl2pPr indent="228600" algn="ctr" defTabSz="584200">
        <a:defRPr sz="7800">
          <a:solidFill>
            <a:srgbClr val="FFFFFF"/>
          </a:solidFill>
          <a:latin typeface="+mn-lt"/>
          <a:ea typeface="+mn-ea"/>
          <a:cs typeface="+mn-cs"/>
          <a:sym typeface="Helvetica Light"/>
        </a:defRPr>
      </a:lvl2pPr>
      <a:lvl3pPr indent="457200" algn="ctr" defTabSz="584200">
        <a:defRPr sz="7800">
          <a:solidFill>
            <a:srgbClr val="FFFFFF"/>
          </a:solidFill>
          <a:latin typeface="+mn-lt"/>
          <a:ea typeface="+mn-ea"/>
          <a:cs typeface="+mn-cs"/>
          <a:sym typeface="Helvetica Light"/>
        </a:defRPr>
      </a:lvl3pPr>
      <a:lvl4pPr indent="685800" algn="ctr" defTabSz="584200">
        <a:defRPr sz="7800">
          <a:solidFill>
            <a:srgbClr val="FFFFFF"/>
          </a:solidFill>
          <a:latin typeface="+mn-lt"/>
          <a:ea typeface="+mn-ea"/>
          <a:cs typeface="+mn-cs"/>
          <a:sym typeface="Helvetica Light"/>
        </a:defRPr>
      </a:lvl4pPr>
      <a:lvl5pPr indent="914400" algn="ctr" defTabSz="584200">
        <a:defRPr sz="7800">
          <a:solidFill>
            <a:srgbClr val="FFFFFF"/>
          </a:solidFill>
          <a:latin typeface="+mn-lt"/>
          <a:ea typeface="+mn-ea"/>
          <a:cs typeface="+mn-cs"/>
          <a:sym typeface="Helvetica Light"/>
        </a:defRPr>
      </a:lvl5pPr>
      <a:lvl6pPr indent="1143000" algn="ctr" defTabSz="584200">
        <a:defRPr sz="7800">
          <a:solidFill>
            <a:srgbClr val="FFFFFF"/>
          </a:solidFill>
          <a:latin typeface="+mn-lt"/>
          <a:ea typeface="+mn-ea"/>
          <a:cs typeface="+mn-cs"/>
          <a:sym typeface="Helvetica Light"/>
        </a:defRPr>
      </a:lvl6pPr>
      <a:lvl7pPr indent="1371600" algn="ctr" defTabSz="584200">
        <a:defRPr sz="7800">
          <a:solidFill>
            <a:srgbClr val="FFFFFF"/>
          </a:solidFill>
          <a:latin typeface="+mn-lt"/>
          <a:ea typeface="+mn-ea"/>
          <a:cs typeface="+mn-cs"/>
          <a:sym typeface="Helvetica Light"/>
        </a:defRPr>
      </a:lvl7pPr>
      <a:lvl8pPr indent="1600200" algn="ctr" defTabSz="584200">
        <a:defRPr sz="7800">
          <a:solidFill>
            <a:srgbClr val="FFFFFF"/>
          </a:solidFill>
          <a:latin typeface="+mn-lt"/>
          <a:ea typeface="+mn-ea"/>
          <a:cs typeface="+mn-cs"/>
          <a:sym typeface="Helvetica Light"/>
        </a:defRPr>
      </a:lvl8pPr>
      <a:lvl9pPr indent="1828800" algn="ctr" defTabSz="584200">
        <a:defRPr sz="7800">
          <a:solidFill>
            <a:srgbClr val="FFFFFF"/>
          </a:solidFill>
          <a:latin typeface="+mn-lt"/>
          <a:ea typeface="+mn-ea"/>
          <a:cs typeface="+mn-cs"/>
          <a:sym typeface="Helvetica Light"/>
        </a:defRPr>
      </a:lvl9pPr>
    </p:titleStyle>
    <p:bodyStyle>
      <a:lvl1pPr marL="433136" indent="-433136" defTabSz="584200">
        <a:spcBef>
          <a:spcPts val="4200"/>
        </a:spcBef>
        <a:buSzPct val="75000"/>
        <a:buChar char="•"/>
        <a:defRPr sz="3600">
          <a:solidFill>
            <a:srgbClr val="FFFFFF"/>
          </a:solidFill>
          <a:latin typeface="+mn-lt"/>
          <a:ea typeface="+mn-ea"/>
          <a:cs typeface="+mn-cs"/>
          <a:sym typeface="Helvetica Light"/>
        </a:defRPr>
      </a:lvl1pPr>
      <a:lvl2pPr marL="890336" indent="-433136" defTabSz="584200">
        <a:spcBef>
          <a:spcPts val="4200"/>
        </a:spcBef>
        <a:buSzPct val="75000"/>
        <a:buChar char="•"/>
        <a:defRPr sz="3600">
          <a:solidFill>
            <a:srgbClr val="FFFFFF"/>
          </a:solidFill>
          <a:latin typeface="+mn-lt"/>
          <a:ea typeface="+mn-ea"/>
          <a:cs typeface="+mn-cs"/>
          <a:sym typeface="Helvetica Light"/>
        </a:defRPr>
      </a:lvl2pPr>
      <a:lvl3pPr marL="1347536" indent="-433136" defTabSz="584200">
        <a:spcBef>
          <a:spcPts val="4200"/>
        </a:spcBef>
        <a:buSzPct val="75000"/>
        <a:buChar char="•"/>
        <a:defRPr sz="3600">
          <a:solidFill>
            <a:srgbClr val="FFFFFF"/>
          </a:solidFill>
          <a:latin typeface="+mn-lt"/>
          <a:ea typeface="+mn-ea"/>
          <a:cs typeface="+mn-cs"/>
          <a:sym typeface="Helvetica Light"/>
        </a:defRPr>
      </a:lvl3pPr>
      <a:lvl4pPr marL="1804736" indent="-433136" defTabSz="584200">
        <a:spcBef>
          <a:spcPts val="4200"/>
        </a:spcBef>
        <a:buSzPct val="75000"/>
        <a:buChar char="•"/>
        <a:defRPr sz="3600">
          <a:solidFill>
            <a:srgbClr val="FFFFFF"/>
          </a:solidFill>
          <a:latin typeface="+mn-lt"/>
          <a:ea typeface="+mn-ea"/>
          <a:cs typeface="+mn-cs"/>
          <a:sym typeface="Helvetica Light"/>
        </a:defRPr>
      </a:lvl4pPr>
      <a:lvl5pPr marL="2261936" indent="-433136" defTabSz="584200">
        <a:spcBef>
          <a:spcPts val="4200"/>
        </a:spcBef>
        <a:buSzPct val="75000"/>
        <a:buChar char="•"/>
        <a:defRPr sz="3600">
          <a:solidFill>
            <a:srgbClr val="FFFFFF"/>
          </a:solidFill>
          <a:latin typeface="+mn-lt"/>
          <a:ea typeface="+mn-ea"/>
          <a:cs typeface="+mn-cs"/>
          <a:sym typeface="Helvetica Light"/>
        </a:defRPr>
      </a:lvl5pPr>
      <a:lvl6pPr marL="2719136" indent="-433136" defTabSz="584200">
        <a:spcBef>
          <a:spcPts val="4200"/>
        </a:spcBef>
        <a:buSzPct val="75000"/>
        <a:buChar char="•"/>
        <a:defRPr sz="3600">
          <a:solidFill>
            <a:srgbClr val="FFFFFF"/>
          </a:solidFill>
          <a:latin typeface="+mn-lt"/>
          <a:ea typeface="+mn-ea"/>
          <a:cs typeface="+mn-cs"/>
          <a:sym typeface="Helvetica Light"/>
        </a:defRPr>
      </a:lvl6pPr>
      <a:lvl7pPr marL="3176336" indent="-433136" defTabSz="584200">
        <a:spcBef>
          <a:spcPts val="4200"/>
        </a:spcBef>
        <a:buSzPct val="75000"/>
        <a:buChar char="•"/>
        <a:defRPr sz="3600">
          <a:solidFill>
            <a:srgbClr val="FFFFFF"/>
          </a:solidFill>
          <a:latin typeface="+mn-lt"/>
          <a:ea typeface="+mn-ea"/>
          <a:cs typeface="+mn-cs"/>
          <a:sym typeface="Helvetica Light"/>
        </a:defRPr>
      </a:lvl7pPr>
      <a:lvl8pPr marL="3633536" indent="-433136" defTabSz="584200">
        <a:spcBef>
          <a:spcPts val="4200"/>
        </a:spcBef>
        <a:buSzPct val="75000"/>
        <a:buChar char="•"/>
        <a:defRPr sz="3600">
          <a:solidFill>
            <a:srgbClr val="FFFFFF"/>
          </a:solidFill>
          <a:latin typeface="+mn-lt"/>
          <a:ea typeface="+mn-ea"/>
          <a:cs typeface="+mn-cs"/>
          <a:sym typeface="Helvetica Light"/>
        </a:defRPr>
      </a:lvl8pPr>
      <a:lvl9pPr marL="4090736" indent="-433136" defTabSz="584200">
        <a:spcBef>
          <a:spcPts val="4200"/>
        </a:spcBef>
        <a:buSzPct val="75000"/>
        <a:buChar char="•"/>
        <a:defRPr sz="3600">
          <a:solidFill>
            <a:srgbClr val="FFFFFF"/>
          </a:solidFill>
          <a:latin typeface="+mn-lt"/>
          <a:ea typeface="+mn-ea"/>
          <a:cs typeface="+mn-cs"/>
          <a:sym typeface="Helvetica Light"/>
        </a:defRPr>
      </a:lvl9pPr>
    </p:bodyStyle>
    <p:otherStyle>
      <a:lvl1pPr algn="ctr" defTabSz="584200">
        <a:defRPr sz="1600">
          <a:solidFill>
            <a:schemeClr val="tx1"/>
          </a:solidFill>
          <a:latin typeface="+mn-lt"/>
          <a:ea typeface="+mn-ea"/>
          <a:cs typeface="+mn-cs"/>
          <a:sym typeface="Helvetica Light"/>
        </a:defRPr>
      </a:lvl1pPr>
      <a:lvl2pPr indent="228600" algn="ctr" defTabSz="584200">
        <a:defRPr sz="1600">
          <a:solidFill>
            <a:schemeClr val="tx1"/>
          </a:solidFill>
          <a:latin typeface="+mn-lt"/>
          <a:ea typeface="+mn-ea"/>
          <a:cs typeface="+mn-cs"/>
          <a:sym typeface="Helvetica Light"/>
        </a:defRPr>
      </a:lvl2pPr>
      <a:lvl3pPr indent="457200" algn="ctr" defTabSz="584200">
        <a:defRPr sz="1600">
          <a:solidFill>
            <a:schemeClr val="tx1"/>
          </a:solidFill>
          <a:latin typeface="+mn-lt"/>
          <a:ea typeface="+mn-ea"/>
          <a:cs typeface="+mn-cs"/>
          <a:sym typeface="Helvetica Light"/>
        </a:defRPr>
      </a:lvl3pPr>
      <a:lvl4pPr indent="685800" algn="ctr" defTabSz="584200">
        <a:defRPr sz="1600">
          <a:solidFill>
            <a:schemeClr val="tx1"/>
          </a:solidFill>
          <a:latin typeface="+mn-lt"/>
          <a:ea typeface="+mn-ea"/>
          <a:cs typeface="+mn-cs"/>
          <a:sym typeface="Helvetica Light"/>
        </a:defRPr>
      </a:lvl4pPr>
      <a:lvl5pPr indent="914400" algn="ctr" defTabSz="584200">
        <a:defRPr sz="1600">
          <a:solidFill>
            <a:schemeClr val="tx1"/>
          </a:solidFill>
          <a:latin typeface="+mn-lt"/>
          <a:ea typeface="+mn-ea"/>
          <a:cs typeface="+mn-cs"/>
          <a:sym typeface="Helvetica Light"/>
        </a:defRPr>
      </a:lvl5pPr>
      <a:lvl6pPr indent="1143000" algn="ctr" defTabSz="584200">
        <a:defRPr sz="1600">
          <a:solidFill>
            <a:schemeClr val="tx1"/>
          </a:solidFill>
          <a:latin typeface="+mn-lt"/>
          <a:ea typeface="+mn-ea"/>
          <a:cs typeface="+mn-cs"/>
          <a:sym typeface="Helvetica Light"/>
        </a:defRPr>
      </a:lvl6pPr>
      <a:lvl7pPr indent="1371600" algn="ctr" defTabSz="584200">
        <a:defRPr sz="1600">
          <a:solidFill>
            <a:schemeClr val="tx1"/>
          </a:solidFill>
          <a:latin typeface="+mn-lt"/>
          <a:ea typeface="+mn-ea"/>
          <a:cs typeface="+mn-cs"/>
          <a:sym typeface="Helvetica Light"/>
        </a:defRPr>
      </a:lvl7pPr>
      <a:lvl8pPr indent="1600200" algn="ctr" defTabSz="584200">
        <a:defRPr sz="1600">
          <a:solidFill>
            <a:schemeClr val="tx1"/>
          </a:solidFill>
          <a:latin typeface="+mn-lt"/>
          <a:ea typeface="+mn-ea"/>
          <a:cs typeface="+mn-cs"/>
          <a:sym typeface="Helvetica Light"/>
        </a:defRPr>
      </a:lvl8pPr>
      <a:lvl9pPr indent="1828800" algn="ctr" defTabSz="584200">
        <a:defRPr sz="16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17411" y="2899274"/>
            <a:ext cx="12691966" cy="2476501"/>
          </a:xfrm>
          <a:prstGeom prst="rect">
            <a:avLst/>
          </a:prstGeom>
        </p:spPr>
        <p:txBody>
          <a:bodyPr/>
          <a:lstStyle/>
          <a:p>
            <a:pPr lvl="0" defTabSz="391414">
              <a:defRPr sz="1800">
                <a:solidFill>
                  <a:srgbClr val="000000"/>
                </a:solidFill>
              </a:defRPr>
            </a:pPr>
            <a:r>
              <a:rPr lang="it-IT" sz="5226" i="1" dirty="0">
                <a:solidFill>
                  <a:srgbClr val="FFFFFF"/>
                </a:solidFill>
              </a:rPr>
              <a:t>13.01.2020 / 15.01.2020</a:t>
            </a:r>
            <a:endParaRPr sz="5226" i="1" dirty="0">
              <a:solidFill>
                <a:srgbClr val="FFFFFF"/>
              </a:solidFill>
            </a:endParaRPr>
          </a:p>
          <a:p>
            <a:pPr lvl="0" defTabSz="391414">
              <a:defRPr sz="1800">
                <a:solidFill>
                  <a:srgbClr val="000000"/>
                </a:solidFill>
              </a:defRPr>
            </a:pPr>
            <a:r>
              <a:rPr sz="5226" i="1" dirty="0">
                <a:solidFill>
                  <a:srgbClr val="FFFFFF"/>
                </a:solidFill>
              </a:rPr>
              <a:t>CORSO </a:t>
            </a:r>
            <a:r>
              <a:rPr lang="it-IT" sz="5226" i="1" dirty="0">
                <a:solidFill>
                  <a:srgbClr val="FFFFFF"/>
                </a:solidFill>
              </a:rPr>
              <a:t>ANNUALE </a:t>
            </a:r>
            <a:r>
              <a:rPr sz="5226" i="1" dirty="0">
                <a:solidFill>
                  <a:srgbClr val="FFFFFF"/>
                </a:solidFill>
              </a:rPr>
              <a:t>PER ASSISTENTI </a:t>
            </a:r>
          </a:p>
          <a:p>
            <a:pPr lvl="0" defTabSz="391414">
              <a:defRPr sz="1800">
                <a:solidFill>
                  <a:srgbClr val="000000"/>
                </a:solidFill>
              </a:defRPr>
            </a:pPr>
            <a:r>
              <a:rPr sz="5226" i="1" dirty="0">
                <a:solidFill>
                  <a:srgbClr val="FFFFFF"/>
                </a:solidFill>
              </a:rPr>
              <a:t>DI STUDIO ODONTOIATRICO</a:t>
            </a:r>
          </a:p>
        </p:txBody>
      </p:sp>
      <p:sp>
        <p:nvSpPr>
          <p:cNvPr id="33" name="Shape 33"/>
          <p:cNvSpPr>
            <a:spLocks noGrp="1"/>
          </p:cNvSpPr>
          <p:nvPr>
            <p:ph type="body" idx="1"/>
          </p:nvPr>
        </p:nvSpPr>
        <p:spPr>
          <a:xfrm>
            <a:off x="173992" y="571350"/>
            <a:ext cx="12578806" cy="1081955"/>
          </a:xfrm>
          <a:prstGeom prst="rect">
            <a:avLst/>
          </a:prstGeom>
        </p:spPr>
        <p:txBody>
          <a:bodyPr>
            <a:normAutofit/>
          </a:bodyPr>
          <a:lstStyle/>
          <a:p>
            <a:pPr lvl="0">
              <a:defRPr sz="1800">
                <a:solidFill>
                  <a:srgbClr val="000000"/>
                </a:solidFill>
              </a:defRPr>
            </a:pPr>
            <a:r>
              <a:rPr sz="3000" i="1" dirty="0">
                <a:solidFill>
                  <a:srgbClr val="FFFFFF"/>
                </a:solidFill>
              </a:rPr>
              <a:t>“INFORMATICA APPLICATA ALL’ODONTOIATRIA:</a:t>
            </a:r>
          </a:p>
          <a:p>
            <a:pPr lvl="0">
              <a:defRPr sz="1800">
                <a:solidFill>
                  <a:srgbClr val="000000"/>
                </a:solidFill>
              </a:defRPr>
            </a:pPr>
            <a:r>
              <a:rPr lang="it-IT" sz="3000" i="1" dirty="0">
                <a:solidFill>
                  <a:srgbClr val="FFFFFF"/>
                </a:solidFill>
              </a:rPr>
              <a:t>Applicativi informatici e </a:t>
            </a:r>
            <a:r>
              <a:rPr lang="it-IT" sz="3000" i="1" dirty="0" err="1">
                <a:solidFill>
                  <a:srgbClr val="FFFFFF"/>
                </a:solidFill>
              </a:rPr>
              <a:t>devices</a:t>
            </a:r>
            <a:r>
              <a:rPr lang="it-IT" sz="3000" i="1" dirty="0">
                <a:solidFill>
                  <a:srgbClr val="FFFFFF"/>
                </a:solidFill>
              </a:rPr>
              <a:t> nello studio odontoiatrico</a:t>
            </a:r>
            <a:endParaRPr sz="3000" i="1" dirty="0">
              <a:solidFill>
                <a:srgbClr val="FFFFFF"/>
              </a:solidFill>
            </a:endParaRPr>
          </a:p>
          <a:p>
            <a:pPr lvl="0">
              <a:defRPr sz="1800">
                <a:solidFill>
                  <a:srgbClr val="000000"/>
                </a:solidFill>
              </a:defRPr>
            </a:pPr>
            <a:endParaRPr sz="3000" i="1" dirty="0">
              <a:solidFill>
                <a:srgbClr val="FFFFFF"/>
              </a:solidFill>
            </a:endParaRPr>
          </a:p>
        </p:txBody>
      </p:sp>
      <p:sp>
        <p:nvSpPr>
          <p:cNvPr id="35" name="Shape 35"/>
          <p:cNvSpPr/>
          <p:nvPr/>
        </p:nvSpPr>
        <p:spPr>
          <a:xfrm>
            <a:off x="268695" y="1653305"/>
            <a:ext cx="12484103" cy="1461939"/>
          </a:xfrm>
          <a:prstGeom prst="rect">
            <a:avLst/>
          </a:prstGeom>
          <a:ln w="3175">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defRPr b="1">
                <a:latin typeface="Helvetica"/>
                <a:ea typeface="Helvetica"/>
                <a:cs typeface="Helvetica"/>
                <a:sym typeface="Helvetica"/>
              </a:defRPr>
            </a:lvl1pPr>
          </a:lstStyle>
          <a:p>
            <a:pPr lvl="0">
              <a:defRPr sz="1800" b="0">
                <a:solidFill>
                  <a:srgbClr val="000000"/>
                </a:solidFill>
              </a:defRPr>
            </a:pPr>
            <a:r>
              <a:rPr sz="3600" b="1" dirty="0">
                <a:solidFill>
                  <a:srgbClr val="FFFFFF"/>
                </a:solidFill>
              </a:rPr>
              <a:t>FABIO SCAFFIDI</a:t>
            </a:r>
            <a:endParaRPr lang="it-IT" sz="3600" b="1" dirty="0">
              <a:solidFill>
                <a:srgbClr val="FFFFFF"/>
              </a:solidFill>
            </a:endParaRPr>
          </a:p>
          <a:p>
            <a:pPr lvl="0">
              <a:defRPr sz="1800" b="0">
                <a:solidFill>
                  <a:srgbClr val="000000"/>
                </a:solidFill>
              </a:defRPr>
            </a:pPr>
            <a:r>
              <a:rPr lang="it-IT" sz="3600" b="1" dirty="0">
                <a:solidFill>
                  <a:srgbClr val="FFFFFF"/>
                </a:solidFill>
              </a:rPr>
              <a:t>MATTEO TAINO</a:t>
            </a:r>
          </a:p>
          <a:p>
            <a:pPr lvl="0">
              <a:defRPr sz="1800" b="0">
                <a:solidFill>
                  <a:srgbClr val="000000"/>
                </a:solidFill>
              </a:defRPr>
            </a:pPr>
            <a:r>
              <a:rPr lang="it-IT" dirty="0"/>
              <a:t>MATTEO TAINO</a:t>
            </a:r>
            <a:endParaRPr sz="3600" b="1" dirty="0">
              <a:solidFill>
                <a:srgbClr val="FFFFFF"/>
              </a:solidFill>
            </a:endParaRPr>
          </a:p>
        </p:txBody>
      </p:sp>
      <p:pic>
        <p:nvPicPr>
          <p:cNvPr id="10" name="Immagine 9" descr="Senza titolo.jpeg"/>
          <p:cNvPicPr>
            <a:picLocks noChangeAspect="1"/>
          </p:cNvPicPr>
          <p:nvPr/>
        </p:nvPicPr>
        <p:blipFill>
          <a:blip r:embed="rId2"/>
          <a:stretch>
            <a:fillRect/>
          </a:stretch>
        </p:blipFill>
        <p:spPr>
          <a:xfrm>
            <a:off x="6011530" y="7477995"/>
            <a:ext cx="6197600" cy="1244600"/>
          </a:xfrm>
          <a:prstGeom prst="rect">
            <a:avLst/>
          </a:prstGeom>
        </p:spPr>
      </p:pic>
      <p:pic>
        <p:nvPicPr>
          <p:cNvPr id="11" name="Immagine 10"/>
          <p:cNvPicPr>
            <a:picLocks noChangeAspect="1"/>
          </p:cNvPicPr>
          <p:nvPr/>
        </p:nvPicPr>
        <p:blipFill>
          <a:blip r:embed="rId3"/>
          <a:stretch>
            <a:fillRect/>
          </a:stretch>
        </p:blipFill>
        <p:spPr>
          <a:xfrm>
            <a:off x="1151359" y="5756813"/>
            <a:ext cx="4068212" cy="154869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8" name="CasellaDiTesto 7"/>
          <p:cNvSpPr txBox="1"/>
          <p:nvPr/>
        </p:nvSpPr>
        <p:spPr>
          <a:xfrm>
            <a:off x="375920" y="2618869"/>
            <a:ext cx="12171680" cy="783291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TROJAN: un </a:t>
            </a:r>
            <a:r>
              <a:rPr lang="it-IT" dirty="0" err="1"/>
              <a:t>trojan</a:t>
            </a:r>
            <a:r>
              <a:rPr lang="it-IT" dirty="0"/>
              <a:t> o </a:t>
            </a:r>
            <a:r>
              <a:rPr lang="it-IT" dirty="0" err="1"/>
              <a:t>trojan</a:t>
            </a:r>
            <a:r>
              <a:rPr lang="it-IT" dirty="0"/>
              <a:t> </a:t>
            </a:r>
            <a:r>
              <a:rPr lang="it-IT" dirty="0" err="1"/>
              <a:t>horse</a:t>
            </a:r>
            <a:r>
              <a:rPr lang="it-IT" dirty="0"/>
              <a:t> (in italiano Cavallo di Troia), nell'ambito della sicurezza informatica, indica un tipo di </a:t>
            </a:r>
            <a:r>
              <a:rPr lang="it-IT" dirty="0" err="1"/>
              <a:t>malware</a:t>
            </a:r>
            <a:r>
              <a:rPr lang="it-IT" dirty="0"/>
              <a:t>.</a:t>
            </a:r>
          </a:p>
          <a:p>
            <a:pPr algn="just"/>
            <a:r>
              <a:rPr lang="it-IT" dirty="0"/>
              <a:t>Il </a:t>
            </a:r>
            <a:r>
              <a:rPr lang="it-IT" dirty="0" err="1"/>
              <a:t>trojan</a:t>
            </a:r>
            <a:r>
              <a:rPr lang="it-IT" dirty="0"/>
              <a:t> nasconde il suo funzionamento all'interno di un altro programma apparentemente utile e innocuo. L'utente eseguendo o installando quest'ultimo programma installa o esegue di conseguenza anche il codice del </a:t>
            </a:r>
            <a:r>
              <a:rPr lang="it-IT" dirty="0" err="1"/>
              <a:t>trojan</a:t>
            </a:r>
            <a:r>
              <a:rPr lang="it-IT" dirty="0"/>
              <a:t> nascosto.</a:t>
            </a:r>
          </a:p>
          <a:p>
            <a:pPr algn="just"/>
            <a:r>
              <a:rPr lang="it-IT" dirty="0"/>
              <a:t>I </a:t>
            </a:r>
            <a:r>
              <a:rPr lang="it-IT" dirty="0" err="1"/>
              <a:t>trojan</a:t>
            </a:r>
            <a:r>
              <a:rPr lang="it-IT" dirty="0"/>
              <a:t> non si diffondono autonomamente come i virus e non sono in grado di replicare se stessi. Quindi richiedono un intervento diretto dell'aggressore per far giungere l'eseguibile maligno alla vittima.</a:t>
            </a:r>
          </a:p>
          <a:p>
            <a:pPr algn="just"/>
            <a:endParaRPr lang="it-IT" dirty="0">
              <a:effectLst/>
            </a:endParaRPr>
          </a:p>
          <a:p>
            <a:pPr algn="just"/>
            <a:endParaRPr lang="it-IT" dirty="0">
              <a:effectLst/>
            </a:endParaRPr>
          </a:p>
        </p:txBody>
      </p:sp>
      <p:sp>
        <p:nvSpPr>
          <p:cNvPr id="5" name="CasellaDiTesto 4">
            <a:extLst>
              <a:ext uri="{FF2B5EF4-FFF2-40B4-BE49-F238E27FC236}">
                <a16:creationId xmlns:a16="http://schemas.microsoft.com/office/drawing/2014/main" id="{4ADBB62D-997E-C140-B583-C98E69353880}"/>
              </a:ext>
            </a:extLst>
          </p:cNvPr>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SICUREZZA DEI DATI</a:t>
            </a:r>
          </a:p>
        </p:txBody>
      </p:sp>
    </p:spTree>
    <p:extLst>
      <p:ext uri="{BB962C8B-B14F-4D97-AF65-F5344CB8AC3E}">
        <p14:creationId xmlns:p14="http://schemas.microsoft.com/office/powerpoint/2010/main" val="13110427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8" name="CasellaDiTesto 7"/>
          <p:cNvSpPr txBox="1"/>
          <p:nvPr/>
        </p:nvSpPr>
        <p:spPr>
          <a:xfrm>
            <a:off x="375920" y="3100422"/>
            <a:ext cx="12171680" cy="506292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RANSOMWARE: è un tipo di </a:t>
            </a:r>
            <a:r>
              <a:rPr lang="it-IT" dirty="0" err="1"/>
              <a:t>malware</a:t>
            </a:r>
            <a:r>
              <a:rPr lang="it-IT" dirty="0"/>
              <a:t> che limita l'accesso al dispositivo che infetta, richiedendo un riscatto (</a:t>
            </a:r>
            <a:r>
              <a:rPr lang="it-IT" dirty="0" err="1"/>
              <a:t>ransom</a:t>
            </a:r>
            <a:r>
              <a:rPr lang="it-IT" dirty="0"/>
              <a:t> in inglese). Ad esempio alcune forme di </a:t>
            </a:r>
            <a:r>
              <a:rPr lang="it-IT" dirty="0" err="1"/>
              <a:t>ransomware</a:t>
            </a:r>
            <a:r>
              <a:rPr lang="it-IT" dirty="0"/>
              <a:t> bloccano il sistema e intimano all'utente di pagare per sbloccare il sistema, altri invece cifrano i file dell'utente chiedendo di pagare per riportare i file cifrati allo stato originale.</a:t>
            </a:r>
          </a:p>
          <a:p>
            <a:pPr algn="just"/>
            <a:endParaRPr lang="it-IT" dirty="0">
              <a:effectLst/>
            </a:endParaRPr>
          </a:p>
          <a:p>
            <a:pPr algn="just"/>
            <a:endParaRPr lang="it-IT" dirty="0">
              <a:effectLst/>
            </a:endParaRPr>
          </a:p>
        </p:txBody>
      </p:sp>
      <p:sp>
        <p:nvSpPr>
          <p:cNvPr id="5" name="CasellaDiTesto 4">
            <a:extLst>
              <a:ext uri="{FF2B5EF4-FFF2-40B4-BE49-F238E27FC236}">
                <a16:creationId xmlns:a16="http://schemas.microsoft.com/office/drawing/2014/main" id="{BE05F6C5-8CEA-9F4A-9725-35E1214FBC32}"/>
              </a:ext>
            </a:extLst>
          </p:cNvPr>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SICUREZZA DEI DATI</a:t>
            </a:r>
          </a:p>
        </p:txBody>
      </p:sp>
    </p:spTree>
    <p:extLst>
      <p:ext uri="{BB962C8B-B14F-4D97-AF65-F5344CB8AC3E}">
        <p14:creationId xmlns:p14="http://schemas.microsoft.com/office/powerpoint/2010/main" val="4355059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ANTIVIRUS</a:t>
            </a:r>
          </a:p>
        </p:txBody>
      </p:sp>
      <p:sp>
        <p:nvSpPr>
          <p:cNvPr id="8" name="CasellaDiTesto 7"/>
          <p:cNvSpPr txBox="1"/>
          <p:nvPr/>
        </p:nvSpPr>
        <p:spPr>
          <a:xfrm>
            <a:off x="375920" y="5039414"/>
            <a:ext cx="12171680" cy="11849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a:p>
            <a:pPr algn="just"/>
            <a:endParaRPr lang="it-IT" dirty="0">
              <a:effectLst/>
            </a:endParaRPr>
          </a:p>
        </p:txBody>
      </p:sp>
      <p:sp>
        <p:nvSpPr>
          <p:cNvPr id="5" name="CasellaDiTesto 4"/>
          <p:cNvSpPr txBox="1"/>
          <p:nvPr/>
        </p:nvSpPr>
        <p:spPr>
          <a:xfrm>
            <a:off x="10160" y="1770359"/>
            <a:ext cx="13004800" cy="56938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3200" dirty="0">
                <a:effectLst/>
              </a:rPr>
              <a:t>Come si può diffondere un virus?</a:t>
            </a:r>
          </a:p>
        </p:txBody>
      </p:sp>
      <p:sp>
        <p:nvSpPr>
          <p:cNvPr id="6" name="CasellaDiTesto 5"/>
          <p:cNvSpPr txBox="1"/>
          <p:nvPr/>
        </p:nvSpPr>
        <p:spPr>
          <a:xfrm>
            <a:off x="375920" y="3377421"/>
            <a:ext cx="12171680" cy="450892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indent="-571500" algn="just">
              <a:buFont typeface="Arial" charset="0"/>
              <a:buChar char="•"/>
            </a:pPr>
            <a:r>
              <a:rPr lang="it-IT" dirty="0">
                <a:effectLst/>
              </a:rPr>
              <a:t>File infetto presente su chiavetta </a:t>
            </a:r>
            <a:r>
              <a:rPr lang="it-IT" dirty="0" err="1">
                <a:effectLst/>
              </a:rPr>
              <a:t>usb</a:t>
            </a:r>
            <a:r>
              <a:rPr lang="it-IT" dirty="0">
                <a:effectLst/>
              </a:rPr>
              <a:t> e trasferito su pc senza antivirus</a:t>
            </a:r>
          </a:p>
          <a:p>
            <a:pPr marL="571500" indent="-571500" algn="just">
              <a:buFont typeface="Arial" charset="0"/>
              <a:buChar char="•"/>
            </a:pPr>
            <a:r>
              <a:rPr lang="it-IT" dirty="0"/>
              <a:t>Programma scaricato da siti non ufficiali</a:t>
            </a:r>
          </a:p>
          <a:p>
            <a:pPr marL="571500" indent="-571500" algn="just">
              <a:buFont typeface="Arial" charset="0"/>
              <a:buChar char="•"/>
            </a:pPr>
            <a:r>
              <a:rPr lang="it-IT" dirty="0">
                <a:effectLst/>
              </a:rPr>
              <a:t>Utilizzo di link non sicuri</a:t>
            </a:r>
          </a:p>
          <a:p>
            <a:pPr marL="571500" indent="-571500" algn="just">
              <a:buFont typeface="Arial" charset="0"/>
              <a:buChar char="•"/>
            </a:pPr>
            <a:r>
              <a:rPr lang="it-IT" dirty="0"/>
              <a:t>Email non controllata da antivirus</a:t>
            </a:r>
          </a:p>
          <a:p>
            <a:pPr marL="571500" indent="-571500" algn="just">
              <a:buFont typeface="Arial" charset="0"/>
              <a:buChar char="•"/>
            </a:pPr>
            <a:r>
              <a:rPr lang="it-IT" dirty="0">
                <a:effectLst/>
              </a:rPr>
              <a:t>Email falsificata proveniente da mittente “attendibile” che in realtà contiene virus</a:t>
            </a:r>
            <a:r>
              <a:rPr lang="it-IT" dirty="0"/>
              <a:t> (persone conosciute, enti ufficiali come banche, posta, corrieri, ecc.)</a:t>
            </a:r>
            <a:endParaRPr lang="it-IT" dirty="0">
              <a:effectLst/>
            </a:endParaRPr>
          </a:p>
        </p:txBody>
      </p:sp>
    </p:spTree>
    <p:extLst>
      <p:ext uri="{BB962C8B-B14F-4D97-AF65-F5344CB8AC3E}">
        <p14:creationId xmlns:p14="http://schemas.microsoft.com/office/powerpoint/2010/main" val="5391069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8" name="CasellaDiTesto 7"/>
          <p:cNvSpPr txBox="1"/>
          <p:nvPr/>
        </p:nvSpPr>
        <p:spPr>
          <a:xfrm>
            <a:off x="416560" y="2076934"/>
            <a:ext cx="12171680" cy="783291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PHISHING: tipo di truffa effettuata su Internet attraverso la quale un malintenzionato cerca di ingannare la vittima convincendola a fornire informazioni personali, dati finanziari o codici di accesso, fingendosi un </a:t>
            </a:r>
            <a:r>
              <a:rPr lang="it-IT"/>
              <a:t>ente affidabile. </a:t>
            </a:r>
            <a:r>
              <a:rPr lang="it-IT" dirty="0"/>
              <a:t>Si tratta di una attività illegale che sfrutta una tecnica di ingegneria sociale: il malintenzionato effettua un invio massivo di messaggi di posta elettronica che imitano, nell'aspetto e nel contenuto, messaggi legittimi di fornitori di servizi; tali messaggi fraudolenti richiedono di fornire informazioni riservate come, ad esempio, il numero della carta di credito o la password per accedere ad un determinato servizio</a:t>
            </a:r>
          </a:p>
          <a:p>
            <a:pPr algn="just"/>
            <a:endParaRPr lang="it-IT" dirty="0">
              <a:effectLst/>
            </a:endParaRPr>
          </a:p>
          <a:p>
            <a:pPr algn="just"/>
            <a:endParaRPr lang="it-IT" dirty="0">
              <a:effectLst/>
            </a:endParaRPr>
          </a:p>
        </p:txBody>
      </p:sp>
      <p:sp>
        <p:nvSpPr>
          <p:cNvPr id="5" name="CasellaDiTesto 4">
            <a:extLst>
              <a:ext uri="{FF2B5EF4-FFF2-40B4-BE49-F238E27FC236}">
                <a16:creationId xmlns:a16="http://schemas.microsoft.com/office/drawing/2014/main" id="{78BF68EC-3315-1547-B8AB-C06681D98629}"/>
              </a:ext>
            </a:extLst>
          </p:cNvPr>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SICUREZZA DEI DATI</a:t>
            </a:r>
          </a:p>
        </p:txBody>
      </p:sp>
    </p:spTree>
    <p:extLst>
      <p:ext uri="{BB962C8B-B14F-4D97-AF65-F5344CB8AC3E}">
        <p14:creationId xmlns:p14="http://schemas.microsoft.com/office/powerpoint/2010/main" val="20659545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8" name="CasellaDiTesto 7"/>
          <p:cNvSpPr txBox="1"/>
          <p:nvPr/>
        </p:nvSpPr>
        <p:spPr>
          <a:xfrm>
            <a:off x="375920" y="5039414"/>
            <a:ext cx="12171680" cy="11849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a:p>
            <a:pPr algn="just"/>
            <a:endParaRPr lang="it-IT" dirty="0">
              <a:effectLst/>
            </a:endParaRPr>
          </a:p>
        </p:txBody>
      </p:sp>
      <p:sp>
        <p:nvSpPr>
          <p:cNvPr id="5" name="CasellaDiTesto 4"/>
          <p:cNvSpPr txBox="1"/>
          <p:nvPr/>
        </p:nvSpPr>
        <p:spPr>
          <a:xfrm>
            <a:off x="10160" y="1770359"/>
            <a:ext cx="13004800" cy="56938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3200" dirty="0"/>
              <a:t>Qualche suggerimento pratico</a:t>
            </a:r>
            <a:r>
              <a:rPr lang="mr-IN" sz="3200" dirty="0"/>
              <a:t>…</a:t>
            </a:r>
            <a:r>
              <a:rPr lang="it-IT" sz="3200" dirty="0"/>
              <a:t>.</a:t>
            </a:r>
            <a:endParaRPr lang="it-IT" sz="3200" dirty="0">
              <a:effectLst/>
            </a:endParaRPr>
          </a:p>
        </p:txBody>
      </p:sp>
      <p:sp>
        <p:nvSpPr>
          <p:cNvPr id="6" name="CasellaDiTesto 5"/>
          <p:cNvSpPr txBox="1"/>
          <p:nvPr/>
        </p:nvSpPr>
        <p:spPr>
          <a:xfrm>
            <a:off x="375920" y="2653088"/>
            <a:ext cx="12171680" cy="11849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indent="-571500" algn="just">
              <a:buFont typeface="Arial" charset="0"/>
              <a:buChar char="•"/>
            </a:pPr>
            <a:r>
              <a:rPr lang="it-IT" dirty="0">
                <a:effectLst/>
              </a:rPr>
              <a:t>Prestare attenzione al tipo di file allegato al messaggio email. Conoscere le estensioni dei file può aiutare.</a:t>
            </a:r>
          </a:p>
        </p:txBody>
      </p:sp>
      <p:graphicFrame>
        <p:nvGraphicFramePr>
          <p:cNvPr id="7" name="Tabella 6"/>
          <p:cNvGraphicFramePr>
            <a:graphicFrameLocks noGrp="1"/>
          </p:cNvGraphicFramePr>
          <p:nvPr>
            <p:extLst>
              <p:ext uri="{D42A27DB-BD31-4B8C-83A1-F6EECF244321}">
                <p14:modId xmlns:p14="http://schemas.microsoft.com/office/powerpoint/2010/main" val="63664822"/>
              </p:ext>
            </p:extLst>
          </p:nvPr>
        </p:nvGraphicFramePr>
        <p:xfrm>
          <a:off x="2126826" y="4086861"/>
          <a:ext cx="8669868" cy="3962400"/>
        </p:xfrm>
        <a:graphic>
          <a:graphicData uri="http://schemas.openxmlformats.org/drawingml/2006/table">
            <a:tbl>
              <a:tblPr firstRow="1" bandRow="1">
                <a:tableStyleId>{5940675A-B579-460E-94D1-54222C63F5DA}</a:tableStyleId>
              </a:tblPr>
              <a:tblGrid>
                <a:gridCol w="4334934">
                  <a:extLst>
                    <a:ext uri="{9D8B030D-6E8A-4147-A177-3AD203B41FA5}">
                      <a16:colId xmlns:a16="http://schemas.microsoft.com/office/drawing/2014/main" val="20000"/>
                    </a:ext>
                  </a:extLst>
                </a:gridCol>
                <a:gridCol w="4334934">
                  <a:extLst>
                    <a:ext uri="{9D8B030D-6E8A-4147-A177-3AD203B41FA5}">
                      <a16:colId xmlns:a16="http://schemas.microsoft.com/office/drawing/2014/main" val="20001"/>
                    </a:ext>
                  </a:extLst>
                </a:gridCol>
              </a:tblGrid>
              <a:tr h="370840">
                <a:tc>
                  <a:txBody>
                    <a:bodyPr/>
                    <a:lstStyle/>
                    <a:p>
                      <a:r>
                        <a:rPr lang="it-IT" sz="2000" dirty="0"/>
                        <a:t>.doc</a:t>
                      </a:r>
                      <a:r>
                        <a:rPr lang="it-IT" sz="2000" baseline="0" dirty="0"/>
                        <a:t> / .</a:t>
                      </a:r>
                      <a:r>
                        <a:rPr lang="it-IT" sz="2000" baseline="0" dirty="0" err="1"/>
                        <a:t>docx</a:t>
                      </a:r>
                      <a:endParaRPr lang="it-IT" sz="2000" dirty="0"/>
                    </a:p>
                  </a:txBody>
                  <a:tcPr/>
                </a:tc>
                <a:tc>
                  <a:txBody>
                    <a:bodyPr/>
                    <a:lstStyle/>
                    <a:p>
                      <a:r>
                        <a:rPr lang="it-IT" sz="2000" dirty="0"/>
                        <a:t>File di Microsoft Word </a:t>
                      </a:r>
                    </a:p>
                  </a:txBody>
                  <a:tcPr/>
                </a:tc>
                <a:extLst>
                  <a:ext uri="{0D108BD9-81ED-4DB2-BD59-A6C34878D82A}">
                    <a16:rowId xmlns:a16="http://schemas.microsoft.com/office/drawing/2014/main" val="10000"/>
                  </a:ext>
                </a:extLst>
              </a:tr>
              <a:tr h="370840">
                <a:tc>
                  <a:txBody>
                    <a:bodyPr/>
                    <a:lstStyle/>
                    <a:p>
                      <a:r>
                        <a:rPr lang="it-IT" sz="2000" dirty="0"/>
                        <a:t>.</a:t>
                      </a:r>
                      <a:r>
                        <a:rPr lang="it-IT" sz="2000" dirty="0" err="1"/>
                        <a:t>xls</a:t>
                      </a:r>
                      <a:r>
                        <a:rPr lang="it-IT" sz="2000" dirty="0"/>
                        <a:t> / .</a:t>
                      </a:r>
                      <a:r>
                        <a:rPr lang="it-IT" sz="2000" dirty="0" err="1"/>
                        <a:t>xlsx</a:t>
                      </a:r>
                      <a:endParaRPr lang="it-IT" sz="2000" dirty="0"/>
                    </a:p>
                  </a:txBody>
                  <a:tcPr/>
                </a:tc>
                <a:tc>
                  <a:txBody>
                    <a:bodyPr/>
                    <a:lstStyle/>
                    <a:p>
                      <a:r>
                        <a:rPr lang="it-IT" sz="2000" dirty="0"/>
                        <a:t>File di Microsoft Excel</a:t>
                      </a:r>
                    </a:p>
                  </a:txBody>
                  <a:tcPr/>
                </a:tc>
                <a:extLst>
                  <a:ext uri="{0D108BD9-81ED-4DB2-BD59-A6C34878D82A}">
                    <a16:rowId xmlns:a16="http://schemas.microsoft.com/office/drawing/2014/main" val="10001"/>
                  </a:ext>
                </a:extLst>
              </a:tr>
              <a:tr h="370840">
                <a:tc>
                  <a:txBody>
                    <a:bodyPr/>
                    <a:lstStyle/>
                    <a:p>
                      <a:r>
                        <a:rPr lang="it-IT" sz="2000" dirty="0"/>
                        <a:t>.</a:t>
                      </a:r>
                      <a:r>
                        <a:rPr lang="it-IT" sz="2000" dirty="0" err="1"/>
                        <a:t>ppt</a:t>
                      </a:r>
                      <a:r>
                        <a:rPr lang="it-IT" sz="2000" dirty="0"/>
                        <a:t> / .</a:t>
                      </a:r>
                      <a:r>
                        <a:rPr lang="it-IT" sz="2000" dirty="0" err="1"/>
                        <a:t>pptx</a:t>
                      </a:r>
                      <a:endParaRPr lang="it-IT" sz="2000" dirty="0"/>
                    </a:p>
                  </a:txBody>
                  <a:tcPr/>
                </a:tc>
                <a:tc>
                  <a:txBody>
                    <a:bodyPr/>
                    <a:lstStyle/>
                    <a:p>
                      <a:r>
                        <a:rPr lang="it-IT" sz="2000" dirty="0"/>
                        <a:t>File di Microsoft </a:t>
                      </a:r>
                      <a:r>
                        <a:rPr lang="it-IT" sz="2000" dirty="0" err="1"/>
                        <a:t>Powerpoint</a:t>
                      </a:r>
                      <a:endParaRPr lang="it-IT" sz="2000" dirty="0"/>
                    </a:p>
                  </a:txBody>
                  <a:tcPr/>
                </a:tc>
                <a:extLst>
                  <a:ext uri="{0D108BD9-81ED-4DB2-BD59-A6C34878D82A}">
                    <a16:rowId xmlns:a16="http://schemas.microsoft.com/office/drawing/2014/main" val="10002"/>
                  </a:ext>
                </a:extLst>
              </a:tr>
              <a:tr h="370840">
                <a:tc>
                  <a:txBody>
                    <a:bodyPr/>
                    <a:lstStyle/>
                    <a:p>
                      <a:r>
                        <a:rPr lang="it-IT" sz="2000" dirty="0"/>
                        <a:t>.</a:t>
                      </a:r>
                      <a:r>
                        <a:rPr lang="it-IT" sz="2000" dirty="0" err="1"/>
                        <a:t>ods</a:t>
                      </a:r>
                      <a:r>
                        <a:rPr lang="it-IT" sz="2000" baseline="0" dirty="0"/>
                        <a:t> / .</a:t>
                      </a:r>
                      <a:r>
                        <a:rPr lang="it-IT" sz="2000" baseline="0" dirty="0" err="1"/>
                        <a:t>odt</a:t>
                      </a:r>
                      <a:r>
                        <a:rPr lang="it-IT" sz="2000" baseline="0" dirty="0"/>
                        <a:t> / .</a:t>
                      </a:r>
                      <a:r>
                        <a:rPr lang="it-IT" sz="2000" baseline="0" dirty="0" err="1"/>
                        <a:t>odp</a:t>
                      </a:r>
                      <a:endParaRPr lang="it-IT" sz="2000" dirty="0"/>
                    </a:p>
                  </a:txBody>
                  <a:tcPr/>
                </a:tc>
                <a:tc>
                  <a:txBody>
                    <a:bodyPr/>
                    <a:lstStyle/>
                    <a:p>
                      <a:r>
                        <a:rPr lang="it-IT" sz="2000" dirty="0"/>
                        <a:t>Suite </a:t>
                      </a:r>
                      <a:r>
                        <a:rPr lang="it-IT" sz="2000" dirty="0" err="1"/>
                        <a:t>OpenOffice</a:t>
                      </a:r>
                      <a:endParaRPr lang="it-IT" sz="2000" dirty="0"/>
                    </a:p>
                  </a:txBody>
                  <a:tcPr/>
                </a:tc>
                <a:extLst>
                  <a:ext uri="{0D108BD9-81ED-4DB2-BD59-A6C34878D82A}">
                    <a16:rowId xmlns:a16="http://schemas.microsoft.com/office/drawing/2014/main" val="10003"/>
                  </a:ext>
                </a:extLst>
              </a:tr>
              <a:tr h="370840">
                <a:tc>
                  <a:txBody>
                    <a:bodyPr/>
                    <a:lstStyle/>
                    <a:p>
                      <a:r>
                        <a:rPr lang="it-IT" sz="2000" dirty="0"/>
                        <a:t>.pdf</a:t>
                      </a:r>
                    </a:p>
                  </a:txBody>
                  <a:tcPr/>
                </a:tc>
                <a:tc>
                  <a:txBody>
                    <a:bodyPr/>
                    <a:lstStyle/>
                    <a:p>
                      <a:r>
                        <a:rPr lang="it-IT" sz="2000" dirty="0"/>
                        <a:t>File di Adobe</a:t>
                      </a:r>
                      <a:r>
                        <a:rPr lang="it-IT" sz="2000" baseline="0" dirty="0"/>
                        <a:t> Acrobat</a:t>
                      </a:r>
                      <a:endParaRPr lang="it-IT" sz="2000" dirty="0"/>
                    </a:p>
                  </a:txBody>
                  <a:tcPr/>
                </a:tc>
                <a:extLst>
                  <a:ext uri="{0D108BD9-81ED-4DB2-BD59-A6C34878D82A}">
                    <a16:rowId xmlns:a16="http://schemas.microsoft.com/office/drawing/2014/main" val="10004"/>
                  </a:ext>
                </a:extLst>
              </a:tr>
              <a:tr h="370840">
                <a:tc>
                  <a:txBody>
                    <a:bodyPr/>
                    <a:lstStyle/>
                    <a:p>
                      <a:r>
                        <a:rPr lang="it-IT" sz="2000" dirty="0"/>
                        <a:t>.zip / .</a:t>
                      </a:r>
                      <a:r>
                        <a:rPr lang="it-IT" sz="2000" dirty="0" err="1"/>
                        <a:t>rar</a:t>
                      </a:r>
                      <a:endParaRPr lang="it-IT" sz="2000" dirty="0"/>
                    </a:p>
                  </a:txBody>
                  <a:tcPr/>
                </a:tc>
                <a:tc>
                  <a:txBody>
                    <a:bodyPr/>
                    <a:lstStyle/>
                    <a:p>
                      <a:r>
                        <a:rPr lang="it-IT" sz="2000" dirty="0"/>
                        <a:t>File compressi</a:t>
                      </a:r>
                    </a:p>
                  </a:txBody>
                  <a:tcPr/>
                </a:tc>
                <a:extLst>
                  <a:ext uri="{0D108BD9-81ED-4DB2-BD59-A6C34878D82A}">
                    <a16:rowId xmlns:a16="http://schemas.microsoft.com/office/drawing/2014/main" val="10005"/>
                  </a:ext>
                </a:extLst>
              </a:tr>
              <a:tr h="370840">
                <a:tc>
                  <a:txBody>
                    <a:bodyPr/>
                    <a:lstStyle/>
                    <a:p>
                      <a:r>
                        <a:rPr lang="it-IT" sz="2000" dirty="0"/>
                        <a:t>.</a:t>
                      </a:r>
                      <a:r>
                        <a:rPr lang="it-IT" sz="2000" dirty="0" err="1"/>
                        <a:t>exe</a:t>
                      </a:r>
                      <a:endParaRPr lang="it-IT" sz="2000" dirty="0"/>
                    </a:p>
                  </a:txBody>
                  <a:tcPr/>
                </a:tc>
                <a:tc>
                  <a:txBody>
                    <a:bodyPr/>
                    <a:lstStyle/>
                    <a:p>
                      <a:r>
                        <a:rPr lang="it-IT" sz="2000" dirty="0"/>
                        <a:t>File eseguibili</a:t>
                      </a:r>
                    </a:p>
                  </a:txBody>
                  <a:tcPr/>
                </a:tc>
                <a:extLst>
                  <a:ext uri="{0D108BD9-81ED-4DB2-BD59-A6C34878D82A}">
                    <a16:rowId xmlns:a16="http://schemas.microsoft.com/office/drawing/2014/main" val="10006"/>
                  </a:ext>
                </a:extLst>
              </a:tr>
              <a:tr h="370840">
                <a:tc>
                  <a:txBody>
                    <a:bodyPr/>
                    <a:lstStyle/>
                    <a:p>
                      <a:r>
                        <a:rPr lang="it-IT" sz="2000" dirty="0"/>
                        <a:t>.mp3 / .</a:t>
                      </a:r>
                      <a:r>
                        <a:rPr lang="it-IT" sz="2000" dirty="0" err="1"/>
                        <a:t>wav</a:t>
                      </a:r>
                      <a:r>
                        <a:rPr lang="it-IT" sz="2000" dirty="0"/>
                        <a:t> / .m4a / .</a:t>
                      </a:r>
                      <a:r>
                        <a:rPr lang="it-IT" sz="2000" dirty="0" err="1"/>
                        <a:t>flac</a:t>
                      </a:r>
                      <a:r>
                        <a:rPr lang="it-IT" sz="2000" dirty="0"/>
                        <a:t> / .</a:t>
                      </a:r>
                      <a:r>
                        <a:rPr lang="it-IT" sz="2000" dirty="0" err="1"/>
                        <a:t>wma</a:t>
                      </a:r>
                      <a:endParaRPr lang="it-IT" sz="2000" dirty="0"/>
                    </a:p>
                  </a:txBody>
                  <a:tcPr/>
                </a:tc>
                <a:tc>
                  <a:txBody>
                    <a:bodyPr/>
                    <a:lstStyle/>
                    <a:p>
                      <a:r>
                        <a:rPr lang="it-IT" sz="2000" dirty="0"/>
                        <a:t>File audio</a:t>
                      </a:r>
                    </a:p>
                  </a:txBody>
                  <a:tcPr/>
                </a:tc>
                <a:extLst>
                  <a:ext uri="{0D108BD9-81ED-4DB2-BD59-A6C34878D82A}">
                    <a16:rowId xmlns:a16="http://schemas.microsoft.com/office/drawing/2014/main" val="10007"/>
                  </a:ext>
                </a:extLst>
              </a:tr>
              <a:tr h="370840">
                <a:tc>
                  <a:txBody>
                    <a:bodyPr/>
                    <a:lstStyle/>
                    <a:p>
                      <a:r>
                        <a:rPr lang="it-IT" sz="2000" dirty="0"/>
                        <a:t>.avi</a:t>
                      </a:r>
                      <a:r>
                        <a:rPr lang="it-IT" sz="2000" baseline="0" dirty="0"/>
                        <a:t> / .mp4 / .</a:t>
                      </a:r>
                      <a:r>
                        <a:rPr lang="it-IT" sz="2000" baseline="0" dirty="0" err="1"/>
                        <a:t>mkv</a:t>
                      </a:r>
                      <a:r>
                        <a:rPr lang="it-IT" sz="2000" baseline="0" dirty="0"/>
                        <a:t> / .</a:t>
                      </a:r>
                      <a:r>
                        <a:rPr lang="it-IT" sz="2000" baseline="0" dirty="0" err="1"/>
                        <a:t>mov</a:t>
                      </a:r>
                      <a:r>
                        <a:rPr lang="it-IT" sz="2000" baseline="0" dirty="0"/>
                        <a:t> / .</a:t>
                      </a:r>
                      <a:r>
                        <a:rPr lang="it-IT" sz="2000" baseline="0" dirty="0" err="1"/>
                        <a:t>flv</a:t>
                      </a:r>
                      <a:endParaRPr lang="it-IT" sz="2000" dirty="0"/>
                    </a:p>
                  </a:txBody>
                  <a:tcPr/>
                </a:tc>
                <a:tc>
                  <a:txBody>
                    <a:bodyPr/>
                    <a:lstStyle/>
                    <a:p>
                      <a:r>
                        <a:rPr lang="it-IT" sz="2000" dirty="0"/>
                        <a:t>File video</a:t>
                      </a:r>
                    </a:p>
                  </a:txBody>
                  <a:tcPr/>
                </a:tc>
                <a:extLst>
                  <a:ext uri="{0D108BD9-81ED-4DB2-BD59-A6C34878D82A}">
                    <a16:rowId xmlns:a16="http://schemas.microsoft.com/office/drawing/2014/main" val="10008"/>
                  </a:ext>
                </a:extLst>
              </a:tr>
              <a:tr h="370840">
                <a:tc>
                  <a:txBody>
                    <a:bodyPr/>
                    <a:lstStyle/>
                    <a:p>
                      <a:r>
                        <a:rPr lang="it-IT" sz="2000" dirty="0"/>
                        <a:t>.</a:t>
                      </a:r>
                      <a:r>
                        <a:rPr lang="it-IT" sz="2000" dirty="0" err="1"/>
                        <a:t>jpg</a:t>
                      </a:r>
                      <a:r>
                        <a:rPr lang="it-IT" sz="2000" dirty="0"/>
                        <a:t> / .jpeg /</a:t>
                      </a:r>
                      <a:r>
                        <a:rPr lang="it-IT" sz="2000" baseline="0" dirty="0"/>
                        <a:t> .</a:t>
                      </a:r>
                      <a:r>
                        <a:rPr lang="it-IT" sz="2000" baseline="0" dirty="0" err="1"/>
                        <a:t>png</a:t>
                      </a:r>
                      <a:r>
                        <a:rPr lang="it-IT" sz="2000" baseline="0" dirty="0"/>
                        <a:t> / .</a:t>
                      </a:r>
                      <a:r>
                        <a:rPr lang="it-IT" sz="2000" baseline="0" dirty="0" err="1"/>
                        <a:t>gif</a:t>
                      </a:r>
                      <a:r>
                        <a:rPr lang="it-IT" sz="2000" baseline="0" dirty="0"/>
                        <a:t> / .</a:t>
                      </a:r>
                      <a:r>
                        <a:rPr lang="it-IT" sz="2000" baseline="0" dirty="0" err="1"/>
                        <a:t>bmp</a:t>
                      </a:r>
                      <a:endParaRPr lang="it-IT" sz="2000" dirty="0"/>
                    </a:p>
                  </a:txBody>
                  <a:tcPr/>
                </a:tc>
                <a:tc>
                  <a:txBody>
                    <a:bodyPr/>
                    <a:lstStyle/>
                    <a:p>
                      <a:r>
                        <a:rPr lang="it-IT" sz="2000"/>
                        <a:t>File immagine</a:t>
                      </a:r>
                      <a:endParaRPr lang="it-IT" sz="2000" dirty="0"/>
                    </a:p>
                  </a:txBody>
                  <a:tcPr/>
                </a:tc>
                <a:extLst>
                  <a:ext uri="{0D108BD9-81ED-4DB2-BD59-A6C34878D82A}">
                    <a16:rowId xmlns:a16="http://schemas.microsoft.com/office/drawing/2014/main" val="10009"/>
                  </a:ext>
                </a:extLst>
              </a:tr>
            </a:tbl>
          </a:graphicData>
        </a:graphic>
      </p:graphicFrame>
      <p:sp>
        <p:nvSpPr>
          <p:cNvPr id="9" name="CasellaDiTesto 8">
            <a:extLst>
              <a:ext uri="{FF2B5EF4-FFF2-40B4-BE49-F238E27FC236}">
                <a16:creationId xmlns:a16="http://schemas.microsoft.com/office/drawing/2014/main" id="{AAF9720C-7472-2F45-AA69-8CF08E321B45}"/>
              </a:ext>
            </a:extLst>
          </p:cNvPr>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SICUREZZA DEI DATI</a:t>
            </a:r>
          </a:p>
        </p:txBody>
      </p:sp>
    </p:spTree>
    <p:extLst>
      <p:ext uri="{BB962C8B-B14F-4D97-AF65-F5344CB8AC3E}">
        <p14:creationId xmlns:p14="http://schemas.microsoft.com/office/powerpoint/2010/main" val="1130809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8" name="CasellaDiTesto 7"/>
          <p:cNvSpPr txBox="1"/>
          <p:nvPr/>
        </p:nvSpPr>
        <p:spPr>
          <a:xfrm>
            <a:off x="375920" y="5039414"/>
            <a:ext cx="12171680" cy="11849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a:p>
            <a:pPr algn="just"/>
            <a:endParaRPr lang="it-IT" dirty="0">
              <a:effectLst/>
            </a:endParaRPr>
          </a:p>
        </p:txBody>
      </p:sp>
      <p:sp>
        <p:nvSpPr>
          <p:cNvPr id="5" name="CasellaDiTesto 4"/>
          <p:cNvSpPr txBox="1"/>
          <p:nvPr/>
        </p:nvSpPr>
        <p:spPr>
          <a:xfrm>
            <a:off x="10160" y="1770359"/>
            <a:ext cx="13004800" cy="56938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3200" dirty="0"/>
              <a:t>Qualche suggerimento pratico</a:t>
            </a:r>
            <a:r>
              <a:rPr lang="mr-IN" sz="3200" dirty="0"/>
              <a:t>…</a:t>
            </a:r>
            <a:r>
              <a:rPr lang="it-IT" sz="3200" dirty="0"/>
              <a:t>.</a:t>
            </a:r>
            <a:endParaRPr lang="it-IT" sz="3200" dirty="0">
              <a:effectLst/>
            </a:endParaRPr>
          </a:p>
        </p:txBody>
      </p:sp>
      <p:sp>
        <p:nvSpPr>
          <p:cNvPr id="6" name="CasellaDiTesto 5"/>
          <p:cNvSpPr txBox="1"/>
          <p:nvPr/>
        </p:nvSpPr>
        <p:spPr>
          <a:xfrm>
            <a:off x="375920" y="2823424"/>
            <a:ext cx="12171680" cy="5616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indent="-571500" algn="just">
              <a:buFont typeface="Arial" charset="0"/>
              <a:buChar char="•"/>
            </a:pPr>
            <a:r>
              <a:rPr lang="it-IT" dirty="0"/>
              <a:t>Password di almeno 8 caratteri, almeno una lettera maiuscola e almeno un numero oltre a un carattere speciale come !, $, =, @. Non utilizzare nella password termini che possano identificare facilmente l’utente come il proprio nome o cognome o la data di nascita.</a:t>
            </a:r>
          </a:p>
          <a:p>
            <a:pPr marL="571500" indent="-571500" algn="just">
              <a:buFont typeface="Arial" charset="0"/>
              <a:buChar char="•"/>
            </a:pPr>
            <a:r>
              <a:rPr lang="it-IT"/>
              <a:t>Non utilizzare </a:t>
            </a:r>
            <a:r>
              <a:rPr lang="it-IT" dirty="0"/>
              <a:t>parole ovvie come ad esempio: password, </a:t>
            </a:r>
            <a:r>
              <a:rPr lang="it-IT" dirty="0" err="1"/>
              <a:t>pippo</a:t>
            </a:r>
            <a:r>
              <a:rPr lang="it-IT" dirty="0"/>
              <a:t>, </a:t>
            </a:r>
            <a:r>
              <a:rPr lang="it-IT" dirty="0" err="1"/>
              <a:t>pluto</a:t>
            </a:r>
            <a:r>
              <a:rPr lang="it-IT" dirty="0"/>
              <a:t>, 12345678</a:t>
            </a:r>
          </a:p>
          <a:p>
            <a:pPr marL="571500" indent="-571500" algn="just">
              <a:buFont typeface="Arial" charset="0"/>
              <a:buChar char="•"/>
            </a:pPr>
            <a:r>
              <a:rPr lang="it-IT" dirty="0">
                <a:effectLst/>
              </a:rPr>
              <a:t>Cercare di avere più password e non usare mai la stessa per tutti i vostri accessi ai siti che richiedono un login</a:t>
            </a:r>
          </a:p>
        </p:txBody>
      </p:sp>
      <p:sp>
        <p:nvSpPr>
          <p:cNvPr id="7" name="CasellaDiTesto 6">
            <a:extLst>
              <a:ext uri="{FF2B5EF4-FFF2-40B4-BE49-F238E27FC236}">
                <a16:creationId xmlns:a16="http://schemas.microsoft.com/office/drawing/2014/main" id="{3D2E43FF-EF4B-294A-ADE9-D6A1E0A95182}"/>
              </a:ext>
            </a:extLst>
          </p:cNvPr>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SICUREZZA DEI DATI</a:t>
            </a:r>
          </a:p>
        </p:txBody>
      </p:sp>
    </p:spTree>
    <p:extLst>
      <p:ext uri="{BB962C8B-B14F-4D97-AF65-F5344CB8AC3E}">
        <p14:creationId xmlns:p14="http://schemas.microsoft.com/office/powerpoint/2010/main" val="10026173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ANTIVIRUS</a:t>
            </a:r>
          </a:p>
        </p:txBody>
      </p:sp>
      <p:sp>
        <p:nvSpPr>
          <p:cNvPr id="8" name="CasellaDiTesto 7"/>
          <p:cNvSpPr txBox="1"/>
          <p:nvPr/>
        </p:nvSpPr>
        <p:spPr>
          <a:xfrm>
            <a:off x="375920" y="5039414"/>
            <a:ext cx="12171680" cy="11849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a:p>
            <a:pPr algn="just"/>
            <a:endParaRPr lang="it-IT" dirty="0">
              <a:effectLst/>
            </a:endParaRPr>
          </a:p>
        </p:txBody>
      </p:sp>
      <p:sp>
        <p:nvSpPr>
          <p:cNvPr id="5" name="CasellaDiTesto 4"/>
          <p:cNvSpPr txBox="1"/>
          <p:nvPr/>
        </p:nvSpPr>
        <p:spPr>
          <a:xfrm>
            <a:off x="10160" y="1770359"/>
            <a:ext cx="13004800" cy="56938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3200" dirty="0"/>
              <a:t>Qualche suggerimento pratico</a:t>
            </a:r>
            <a:r>
              <a:rPr lang="mr-IN" sz="3200" dirty="0"/>
              <a:t>…</a:t>
            </a:r>
            <a:r>
              <a:rPr lang="it-IT" sz="3200" dirty="0"/>
              <a:t>.</a:t>
            </a:r>
            <a:endParaRPr lang="it-IT" sz="3200" dirty="0">
              <a:effectLst/>
            </a:endParaRPr>
          </a:p>
        </p:txBody>
      </p:sp>
      <p:sp>
        <p:nvSpPr>
          <p:cNvPr id="6" name="CasellaDiTesto 5"/>
          <p:cNvSpPr txBox="1"/>
          <p:nvPr/>
        </p:nvSpPr>
        <p:spPr>
          <a:xfrm>
            <a:off x="375920" y="3577475"/>
            <a:ext cx="12171680" cy="173893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indent="-571500" algn="just">
              <a:buFont typeface="Arial" charset="0"/>
              <a:buChar char="•"/>
            </a:pPr>
            <a:r>
              <a:rPr lang="it-IT" dirty="0">
                <a:effectLst/>
              </a:rPr>
              <a:t>Quando si crea una email evitare di mettere indirizzi di persone che non si conoscono tra loro nel campo A o CC. E’ meglio usare il campo CCN</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760" y="5670356"/>
            <a:ext cx="7112000" cy="3626184"/>
          </a:xfrm>
          <a:prstGeom prst="rect">
            <a:avLst/>
          </a:prstGeom>
        </p:spPr>
      </p:pic>
    </p:spTree>
    <p:extLst>
      <p:ext uri="{BB962C8B-B14F-4D97-AF65-F5344CB8AC3E}">
        <p14:creationId xmlns:p14="http://schemas.microsoft.com/office/powerpoint/2010/main" val="1090973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CASELLA PEC</a:t>
            </a:r>
            <a:endParaRPr lang="it-IT" sz="4800" dirty="0">
              <a:effectLst/>
            </a:endParaRPr>
          </a:p>
        </p:txBody>
      </p:sp>
      <p:sp>
        <p:nvSpPr>
          <p:cNvPr id="4" name="CasellaDiTesto 3"/>
          <p:cNvSpPr txBox="1"/>
          <p:nvPr/>
        </p:nvSpPr>
        <p:spPr>
          <a:xfrm>
            <a:off x="375920" y="1366689"/>
            <a:ext cx="12171680" cy="8386911"/>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La Posta Elettronica Certificata (PEC) è il sistema che consente di inviare e-mail con valore legale equiparato ad una raccomandata con ricevuta di ritorno.</a:t>
            </a:r>
            <a:endParaRPr lang="it-IT" dirty="0">
              <a:effectLst/>
            </a:endParaRPr>
          </a:p>
          <a:p>
            <a:pPr algn="just"/>
            <a:endParaRPr lang="it-IT" dirty="0"/>
          </a:p>
          <a:p>
            <a:pPr algn="just"/>
            <a:r>
              <a:rPr lang="it-IT" dirty="0"/>
              <a:t>Le principali caratteristiche che distinguono una email PEC da una email tradizionale sono:</a:t>
            </a:r>
          </a:p>
          <a:p>
            <a:pPr marL="571500" indent="-571500" algn="just">
              <a:buFont typeface="Arial" charset="0"/>
              <a:buChar char="•"/>
            </a:pPr>
            <a:endParaRPr lang="it-IT" dirty="0"/>
          </a:p>
          <a:p>
            <a:pPr marL="571500" indent="-571500" algn="just">
              <a:buFont typeface="Arial" charset="0"/>
              <a:buChar char="•"/>
            </a:pPr>
            <a:r>
              <a:rPr lang="it-IT" dirty="0"/>
              <a:t>medesimo valore legale della raccomandata con ricevuta di ritorno con attestazione dell'orario esatto di spedizione</a:t>
            </a:r>
          </a:p>
          <a:p>
            <a:pPr marL="571500" indent="-571500" algn="just">
              <a:buFont typeface="Arial" charset="0"/>
              <a:buChar char="•"/>
            </a:pPr>
            <a:r>
              <a:rPr lang="it-IT" dirty="0"/>
              <a:t>il sistema di Posta Certificata, grazie ai protocolli di sicurezza utilizzati, è in grado di garantire la certezza del contenuto non rendendo possibili modifiche al messaggio, sia per quanto riguarda i contenuti che eventuali allegati. </a:t>
            </a:r>
            <a:endParaRPr lang="it-IT" dirty="0">
              <a:effectLst/>
            </a:endParaRPr>
          </a:p>
        </p:txBody>
      </p:sp>
    </p:spTree>
    <p:extLst>
      <p:ext uri="{BB962C8B-B14F-4D97-AF65-F5344CB8AC3E}">
        <p14:creationId xmlns:p14="http://schemas.microsoft.com/office/powerpoint/2010/main" val="13337675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CASELLA PEC</a:t>
            </a:r>
            <a:endParaRPr lang="it-IT" sz="4800" dirty="0">
              <a:effectLst/>
            </a:endParaRPr>
          </a:p>
        </p:txBody>
      </p:sp>
      <p:sp>
        <p:nvSpPr>
          <p:cNvPr id="4" name="CasellaDiTesto 3"/>
          <p:cNvSpPr txBox="1"/>
          <p:nvPr/>
        </p:nvSpPr>
        <p:spPr>
          <a:xfrm>
            <a:off x="416560" y="2086896"/>
            <a:ext cx="12171680" cy="5616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indent="-571500" algn="just">
              <a:buFont typeface="Arial" charset="0"/>
              <a:buChar char="•"/>
            </a:pPr>
            <a:r>
              <a:rPr lang="it-IT" dirty="0"/>
              <a:t>il termine "Certificata" si riferisce al fatto che il gestore del servizio rilascia al mittente una ricevuta che costituisce prova legale dell’avvenuta spedizione del messaggio ed eventuali allegati. Allo stesso modo, il gestore della casella PEC del destinatario invia al mittente la ricevuta di avvenuta consegna</a:t>
            </a:r>
          </a:p>
          <a:p>
            <a:pPr marL="571500" indent="-571500" algn="just">
              <a:buFont typeface="Arial" charset="0"/>
              <a:buChar char="•"/>
            </a:pPr>
            <a:r>
              <a:rPr lang="it-IT" dirty="0"/>
              <a:t>nel caso in cui il mittente dovesse smarrire le ricevute, la traccia informatica delle operazioni svolte, conservata dal gestore per 30 mesi, consentirà la riproduzione, con lo stesso valore giuridico, delle ricevute stesse.</a:t>
            </a:r>
          </a:p>
        </p:txBody>
      </p:sp>
    </p:spTree>
    <p:extLst>
      <p:ext uri="{BB962C8B-B14F-4D97-AF65-F5344CB8AC3E}">
        <p14:creationId xmlns:p14="http://schemas.microsoft.com/office/powerpoint/2010/main" val="161623203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EDITOR DI TESTO</a:t>
            </a:r>
          </a:p>
        </p:txBody>
      </p:sp>
      <p:sp>
        <p:nvSpPr>
          <p:cNvPr id="4" name="CasellaDiTesto 3"/>
          <p:cNvSpPr txBox="1"/>
          <p:nvPr/>
        </p:nvSpPr>
        <p:spPr>
          <a:xfrm>
            <a:off x="416560" y="3921945"/>
            <a:ext cx="12171680" cy="2292935"/>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Un editor di testo permette di scrivere, memorizzare e stampare un testo  di qualsiasi tipo, recuperarlo successivamente, correggerlo o integrarlo e ristamparlo senza bisogno di riscriverlo nuovamente.</a:t>
            </a:r>
          </a:p>
        </p:txBody>
      </p:sp>
    </p:spTree>
    <p:extLst>
      <p:ext uri="{BB962C8B-B14F-4D97-AF65-F5344CB8AC3E}">
        <p14:creationId xmlns:p14="http://schemas.microsoft.com/office/powerpoint/2010/main" val="6316955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350196"/>
            <a:ext cx="13004800" cy="1480834"/>
          </a:xfrm>
        </p:spPr>
        <p:txBody>
          <a:bodyPr>
            <a:normAutofit/>
          </a:bodyPr>
          <a:lstStyle/>
          <a:p>
            <a:pPr marL="857250" indent="-857250">
              <a:buFont typeface="Arial" charset="0"/>
              <a:buChar char="•"/>
            </a:pPr>
            <a:r>
              <a:rPr lang="it-IT" sz="6000" dirty="0"/>
              <a:t>SISTEMA OPERATIVO</a:t>
            </a:r>
          </a:p>
        </p:txBody>
      </p:sp>
      <p:sp>
        <p:nvSpPr>
          <p:cNvPr id="6" name="CasellaDiTesto 5"/>
          <p:cNvSpPr txBox="1"/>
          <p:nvPr/>
        </p:nvSpPr>
        <p:spPr>
          <a:xfrm>
            <a:off x="416560" y="2482776"/>
            <a:ext cx="12171680" cy="395492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Abbreviazione SO o, in inglese, OS (Operating System). </a:t>
            </a:r>
          </a:p>
          <a:p>
            <a:pPr algn="just"/>
            <a:endParaRPr lang="it-IT" dirty="0"/>
          </a:p>
          <a:p>
            <a:pPr algn="just"/>
            <a:r>
              <a:rPr lang="it-IT" dirty="0"/>
              <a:t>E’ l’insieme di programmi di base di un elaboratore che controlla le risorse fisiche hardware e software regolando lo svolgimento delle operazioni elementari del computer (caricamento dei programmi, ingresso dati, emissione dei risultati, gestione dell'hardware, ecc.)</a:t>
            </a:r>
            <a:endParaRPr lang="it-IT" dirty="0">
              <a:effectLst/>
            </a:endParaRPr>
          </a:p>
        </p:txBody>
      </p:sp>
    </p:spTree>
    <p:extLst>
      <p:ext uri="{BB962C8B-B14F-4D97-AF65-F5344CB8AC3E}">
        <p14:creationId xmlns:p14="http://schemas.microsoft.com/office/powerpoint/2010/main" val="16575465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FOGLIO DI CALCOLO</a:t>
            </a:r>
          </a:p>
        </p:txBody>
      </p:sp>
      <p:sp>
        <p:nvSpPr>
          <p:cNvPr id="4" name="CasellaDiTesto 3"/>
          <p:cNvSpPr txBox="1"/>
          <p:nvPr/>
        </p:nvSpPr>
        <p:spPr>
          <a:xfrm>
            <a:off x="416560" y="3367947"/>
            <a:ext cx="12171680" cy="3400931"/>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solidFill>
                  <a:schemeClr val="tx1"/>
                </a:solidFill>
              </a:rPr>
              <a:t>È un programma che permette di effettuare calcoli, elaborare dati e tracciare efficaci rappresentazioni grafiche. Il principio su cui si basa il foglio di calcolo è semplice: fornire una tabella, detta anche foglio di lavoro, formata da celle in cui si possono inserire dati, numeri o formule.</a:t>
            </a:r>
          </a:p>
        </p:txBody>
      </p:sp>
    </p:spTree>
    <p:extLst>
      <p:ext uri="{BB962C8B-B14F-4D97-AF65-F5344CB8AC3E}">
        <p14:creationId xmlns:p14="http://schemas.microsoft.com/office/powerpoint/2010/main" val="13298626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GESTIONALE STUDIO ODONTOIATRICO</a:t>
            </a:r>
          </a:p>
        </p:txBody>
      </p:sp>
      <p:sp>
        <p:nvSpPr>
          <p:cNvPr id="4" name="CasellaDiTesto 3"/>
          <p:cNvSpPr txBox="1"/>
          <p:nvPr/>
        </p:nvSpPr>
        <p:spPr>
          <a:xfrm>
            <a:off x="375920" y="1485446"/>
            <a:ext cx="12628880" cy="1041823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Vantaggi:</a:t>
            </a:r>
          </a:p>
          <a:p>
            <a:endParaRPr lang="it-IT" sz="4800" dirty="0">
              <a:effectLst/>
            </a:endParaRPr>
          </a:p>
          <a:p>
            <a:pPr marL="685800" indent="-685800" algn="l">
              <a:buFont typeface="Arial" charset="0"/>
              <a:buChar char="•"/>
            </a:pPr>
            <a:r>
              <a:rPr lang="it-IT" sz="4800" dirty="0"/>
              <a:t>Gestione appuntamenti e richiami </a:t>
            </a:r>
          </a:p>
          <a:p>
            <a:pPr marL="685800" indent="-685800" algn="l">
              <a:buFont typeface="Arial" charset="0"/>
              <a:buChar char="•"/>
            </a:pPr>
            <a:r>
              <a:rPr lang="it-IT" sz="4800" dirty="0"/>
              <a:t>Controllo completo situazione clinica, radiografica e amministrativa del paziente</a:t>
            </a:r>
          </a:p>
          <a:p>
            <a:pPr marL="685800" indent="-685800" algn="l">
              <a:buFont typeface="Arial" charset="0"/>
              <a:buChar char="•"/>
            </a:pPr>
            <a:r>
              <a:rPr lang="it-IT" sz="4800" dirty="0"/>
              <a:t>Eliminazione della documentazione cartacea del paziente</a:t>
            </a:r>
          </a:p>
          <a:p>
            <a:pPr marL="685800" indent="-685800" algn="l">
              <a:buFont typeface="Arial" charset="0"/>
              <a:buChar char="•"/>
            </a:pPr>
            <a:r>
              <a:rPr lang="it-IT" sz="4800" dirty="0"/>
              <a:t>Gestione del magazzino</a:t>
            </a:r>
          </a:p>
          <a:p>
            <a:pPr marL="685800" indent="-685800" algn="l">
              <a:buFont typeface="Arial" charset="0"/>
              <a:buChar char="•"/>
            </a:pPr>
            <a:r>
              <a:rPr lang="it-IT" sz="4800" dirty="0"/>
              <a:t>Monitoraggio andamento dello studio</a:t>
            </a:r>
          </a:p>
          <a:p>
            <a:pPr marL="685800" indent="-685800" algn="l">
              <a:buFont typeface="Arial" charset="0"/>
              <a:buChar char="•"/>
            </a:pPr>
            <a:endParaRPr lang="it-IT" sz="4800" dirty="0"/>
          </a:p>
          <a:p>
            <a:pPr marL="685800" indent="-685800" algn="l">
              <a:buFont typeface="Arial" charset="0"/>
              <a:buChar char="•"/>
            </a:pPr>
            <a:endParaRPr lang="it-IT" sz="4800" dirty="0"/>
          </a:p>
          <a:p>
            <a:pPr marL="685800" indent="-685800" algn="l">
              <a:buFont typeface="Arial" charset="0"/>
              <a:buChar char="•"/>
            </a:pPr>
            <a:endParaRPr lang="it-IT" sz="4800" dirty="0"/>
          </a:p>
          <a:p>
            <a:pPr marL="685800" indent="-685800" algn="l">
              <a:buFont typeface="Arial" charset="0"/>
              <a:buChar char="•"/>
            </a:pPr>
            <a:endParaRPr lang="it-IT" sz="4800" dirty="0"/>
          </a:p>
          <a:p>
            <a:pPr marL="685800" indent="-685800">
              <a:buFont typeface="Arial" charset="0"/>
              <a:buChar char="•"/>
            </a:pPr>
            <a:endParaRPr lang="it-IT" sz="4800" dirty="0">
              <a:effectLst/>
            </a:endParaRPr>
          </a:p>
        </p:txBody>
      </p:sp>
    </p:spTree>
    <p:extLst>
      <p:ext uri="{BB962C8B-B14F-4D97-AF65-F5344CB8AC3E}">
        <p14:creationId xmlns:p14="http://schemas.microsoft.com/office/powerpoint/2010/main" val="6125456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36ECED17-20E6-984E-BB44-C36F5D36FF19}"/>
              </a:ext>
            </a:extLst>
          </p:cNvPr>
          <p:cNvSpPr txBox="1"/>
          <p:nvPr/>
        </p:nvSpPr>
        <p:spPr>
          <a:xfrm>
            <a:off x="851781" y="578014"/>
            <a:ext cx="11179342"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it-IT" sz="4400" b="1" dirty="0"/>
              <a:t>RACCOLTA DATI DI UN NUOVO PAZIENTE</a:t>
            </a:r>
            <a:endParaRPr kumimoji="0" lang="it-IT" sz="4400" b="1"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CasellaDiTesto 4">
            <a:extLst>
              <a:ext uri="{FF2B5EF4-FFF2-40B4-BE49-F238E27FC236}">
                <a16:creationId xmlns:a16="http://schemas.microsoft.com/office/drawing/2014/main" id="{2B638699-4836-FF4C-8854-EB5855F93D6B}"/>
              </a:ext>
            </a:extLst>
          </p:cNvPr>
          <p:cNvSpPr txBox="1"/>
          <p:nvPr/>
        </p:nvSpPr>
        <p:spPr>
          <a:xfrm>
            <a:off x="298745" y="2497629"/>
            <a:ext cx="12285414" cy="395492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R="0" algn="just" defTabSz="584200" rtl="0" fontAlgn="auto" latinLnBrk="1" hangingPunct="0">
              <a:lnSpc>
                <a:spcPct val="100000"/>
              </a:lnSpc>
              <a:spcBef>
                <a:spcPts val="0"/>
              </a:spcBef>
              <a:spcAft>
                <a:spcPts val="0"/>
              </a:spcAft>
              <a:buClrTx/>
              <a:buSzTx/>
              <a:tabLst/>
            </a:pPr>
            <a:r>
              <a:rPr lang="it-IT" dirty="0"/>
              <a:t>Esistono diversi approcci per effettuare questa operazione </a:t>
            </a:r>
          </a:p>
          <a:p>
            <a:pPr marR="0" algn="just" defTabSz="584200" rtl="0" fontAlgn="auto" latinLnBrk="1" hangingPunct="0">
              <a:lnSpc>
                <a:spcPct val="100000"/>
              </a:lnSpc>
              <a:spcBef>
                <a:spcPts val="0"/>
              </a:spcBef>
              <a:spcAft>
                <a:spcPts val="0"/>
              </a:spcAft>
              <a:buClrTx/>
              <a:buSzTx/>
              <a:tabLst/>
            </a:pPr>
            <a:r>
              <a:rPr lang="it-IT" dirty="0"/>
              <a:t>apparentemente semplice</a:t>
            </a:r>
          </a:p>
          <a:p>
            <a:pPr marR="0" algn="just" defTabSz="584200" rtl="0" fontAlgn="auto" latinLnBrk="1" hangingPunct="0">
              <a:lnSpc>
                <a:spcPct val="100000"/>
              </a:lnSpc>
              <a:spcBef>
                <a:spcPts val="0"/>
              </a:spcBef>
              <a:spcAft>
                <a:spcPts val="0"/>
              </a:spcAft>
              <a:buClrTx/>
              <a:buSzTx/>
              <a:tabLst/>
            </a:pPr>
            <a:endParaRPr lang="it-IT" dirty="0"/>
          </a:p>
          <a:p>
            <a:pPr marL="742950" marR="0" indent="-742950" algn="just" defTabSz="584200" rtl="0" fontAlgn="auto" latinLnBrk="1" hangingPunct="0">
              <a:lnSpc>
                <a:spcPct val="100000"/>
              </a:lnSpc>
              <a:spcBef>
                <a:spcPts val="0"/>
              </a:spcBef>
              <a:spcAft>
                <a:spcPts val="0"/>
              </a:spcAft>
              <a:buClrTx/>
              <a:buSzTx/>
              <a:buFont typeface="+mj-lt"/>
              <a:buAutoNum type="arabicPeriod"/>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chiederli a voce</a:t>
            </a:r>
          </a:p>
          <a:p>
            <a:pPr marL="742950" marR="0" indent="-742950" algn="just" defTabSz="584200" rtl="0" fontAlgn="auto" latinLnBrk="1" hangingPunct="0">
              <a:lnSpc>
                <a:spcPct val="100000"/>
              </a:lnSpc>
              <a:spcBef>
                <a:spcPts val="0"/>
              </a:spcBef>
              <a:spcAft>
                <a:spcPts val="0"/>
              </a:spcAft>
              <a:buClrTx/>
              <a:buSzTx/>
              <a:buFont typeface="+mj-lt"/>
              <a:buAutoNum type="arabicPeriod"/>
              <a:tabLst/>
            </a:pPr>
            <a:r>
              <a:rPr lang="it-IT" dirty="0"/>
              <a:t>copiarli da supporti cartacei</a:t>
            </a:r>
          </a:p>
          <a:p>
            <a:pPr marL="742950" marR="0" indent="-742950" algn="just" defTabSz="584200" rtl="0" fontAlgn="auto" latinLnBrk="1" hangingPunct="0">
              <a:lnSpc>
                <a:spcPct val="100000"/>
              </a:lnSpc>
              <a:spcBef>
                <a:spcPts val="0"/>
              </a:spcBef>
              <a:spcAft>
                <a:spcPts val="0"/>
              </a:spcAft>
              <a:buClrTx/>
              <a:buSzTx/>
              <a:buFont typeface="+mj-lt"/>
              <a:buAutoNum type="arabicPeriod"/>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raccoglierli con</a:t>
            </a:r>
            <a:r>
              <a:rPr lang="it-IT" dirty="0"/>
              <a:t> un lettore tramite tessera sanitaria</a:t>
            </a:r>
          </a:p>
          <a:p>
            <a:pPr marL="742950" marR="0" indent="-742950" algn="just" defTabSz="584200" rtl="0" fontAlgn="auto" latinLnBrk="1" hangingPunct="0">
              <a:lnSpc>
                <a:spcPct val="100000"/>
              </a:lnSpc>
              <a:spcBef>
                <a:spcPts val="0"/>
              </a:spcBef>
              <a:spcAft>
                <a:spcPts val="0"/>
              </a:spcAft>
              <a:buClrTx/>
              <a:buSzTx/>
              <a:buFont typeface="+mj-lt"/>
              <a:buAutoNum type="arabicPeriod"/>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far compilare l’anagrafica e l’anamnesi tramite </a:t>
            </a:r>
            <a:r>
              <a:rPr kumimoji="0" lang="it-IT" sz="3600" b="0" i="0" u="none" strike="noStrike" cap="none" spc="0" normalizeH="0" baseline="0" dirty="0" err="1">
                <a:ln>
                  <a:noFill/>
                </a:ln>
                <a:solidFill>
                  <a:srgbClr val="FFFFFF"/>
                </a:solidFill>
                <a:effectLst/>
                <a:uFillTx/>
                <a:latin typeface="+mn-lt"/>
                <a:ea typeface="+mn-ea"/>
                <a:cs typeface="+mn-cs"/>
                <a:sym typeface="Helvetica Light"/>
              </a:rPr>
              <a:t>tablet</a:t>
            </a: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6483186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CasellaDiTesto 2">
            <a:extLst>
              <a:ext uri="{FF2B5EF4-FFF2-40B4-BE49-F238E27FC236}">
                <a16:creationId xmlns:a16="http://schemas.microsoft.com/office/drawing/2014/main" id="{8A797340-3DE8-974D-AED0-04F7F4243277}"/>
              </a:ext>
            </a:extLst>
          </p:cNvPr>
          <p:cNvSpPr txBox="1"/>
          <p:nvPr/>
        </p:nvSpPr>
        <p:spPr>
          <a:xfrm>
            <a:off x="53779" y="578014"/>
            <a:ext cx="12816009"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VANTAGGI RACCOLTA DATI IN MODO DIGITALE</a:t>
            </a:r>
          </a:p>
        </p:txBody>
      </p:sp>
      <p:sp>
        <p:nvSpPr>
          <p:cNvPr id="2" name="CasellaDiTesto 1">
            <a:extLst>
              <a:ext uri="{FF2B5EF4-FFF2-40B4-BE49-F238E27FC236}">
                <a16:creationId xmlns:a16="http://schemas.microsoft.com/office/drawing/2014/main" id="{558B6EB3-60DF-BE47-8B7A-E54A43323165}"/>
              </a:ext>
            </a:extLst>
          </p:cNvPr>
          <p:cNvSpPr txBox="1"/>
          <p:nvPr/>
        </p:nvSpPr>
        <p:spPr>
          <a:xfrm>
            <a:off x="264160" y="2611117"/>
            <a:ext cx="12605628" cy="5616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indent="-571500" algn="just" rtl="0" latinLnBrk="1" hangingPunct="0">
              <a:buFont typeface="Arial" panose="020B0604020202020204" pitchFamily="34" charset="0"/>
              <a:buChar char="•"/>
            </a:pPr>
            <a:r>
              <a:rPr lang="it-IT" dirty="0"/>
              <a:t>Maggiore sicurezza della correttezza dei recapiti telefonici e indirizzo email (ricordare appuntamenti, gestire i </a:t>
            </a:r>
          </a:p>
          <a:p>
            <a:pPr lvl="1" indent="0" algn="just" rtl="0" latinLnBrk="1" hangingPunct="0"/>
            <a:r>
              <a:rPr lang="it-IT" dirty="0"/>
              <a:t>	richiami, inviare documenti contabili e clinici)</a:t>
            </a:r>
          </a:p>
          <a:p>
            <a:pPr marL="571500" indent="-571500" algn="just" rtl="0" latinLnBrk="1" hangingPunct="0">
              <a:buFont typeface="Arial" panose="020B0604020202020204" pitchFamily="34" charset="0"/>
              <a:buChar char="•"/>
            </a:pPr>
            <a:r>
              <a:rPr lang="it-IT" dirty="0"/>
              <a:t>Certezza di memorizzare negli archivi il codice fiscale </a:t>
            </a:r>
          </a:p>
          <a:p>
            <a:pPr algn="just" rtl="0" latinLnBrk="1" hangingPunct="0"/>
            <a:r>
              <a:rPr lang="it-IT" dirty="0"/>
              <a:t>	corretto per evitare errori in fase di invio delle spese </a:t>
            </a:r>
          </a:p>
          <a:p>
            <a:pPr algn="just" rtl="0" latinLnBrk="1" hangingPunct="0"/>
            <a:r>
              <a:rPr lang="it-IT" dirty="0"/>
              <a:t>	sanitarie al sistema TS</a:t>
            </a:r>
          </a:p>
          <a:p>
            <a:pPr marL="571500" indent="-571500" algn="just" rtl="0" latinLnBrk="1" hangingPunct="0">
              <a:buFont typeface="Arial" panose="020B0604020202020204" pitchFamily="34" charset="0"/>
              <a:buChar char="•"/>
            </a:pPr>
            <a:r>
              <a:rPr lang="it-IT" dirty="0"/>
              <a:t>Risparmio di spazio non più occupato da contenitori per </a:t>
            </a:r>
          </a:p>
          <a:p>
            <a:pPr algn="just" rtl="0" latinLnBrk="1" hangingPunct="0"/>
            <a:r>
              <a:rPr lang="it-IT" dirty="0"/>
              <a:t>	archiviare pagine di anamnesi e consenso informato.</a:t>
            </a:r>
          </a:p>
          <a:p>
            <a:pPr algn="l" rtl="0" latinLnBrk="1" hangingPunct="0"/>
            <a:endParaRPr lang="it-IT" dirty="0"/>
          </a:p>
          <a:p>
            <a:pPr marL="571500" indent="-571500" algn="l" rtl="0" latinLnBrk="1" hangingPunct="0">
              <a:buFont typeface="Arial" panose="020B0604020202020204" pitchFamily="34" charset="0"/>
              <a:buChar char="•"/>
            </a:pPr>
            <a:endParaRPr lang="it-IT" dirty="0"/>
          </a:p>
        </p:txBody>
      </p:sp>
    </p:spTree>
    <p:extLst>
      <p:ext uri="{BB962C8B-B14F-4D97-AF65-F5344CB8AC3E}">
        <p14:creationId xmlns:p14="http://schemas.microsoft.com/office/powerpoint/2010/main" val="33550818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CFF63B35-7BAD-E649-B07C-B621504E50B1}"/>
              </a:ext>
            </a:extLst>
          </p:cNvPr>
          <p:cNvSpPr txBox="1"/>
          <p:nvPr/>
        </p:nvSpPr>
        <p:spPr>
          <a:xfrm>
            <a:off x="4283045" y="598334"/>
            <a:ext cx="4438716"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FIRMA DIGITALE</a:t>
            </a:r>
          </a:p>
        </p:txBody>
      </p:sp>
      <p:sp>
        <p:nvSpPr>
          <p:cNvPr id="3" name="CasellaDiTesto 2">
            <a:extLst>
              <a:ext uri="{FF2B5EF4-FFF2-40B4-BE49-F238E27FC236}">
                <a16:creationId xmlns:a16="http://schemas.microsoft.com/office/drawing/2014/main" id="{3717D27A-51A0-4346-B91B-4DD707244EC1}"/>
              </a:ext>
            </a:extLst>
          </p:cNvPr>
          <p:cNvSpPr txBox="1"/>
          <p:nvPr/>
        </p:nvSpPr>
        <p:spPr>
          <a:xfrm>
            <a:off x="508000" y="2813100"/>
            <a:ext cx="12151360" cy="395492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rtl="0" latinLnBrk="1" hangingPunct="0"/>
            <a:r>
              <a:rPr lang="it-IT" dirty="0"/>
              <a:t>Il nuovo </a:t>
            </a:r>
            <a:r>
              <a:rPr lang="it-IT" b="1" dirty="0"/>
              <a:t>Codice di Amministrazione Digitale</a:t>
            </a:r>
            <a:r>
              <a:rPr lang="it-IT" dirty="0"/>
              <a:t> (CAD), </a:t>
            </a:r>
          </a:p>
          <a:p>
            <a:pPr rtl="0" latinLnBrk="1" hangingPunct="0"/>
            <a:r>
              <a:rPr lang="it-IT" dirty="0"/>
              <a:t>approvato a fine 2011, disciplina l’utilizzo dei documenti </a:t>
            </a:r>
          </a:p>
          <a:p>
            <a:pPr rtl="0" latinLnBrk="1" hangingPunct="0"/>
            <a:r>
              <a:rPr lang="it-IT" dirty="0"/>
              <a:t>digitali e della firma </a:t>
            </a:r>
            <a:r>
              <a:rPr lang="it-IT" dirty="0" err="1"/>
              <a:t>grafometrica</a:t>
            </a:r>
            <a:r>
              <a:rPr lang="it-IT" dirty="0"/>
              <a:t>. </a:t>
            </a:r>
          </a:p>
          <a:p>
            <a:pPr rtl="0" latinLnBrk="1" hangingPunct="0"/>
            <a:r>
              <a:rPr lang="it-IT" dirty="0"/>
              <a:t>Il 21 maggio 2013 sono state pubblicate sulla Gazzetta </a:t>
            </a:r>
          </a:p>
          <a:p>
            <a:pPr rtl="0" latinLnBrk="1" hangingPunct="0"/>
            <a:r>
              <a:rPr lang="it-IT" dirty="0"/>
              <a:t>Ufficiale n° 117 le ultime disposizioni tecniche attuative. </a:t>
            </a:r>
          </a:p>
          <a:p>
            <a:pPr rtl="0" latinLnBrk="1" hangingPunct="0"/>
            <a:r>
              <a:rPr lang="it-IT" dirty="0"/>
              <a:t>La normativa sancisce l’introduzione in</a:t>
            </a:r>
            <a:br>
              <a:rPr lang="it-IT" dirty="0"/>
            </a:br>
            <a:r>
              <a:rPr lang="it-IT" dirty="0"/>
              <a:t>Italia dell’uso della </a:t>
            </a:r>
            <a:r>
              <a:rPr lang="it-IT" b="1" dirty="0"/>
              <a:t>"Firma Elettronica Avanzata"</a:t>
            </a:r>
            <a:r>
              <a:rPr lang="it-IT" dirty="0"/>
              <a:t>.</a:t>
            </a:r>
          </a:p>
        </p:txBody>
      </p:sp>
    </p:spTree>
    <p:extLst>
      <p:ext uri="{BB962C8B-B14F-4D97-AF65-F5344CB8AC3E}">
        <p14:creationId xmlns:p14="http://schemas.microsoft.com/office/powerpoint/2010/main" val="10375527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9ABCAB1A-BDA9-8C4F-90F2-4426167A765D}"/>
              </a:ext>
            </a:extLst>
          </p:cNvPr>
          <p:cNvSpPr txBox="1"/>
          <p:nvPr/>
        </p:nvSpPr>
        <p:spPr>
          <a:xfrm>
            <a:off x="3076326" y="821854"/>
            <a:ext cx="6323847"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FIRMA GRAFOMETRICA</a:t>
            </a:r>
          </a:p>
        </p:txBody>
      </p:sp>
      <p:sp>
        <p:nvSpPr>
          <p:cNvPr id="4" name="CasellaDiTesto 3">
            <a:extLst>
              <a:ext uri="{FF2B5EF4-FFF2-40B4-BE49-F238E27FC236}">
                <a16:creationId xmlns:a16="http://schemas.microsoft.com/office/drawing/2014/main" id="{4B6A1D90-1767-A34A-8FE7-D161723DB2B0}"/>
              </a:ext>
            </a:extLst>
          </p:cNvPr>
          <p:cNvSpPr txBox="1"/>
          <p:nvPr/>
        </p:nvSpPr>
        <p:spPr>
          <a:xfrm>
            <a:off x="304800" y="1810591"/>
            <a:ext cx="12374880" cy="3400931"/>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rtl="0" latinLnBrk="1" hangingPunct="0"/>
            <a:r>
              <a:rPr lang="it-IT" dirty="0"/>
              <a:t>La </a:t>
            </a:r>
            <a:r>
              <a:rPr lang="it-IT" b="1" dirty="0"/>
              <a:t>firma </a:t>
            </a:r>
            <a:r>
              <a:rPr lang="it-IT" b="1" dirty="0" err="1"/>
              <a:t>grafometrica</a:t>
            </a:r>
            <a:r>
              <a:rPr lang="it-IT" b="1" dirty="0"/>
              <a:t> </a:t>
            </a:r>
            <a:r>
              <a:rPr lang="it-IT" dirty="0"/>
              <a:t>è una definizione comunemente usata per indicare una modalità di </a:t>
            </a:r>
            <a:r>
              <a:rPr lang="it-IT" b="1" dirty="0"/>
              <a:t>firma </a:t>
            </a:r>
            <a:r>
              <a:rPr lang="it-IT" dirty="0"/>
              <a:t>elettronica realizzata con un gesto manuale del tutto analogo alla </a:t>
            </a:r>
            <a:r>
              <a:rPr lang="it-IT" b="1" dirty="0"/>
              <a:t>firma </a:t>
            </a:r>
            <a:r>
              <a:rPr lang="it-IT" dirty="0"/>
              <a:t>autografa su </a:t>
            </a:r>
          </a:p>
          <a:p>
            <a:pPr algn="just"/>
            <a:r>
              <a:rPr lang="it-IT" dirty="0"/>
              <a:t>carta. La </a:t>
            </a:r>
            <a:r>
              <a:rPr lang="it-IT" b="1" dirty="0"/>
              <a:t>firma elettronica avanzata non consente il libero scambio di documenti informatici</a:t>
            </a:r>
            <a:r>
              <a:rPr lang="it-IT" dirty="0"/>
              <a:t>: il suo uso è limitato al contesto e ha </a:t>
            </a:r>
            <a:r>
              <a:rPr lang="it-IT" b="1" dirty="0"/>
              <a:t>valore legale</a:t>
            </a:r>
            <a:r>
              <a:rPr lang="it-IT" dirty="0"/>
              <a:t> nei limiti previsti dalla normativa </a:t>
            </a: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Immagine 5">
            <a:extLst>
              <a:ext uri="{FF2B5EF4-FFF2-40B4-BE49-F238E27FC236}">
                <a16:creationId xmlns:a16="http://schemas.microsoft.com/office/drawing/2014/main" id="{09D49412-E8C0-EA45-B42B-3B850C5EE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131" y="5446206"/>
            <a:ext cx="4634230" cy="3959342"/>
          </a:xfrm>
          <a:prstGeom prst="rect">
            <a:avLst/>
          </a:prstGeom>
        </p:spPr>
      </p:pic>
    </p:spTree>
    <p:extLst>
      <p:ext uri="{BB962C8B-B14F-4D97-AF65-F5344CB8AC3E}">
        <p14:creationId xmlns:p14="http://schemas.microsoft.com/office/powerpoint/2010/main" val="3845284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CasellaDiTesto 2">
            <a:extLst>
              <a:ext uri="{FF2B5EF4-FFF2-40B4-BE49-F238E27FC236}">
                <a16:creationId xmlns:a16="http://schemas.microsoft.com/office/drawing/2014/main" id="{04290AD1-3B01-1B46-8E7A-DF6EF6E7B124}"/>
              </a:ext>
            </a:extLst>
          </p:cNvPr>
          <p:cNvSpPr txBox="1"/>
          <p:nvPr/>
        </p:nvSpPr>
        <p:spPr>
          <a:xfrm>
            <a:off x="4302560" y="598334"/>
            <a:ext cx="4440319"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FIRMA DIGITALE</a:t>
            </a:r>
          </a:p>
        </p:txBody>
      </p:sp>
      <p:sp>
        <p:nvSpPr>
          <p:cNvPr id="2" name="Rettangolo 1">
            <a:extLst>
              <a:ext uri="{FF2B5EF4-FFF2-40B4-BE49-F238E27FC236}">
                <a16:creationId xmlns:a16="http://schemas.microsoft.com/office/drawing/2014/main" id="{83D8F90A-21BA-5540-B554-990AC091A094}"/>
              </a:ext>
            </a:extLst>
          </p:cNvPr>
          <p:cNvSpPr/>
          <p:nvPr/>
        </p:nvSpPr>
        <p:spPr>
          <a:xfrm>
            <a:off x="406400" y="1814017"/>
            <a:ext cx="12232640" cy="7848302"/>
          </a:xfrm>
          <a:prstGeom prst="rect">
            <a:avLst/>
          </a:prstGeom>
        </p:spPr>
        <p:txBody>
          <a:bodyPr wrap="square">
            <a:spAutoFit/>
          </a:bodyPr>
          <a:lstStyle/>
          <a:p>
            <a:pPr>
              <a:spcAft>
                <a:spcPts val="0"/>
              </a:spcAft>
            </a:pPr>
            <a:r>
              <a:rPr lang="it-IT" dirty="0">
                <a:ea typeface="Calibri" panose="020F0502020204030204" pitchFamily="34" charset="0"/>
                <a:cs typeface="Times New Roman" panose="02020603050405020304" pitchFamily="18" charset="0"/>
              </a:rPr>
              <a:t>La Firma Digitale è l'equivalente informatico di una tradizionale firma autografa apposta su carta e ha le seguenti caratteristiche: </a:t>
            </a:r>
          </a:p>
          <a:p>
            <a:pPr>
              <a:spcAft>
                <a:spcPts val="0"/>
              </a:spcAft>
            </a:pPr>
            <a:br>
              <a:rPr lang="it-IT" dirty="0">
                <a:ea typeface="Calibri" panose="020F0502020204030204" pitchFamily="34" charset="0"/>
                <a:cs typeface="Times New Roman" panose="02020603050405020304" pitchFamily="18" charset="0"/>
              </a:rPr>
            </a:br>
            <a:r>
              <a:rPr lang="it-IT" b="1" dirty="0">
                <a:ea typeface="Calibri" panose="020F0502020204030204" pitchFamily="34" charset="0"/>
                <a:cs typeface="Times New Roman" panose="02020603050405020304" pitchFamily="18" charset="0"/>
              </a:rPr>
              <a:t>Autenticità</a:t>
            </a:r>
            <a:br>
              <a:rPr lang="it-IT" dirty="0">
                <a:ea typeface="Calibri" panose="020F0502020204030204" pitchFamily="34" charset="0"/>
                <a:cs typeface="Times New Roman" panose="02020603050405020304" pitchFamily="18" charset="0"/>
              </a:rPr>
            </a:br>
            <a:r>
              <a:rPr lang="it-IT" dirty="0">
                <a:ea typeface="Calibri" panose="020F0502020204030204" pitchFamily="34" charset="0"/>
                <a:cs typeface="Times New Roman" panose="02020603050405020304" pitchFamily="18" charset="0"/>
              </a:rPr>
              <a:t>La firma digitale garantisce l’identità del sottoscrittore</a:t>
            </a:r>
          </a:p>
          <a:p>
            <a:pPr>
              <a:spcAft>
                <a:spcPts val="0"/>
              </a:spcAft>
            </a:pPr>
            <a:br>
              <a:rPr lang="it-IT" dirty="0">
                <a:ea typeface="Calibri" panose="020F0502020204030204" pitchFamily="34" charset="0"/>
                <a:cs typeface="Times New Roman" panose="02020603050405020304" pitchFamily="18" charset="0"/>
              </a:rPr>
            </a:br>
            <a:r>
              <a:rPr lang="it-IT" b="1" dirty="0">
                <a:ea typeface="Calibri" panose="020F0502020204030204" pitchFamily="34" charset="0"/>
                <a:cs typeface="Times New Roman" panose="02020603050405020304" pitchFamily="18" charset="0"/>
              </a:rPr>
              <a:t>Integrità</a:t>
            </a:r>
            <a:br>
              <a:rPr lang="it-IT" dirty="0">
                <a:ea typeface="Calibri" panose="020F0502020204030204" pitchFamily="34" charset="0"/>
                <a:cs typeface="Times New Roman" panose="02020603050405020304" pitchFamily="18" charset="0"/>
              </a:rPr>
            </a:br>
            <a:r>
              <a:rPr lang="it-IT" dirty="0">
                <a:ea typeface="Calibri" panose="020F0502020204030204" pitchFamily="34" charset="0"/>
                <a:cs typeface="Times New Roman" panose="02020603050405020304" pitchFamily="18" charset="0"/>
              </a:rPr>
              <a:t>La firma digitale assicura che il documento non sia stato modificato dopo la sottoscrizione</a:t>
            </a:r>
          </a:p>
          <a:p>
            <a:pPr>
              <a:spcAft>
                <a:spcPts val="0"/>
              </a:spcAft>
            </a:pPr>
            <a:br>
              <a:rPr lang="it-IT" dirty="0">
                <a:ea typeface="Calibri" panose="020F0502020204030204" pitchFamily="34" charset="0"/>
                <a:cs typeface="Times New Roman" panose="02020603050405020304" pitchFamily="18" charset="0"/>
              </a:rPr>
            </a:br>
            <a:r>
              <a:rPr lang="it-IT" b="1" dirty="0">
                <a:ea typeface="Calibri" panose="020F0502020204030204" pitchFamily="34" charset="0"/>
                <a:cs typeface="Times New Roman" panose="02020603050405020304" pitchFamily="18" charset="0"/>
              </a:rPr>
              <a:t>Validità legale</a:t>
            </a:r>
            <a:br>
              <a:rPr lang="it-IT" dirty="0">
                <a:ea typeface="Calibri" panose="020F0502020204030204" pitchFamily="34" charset="0"/>
                <a:cs typeface="Times New Roman" panose="02020603050405020304" pitchFamily="18" charset="0"/>
              </a:rPr>
            </a:br>
            <a:r>
              <a:rPr lang="it-IT" dirty="0">
                <a:ea typeface="Calibri" panose="020F0502020204030204" pitchFamily="34" charset="0"/>
                <a:cs typeface="Times New Roman" panose="02020603050405020304" pitchFamily="18" charset="0"/>
              </a:rPr>
              <a:t>La firma digitale attribuisce piena validità legale al documento firmato</a:t>
            </a:r>
          </a:p>
        </p:txBody>
      </p:sp>
    </p:spTree>
    <p:extLst>
      <p:ext uri="{BB962C8B-B14F-4D97-AF65-F5344CB8AC3E}">
        <p14:creationId xmlns:p14="http://schemas.microsoft.com/office/powerpoint/2010/main" val="517159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E9CE1CCE-503B-C740-B4BC-073CD1D76E59}"/>
              </a:ext>
            </a:extLst>
          </p:cNvPr>
          <p:cNvSpPr/>
          <p:nvPr/>
        </p:nvSpPr>
        <p:spPr>
          <a:xfrm>
            <a:off x="365760" y="1448921"/>
            <a:ext cx="12090400" cy="2308324"/>
          </a:xfrm>
          <a:prstGeom prst="rect">
            <a:avLst/>
          </a:prstGeom>
        </p:spPr>
        <p:txBody>
          <a:bodyPr wrap="square">
            <a:spAutoFit/>
          </a:bodyPr>
          <a:lstStyle/>
          <a:p>
            <a:r>
              <a:rPr lang="it-IT" dirty="0">
                <a:latin typeface="+mn-ea"/>
                <a:cs typeface="Times New Roman" panose="02020603050405020304" pitchFamily="18" charset="0"/>
              </a:rPr>
              <a:t>La Firma Digitale è costituita da un dispositivo (</a:t>
            </a:r>
            <a:r>
              <a:rPr lang="it-IT" dirty="0" err="1">
                <a:latin typeface="+mn-ea"/>
                <a:cs typeface="Times New Roman" panose="02020603050405020304" pitchFamily="18" charset="0"/>
              </a:rPr>
              <a:t>smart</a:t>
            </a:r>
            <a:r>
              <a:rPr lang="it-IT" dirty="0">
                <a:latin typeface="+mn-ea"/>
                <a:cs typeface="Times New Roman" panose="02020603050405020304" pitchFamily="18" charset="0"/>
              </a:rPr>
              <a:t> card o chiavetta USB) che contiene un certificato digitale di sottoscrizione, tramite il quale il titolare può firmare digitalmente i propri documenti. </a:t>
            </a:r>
            <a:endParaRPr lang="it-IT" dirty="0">
              <a:latin typeface="+mn-ea"/>
            </a:endParaRPr>
          </a:p>
        </p:txBody>
      </p:sp>
      <p:pic>
        <p:nvPicPr>
          <p:cNvPr id="4" name="Immagine 3">
            <a:extLst>
              <a:ext uri="{FF2B5EF4-FFF2-40B4-BE49-F238E27FC236}">
                <a16:creationId xmlns:a16="http://schemas.microsoft.com/office/drawing/2014/main" id="{4D52B2FD-7893-BE4F-A8BE-F5C35994D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31" y="4585658"/>
            <a:ext cx="4940300" cy="3733800"/>
          </a:xfrm>
          <a:prstGeom prst="rect">
            <a:avLst/>
          </a:prstGeom>
        </p:spPr>
      </p:pic>
      <p:pic>
        <p:nvPicPr>
          <p:cNvPr id="6" name="Immagine 5">
            <a:extLst>
              <a:ext uri="{FF2B5EF4-FFF2-40B4-BE49-F238E27FC236}">
                <a16:creationId xmlns:a16="http://schemas.microsoft.com/office/drawing/2014/main" id="{0E19A2BE-3315-4141-9F81-DDF8F5F24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340" y="4534858"/>
            <a:ext cx="5054600" cy="3784600"/>
          </a:xfrm>
          <a:prstGeom prst="rect">
            <a:avLst/>
          </a:prstGeom>
        </p:spPr>
      </p:pic>
      <p:pic>
        <p:nvPicPr>
          <p:cNvPr id="5" name="Immagine 4">
            <a:extLst>
              <a:ext uri="{FF2B5EF4-FFF2-40B4-BE49-F238E27FC236}">
                <a16:creationId xmlns:a16="http://schemas.microsoft.com/office/drawing/2014/main" id="{1860401E-9126-1F47-8165-73196EBC8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611" y="5133251"/>
            <a:ext cx="4210331" cy="2587813"/>
          </a:xfrm>
          <a:prstGeom prst="rect">
            <a:avLst/>
          </a:prstGeom>
        </p:spPr>
      </p:pic>
    </p:spTree>
    <p:extLst>
      <p:ext uri="{BB962C8B-B14F-4D97-AF65-F5344CB8AC3E}">
        <p14:creationId xmlns:p14="http://schemas.microsoft.com/office/powerpoint/2010/main" val="3405622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419D6F76-5F27-B54A-AA35-014819629F0F}"/>
              </a:ext>
            </a:extLst>
          </p:cNvPr>
          <p:cNvSpPr txBox="1"/>
          <p:nvPr/>
        </p:nvSpPr>
        <p:spPr>
          <a:xfrm>
            <a:off x="355996" y="2754264"/>
            <a:ext cx="12131040" cy="506292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rtl="0" latinLnBrk="1" hangingPunct="0"/>
            <a:endParaRPr lang="it-IT" b="1" dirty="0"/>
          </a:p>
          <a:p>
            <a:pPr rtl="0" latinLnBrk="1" hangingPunct="0"/>
            <a:r>
              <a:rPr lang="it-IT" b="1" dirty="0"/>
              <a:t>Una volta acquistato il dispositivo di firma, ci sono diverse</a:t>
            </a:r>
          </a:p>
          <a:p>
            <a:pPr rtl="0" latinLnBrk="1" hangingPunct="0"/>
            <a:r>
              <a:rPr lang="it-IT" b="1" dirty="0"/>
              <a:t>modalità di autenticazione per ottenere il rilascio del </a:t>
            </a:r>
          </a:p>
          <a:p>
            <a:pPr rtl="0" latinLnBrk="1" hangingPunct="0"/>
            <a:r>
              <a:rPr lang="it-IT" b="1" dirty="0"/>
              <a:t>certificato digitale:</a:t>
            </a:r>
          </a:p>
          <a:p>
            <a:pPr rtl="0" latinLnBrk="1" hangingPunct="0"/>
            <a:endParaRPr lang="it-IT" b="1" dirty="0"/>
          </a:p>
          <a:p>
            <a:pPr marL="571500" indent="-571500" rtl="0" latinLnBrk="1" hangingPunct="0">
              <a:buFont typeface="Arial" panose="020B0604020202020204" pitchFamily="34" charset="0"/>
              <a:buChar char="•"/>
            </a:pPr>
            <a:r>
              <a:rPr lang="it-IT" b="1" dirty="0"/>
              <a:t>DE VISU presso un Pubblico Ufficiale</a:t>
            </a:r>
          </a:p>
          <a:p>
            <a:pPr marL="571500" indent="-571500" rtl="0" latinLnBrk="1" hangingPunct="0">
              <a:buFont typeface="Arial" panose="020B0604020202020204" pitchFamily="34" charset="0"/>
              <a:buChar char="•"/>
            </a:pPr>
            <a:r>
              <a:rPr lang="it-IT" b="1" dirty="0"/>
              <a:t>DE VISU tramite </a:t>
            </a:r>
            <a:r>
              <a:rPr lang="it-IT" b="1" dirty="0" err="1"/>
              <a:t>app</a:t>
            </a:r>
            <a:r>
              <a:rPr lang="it-IT" b="1" dirty="0"/>
              <a:t> certificata con operatore</a:t>
            </a:r>
          </a:p>
          <a:p>
            <a:pPr marL="571500" indent="-571500" rtl="0" latinLnBrk="1" hangingPunct="0">
              <a:buFont typeface="Arial" panose="020B0604020202020204" pitchFamily="34" charset="0"/>
              <a:buChar char="•"/>
            </a:pPr>
            <a:r>
              <a:rPr lang="it-IT" b="1" dirty="0"/>
              <a:t>DE VISU a domicilio</a:t>
            </a:r>
          </a:p>
          <a:p>
            <a:pPr marR="0" defTabSz="584200" rtl="0" fontAlgn="auto" latinLnBrk="1" hangingPunct="0">
              <a:lnSpc>
                <a:spcPct val="100000"/>
              </a:lnSpc>
              <a:spcBef>
                <a:spcPts val="0"/>
              </a:spcBef>
              <a:spcAft>
                <a:spcPts val="0"/>
              </a:spcAft>
              <a:buClrTx/>
              <a:buSzTx/>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CasellaDiTesto 2">
            <a:extLst>
              <a:ext uri="{FF2B5EF4-FFF2-40B4-BE49-F238E27FC236}">
                <a16:creationId xmlns:a16="http://schemas.microsoft.com/office/drawing/2014/main" id="{94EB8B69-7769-FD49-AF88-E5A0092106D0}"/>
              </a:ext>
            </a:extLst>
          </p:cNvPr>
          <p:cNvSpPr txBox="1"/>
          <p:nvPr/>
        </p:nvSpPr>
        <p:spPr>
          <a:xfrm>
            <a:off x="2171954" y="1069765"/>
            <a:ext cx="8499123" cy="155427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800" b="1" i="0" u="none" strike="noStrike" cap="none" spc="0" normalizeH="0" baseline="0" dirty="0">
                <a:ln>
                  <a:noFill/>
                </a:ln>
                <a:solidFill>
                  <a:srgbClr val="FFFFFF"/>
                </a:solidFill>
                <a:effectLst/>
                <a:uFillTx/>
                <a:latin typeface="+mn-lt"/>
                <a:ea typeface="+mn-ea"/>
                <a:cs typeface="+mn-cs"/>
                <a:sym typeface="Helvetica Light"/>
              </a:rPr>
              <a:t>RILASCIO DEL CERTIFICATO </a:t>
            </a:r>
          </a:p>
          <a:p>
            <a:pPr marL="0" marR="0" indent="0" algn="ctr" defTabSz="584200" rtl="0" fontAlgn="auto" latinLnBrk="1" hangingPunct="0">
              <a:lnSpc>
                <a:spcPct val="100000"/>
              </a:lnSpc>
              <a:spcBef>
                <a:spcPts val="0"/>
              </a:spcBef>
              <a:spcAft>
                <a:spcPts val="0"/>
              </a:spcAft>
              <a:buClrTx/>
              <a:buSzTx/>
              <a:buFontTx/>
              <a:buNone/>
              <a:tabLst/>
            </a:pPr>
            <a:r>
              <a:rPr kumimoji="0" lang="it-IT" sz="4800" b="1" i="0" u="none" strike="noStrike" cap="none" spc="0" normalizeH="0" baseline="0" dirty="0">
                <a:ln>
                  <a:noFill/>
                </a:ln>
                <a:solidFill>
                  <a:srgbClr val="FFFFFF"/>
                </a:solidFill>
                <a:effectLst/>
                <a:uFillTx/>
                <a:latin typeface="+mn-lt"/>
                <a:ea typeface="+mn-ea"/>
                <a:cs typeface="+mn-cs"/>
                <a:sym typeface="Helvetica Light"/>
              </a:rPr>
              <a:t>E SUA AUTENTICAZIONE</a:t>
            </a:r>
          </a:p>
        </p:txBody>
      </p:sp>
    </p:spTree>
    <p:extLst>
      <p:ext uri="{BB962C8B-B14F-4D97-AF65-F5344CB8AC3E}">
        <p14:creationId xmlns:p14="http://schemas.microsoft.com/office/powerpoint/2010/main" val="20631799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41F67374-7A5E-B64C-A88F-4A62A50FD1C1}"/>
              </a:ext>
            </a:extLst>
          </p:cNvPr>
          <p:cNvSpPr/>
          <p:nvPr/>
        </p:nvSpPr>
        <p:spPr>
          <a:xfrm>
            <a:off x="203200" y="375722"/>
            <a:ext cx="12618720" cy="9325630"/>
          </a:xfrm>
          <a:prstGeom prst="rect">
            <a:avLst/>
          </a:prstGeom>
        </p:spPr>
        <p:txBody>
          <a:bodyPr wrap="square">
            <a:spAutoFit/>
          </a:bodyPr>
          <a:lstStyle/>
          <a:p>
            <a:pPr>
              <a:spcAft>
                <a:spcPts val="0"/>
              </a:spcAft>
            </a:pPr>
            <a:r>
              <a:rPr lang="it-IT" sz="4400" b="1" dirty="0">
                <a:ea typeface="Calibri" panose="020F0502020204030204" pitchFamily="34" charset="0"/>
                <a:cs typeface="Times New Roman" panose="02020603050405020304" pitchFamily="18" charset="0"/>
              </a:rPr>
              <a:t>SOFTWARE DI FIRMA E VERIFICA</a:t>
            </a:r>
          </a:p>
          <a:p>
            <a:pPr algn="just">
              <a:spcAft>
                <a:spcPts val="0"/>
              </a:spcAft>
            </a:pPr>
            <a:endParaRPr lang="it-IT" sz="2400" dirty="0">
              <a:ea typeface="Calibri" panose="020F0502020204030204" pitchFamily="34" charset="0"/>
              <a:cs typeface="Times New Roman" panose="02020603050405020304" pitchFamily="18" charset="0"/>
            </a:endParaRPr>
          </a:p>
          <a:p>
            <a:pPr algn="l">
              <a:spcAft>
                <a:spcPts val="0"/>
              </a:spcAft>
            </a:pPr>
            <a:r>
              <a:rPr lang="it-IT" sz="2800" dirty="0">
                <a:ea typeface="Calibri" panose="020F0502020204030204" pitchFamily="34" charset="0"/>
                <a:cs typeface="Times New Roman" panose="02020603050405020304" pitchFamily="18" charset="0"/>
              </a:rPr>
              <a:t>Una volta attivato il Kit sul computer, attraverso il Software di Firma è possibile selezionare il documento elettronico da sottoporre a Firma Digitale</a:t>
            </a:r>
            <a:br>
              <a:rPr lang="it-IT" sz="2800" dirty="0">
                <a:ea typeface="Calibri" panose="020F0502020204030204" pitchFamily="34" charset="0"/>
                <a:cs typeface="Times New Roman" panose="02020603050405020304" pitchFamily="18" charset="0"/>
              </a:rPr>
            </a:br>
            <a:br>
              <a:rPr lang="it-IT" sz="2800" dirty="0">
                <a:ea typeface="Calibri" panose="020F0502020204030204" pitchFamily="34" charset="0"/>
                <a:cs typeface="Times New Roman" panose="02020603050405020304" pitchFamily="18" charset="0"/>
              </a:rPr>
            </a:br>
            <a:r>
              <a:rPr lang="it-IT" sz="2800" dirty="0">
                <a:ea typeface="Calibri" panose="020F0502020204030204" pitchFamily="34" charset="0"/>
                <a:cs typeface="Times New Roman" panose="02020603050405020304" pitchFamily="18" charset="0"/>
              </a:rPr>
              <a:t>Al momento della Firma del documento, il software chiederà l’inserimento del PIN e procederà con la creazione del file firmato digitalmente.</a:t>
            </a:r>
            <a:br>
              <a:rPr lang="it-IT" sz="2800" dirty="0">
                <a:ea typeface="Calibri" panose="020F0502020204030204" pitchFamily="34" charset="0"/>
                <a:cs typeface="Times New Roman" panose="02020603050405020304" pitchFamily="18" charset="0"/>
              </a:rPr>
            </a:br>
            <a:br>
              <a:rPr lang="it-IT" sz="2800" dirty="0">
                <a:ea typeface="Calibri" panose="020F0502020204030204" pitchFamily="34" charset="0"/>
                <a:cs typeface="Times New Roman" panose="02020603050405020304" pitchFamily="18" charset="0"/>
              </a:rPr>
            </a:br>
            <a:r>
              <a:rPr lang="it-IT" sz="2800" dirty="0">
                <a:ea typeface="Calibri" panose="020F0502020204030204" pitchFamily="34" charset="0"/>
                <a:cs typeface="Times New Roman" panose="02020603050405020304" pitchFamily="18" charset="0"/>
              </a:rPr>
              <a:t>È possibile firmare digitalmente qualsiasi tipo di file elettronico, anche file in formato pdf.</a:t>
            </a:r>
          </a:p>
          <a:p>
            <a:pPr algn="l">
              <a:spcAft>
                <a:spcPts val="0"/>
              </a:spcAft>
            </a:pPr>
            <a:br>
              <a:rPr lang="it-IT" sz="2800" dirty="0">
                <a:ea typeface="Calibri" panose="020F0502020204030204" pitchFamily="34" charset="0"/>
                <a:cs typeface="Times New Roman" panose="02020603050405020304" pitchFamily="18" charset="0"/>
              </a:rPr>
            </a:br>
            <a:r>
              <a:rPr lang="it-IT" sz="2800" dirty="0">
                <a:ea typeface="Calibri" panose="020F0502020204030204" pitchFamily="34" charset="0"/>
                <a:cs typeface="Times New Roman" panose="02020603050405020304" pitchFamily="18" charset="0"/>
              </a:rPr>
              <a:t>In fase di verifica della Firma da parte del destinatario del documento firmato verrà accertato che:</a:t>
            </a:r>
          </a:p>
          <a:p>
            <a:pPr marL="342900" lvl="0" indent="-342900" algn="l">
              <a:spcAft>
                <a:spcPts val="0"/>
              </a:spcAft>
              <a:buSzPts val="1000"/>
              <a:buFont typeface="Symbol" pitchFamily="2" charset="2"/>
              <a:buChar char=""/>
              <a:tabLst>
                <a:tab pos="457200" algn="l"/>
              </a:tabLst>
            </a:pPr>
            <a:r>
              <a:rPr lang="it-IT" sz="2800" dirty="0">
                <a:ea typeface="Calibri" panose="020F0502020204030204" pitchFamily="34" charset="0"/>
                <a:cs typeface="Times New Roman" panose="02020603050405020304" pitchFamily="18" charset="0"/>
              </a:rPr>
              <a:t>il documento non sia stato modificato dopo la Firma;</a:t>
            </a:r>
          </a:p>
          <a:p>
            <a:pPr marL="342900" lvl="0" indent="-342900" algn="l">
              <a:spcAft>
                <a:spcPts val="0"/>
              </a:spcAft>
              <a:buSzPts val="1000"/>
              <a:buFont typeface="Symbol" pitchFamily="2" charset="2"/>
              <a:buChar char=""/>
              <a:tabLst>
                <a:tab pos="457200" algn="l"/>
              </a:tabLst>
            </a:pPr>
            <a:r>
              <a:rPr lang="it-IT" sz="2800" dirty="0">
                <a:ea typeface="Calibri" panose="020F0502020204030204" pitchFamily="34" charset="0"/>
                <a:cs typeface="Times New Roman" panose="02020603050405020304" pitchFamily="18" charset="0"/>
              </a:rPr>
              <a:t>il Certificato del sottoscrittore sia garantito da una Autorità di Certificazione (CA) inclusa nell’Elenco Pubblico dei Certificatori;</a:t>
            </a:r>
          </a:p>
          <a:p>
            <a:pPr marL="342900" lvl="0" indent="-342900" algn="l">
              <a:spcAft>
                <a:spcPts val="0"/>
              </a:spcAft>
              <a:buSzPts val="1000"/>
              <a:buFont typeface="Symbol" pitchFamily="2" charset="2"/>
              <a:buChar char=""/>
              <a:tabLst>
                <a:tab pos="457200" algn="l"/>
              </a:tabLst>
            </a:pPr>
            <a:r>
              <a:rPr lang="it-IT" sz="2800" dirty="0">
                <a:ea typeface="Calibri" panose="020F0502020204030204" pitchFamily="34" charset="0"/>
                <a:cs typeface="Times New Roman" panose="02020603050405020304" pitchFamily="18" charset="0"/>
              </a:rPr>
              <a:t>il Certificato del sottoscrittore non sia scaduto;</a:t>
            </a:r>
          </a:p>
          <a:p>
            <a:pPr marL="342900" lvl="0" indent="-342900" algn="l">
              <a:spcAft>
                <a:spcPts val="0"/>
              </a:spcAft>
              <a:buSzPts val="1000"/>
              <a:buFont typeface="Symbol" pitchFamily="2" charset="2"/>
              <a:buChar char=""/>
              <a:tabLst>
                <a:tab pos="457200" algn="l"/>
              </a:tabLst>
            </a:pPr>
            <a:r>
              <a:rPr lang="it-IT" sz="2800" dirty="0">
                <a:ea typeface="Calibri" panose="020F0502020204030204" pitchFamily="34" charset="0"/>
                <a:cs typeface="Times New Roman" panose="02020603050405020304" pitchFamily="18" charset="0"/>
              </a:rPr>
              <a:t>il Certificato del sottoscrittore non sia stato sospeso o revocato.</a:t>
            </a:r>
          </a:p>
          <a:p>
            <a:pPr lvl="0" algn="l">
              <a:spcAft>
                <a:spcPts val="0"/>
              </a:spcAft>
              <a:buSzPts val="1000"/>
              <a:tabLst>
                <a:tab pos="457200" algn="l"/>
              </a:tabLst>
            </a:pPr>
            <a:endParaRPr lang="it-IT" sz="2800" dirty="0">
              <a:ea typeface="Calibri" panose="020F0502020204030204" pitchFamily="34" charset="0"/>
              <a:cs typeface="Times New Roman" panose="02020603050405020304" pitchFamily="18" charset="0"/>
            </a:endParaRPr>
          </a:p>
          <a:p>
            <a:pPr algn="just">
              <a:spcAft>
                <a:spcPts val="0"/>
              </a:spcAft>
            </a:pPr>
            <a:r>
              <a:rPr lang="it-IT" sz="2800" dirty="0">
                <a:ea typeface="Calibri" panose="020F0502020204030204" pitchFamily="34" charset="0"/>
                <a:cs typeface="Times New Roman" panose="02020603050405020304" pitchFamily="18" charset="0"/>
              </a:rPr>
              <a:t>Se tutte le verifiche daranno esito positivo, il documento sottoscritto digitalmente potrà essere considerato valido a tutti gli effetti di legge. </a:t>
            </a:r>
          </a:p>
        </p:txBody>
      </p:sp>
    </p:spTree>
    <p:extLst>
      <p:ext uri="{BB962C8B-B14F-4D97-AF65-F5344CB8AC3E}">
        <p14:creationId xmlns:p14="http://schemas.microsoft.com/office/powerpoint/2010/main" val="27755191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350196"/>
            <a:ext cx="13004800" cy="1480834"/>
          </a:xfrm>
        </p:spPr>
        <p:txBody>
          <a:bodyPr>
            <a:normAutofit/>
          </a:bodyPr>
          <a:lstStyle/>
          <a:p>
            <a:pPr marL="857250" indent="-857250">
              <a:buFont typeface="Arial" charset="0"/>
              <a:buChar char="•"/>
            </a:pPr>
            <a:r>
              <a:rPr lang="it-IT" sz="6000" dirty="0"/>
              <a:t>SISTEMA OPERATIVO</a:t>
            </a:r>
          </a:p>
        </p:txBody>
      </p:sp>
      <p:sp>
        <p:nvSpPr>
          <p:cNvPr id="6" name="CasellaDiTesto 5"/>
          <p:cNvSpPr txBox="1"/>
          <p:nvPr/>
        </p:nvSpPr>
        <p:spPr>
          <a:xfrm>
            <a:off x="609600" y="1130638"/>
            <a:ext cx="12171680" cy="617092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indent="-571500" algn="l">
              <a:buFont typeface="Arial" charset="0"/>
              <a:buChar char="•"/>
            </a:pPr>
            <a:endParaRPr lang="it-IT" dirty="0"/>
          </a:p>
          <a:p>
            <a:pPr marL="571500" indent="-571500" algn="l">
              <a:buFont typeface="Arial" charset="0"/>
              <a:buChar char="•"/>
            </a:pPr>
            <a:endParaRPr lang="it-IT" dirty="0"/>
          </a:p>
          <a:p>
            <a:pPr marL="571500" indent="-571500" algn="l">
              <a:buFont typeface="Arial" charset="0"/>
              <a:buChar char="•"/>
            </a:pPr>
            <a:endParaRPr lang="it-IT" dirty="0"/>
          </a:p>
          <a:p>
            <a:pPr marL="571500" indent="-571500" algn="l">
              <a:buFont typeface="Arial" charset="0"/>
              <a:buChar char="•"/>
            </a:pPr>
            <a:r>
              <a:rPr lang="it-IT" dirty="0"/>
              <a:t>Senza SO un computer è solo un “macchinario inutile”.  </a:t>
            </a:r>
          </a:p>
          <a:p>
            <a:pPr marL="571500" indent="-571500" algn="l">
              <a:buFont typeface="Arial" panose="020B0604020202020204" pitchFamily="34" charset="0"/>
              <a:buChar char="•"/>
            </a:pPr>
            <a:r>
              <a:rPr lang="it-IT" dirty="0"/>
              <a:t>	Il SO rende possibile la gestione, l'elaborazione 	l’archiviazione dell'INFORMAZIONE</a:t>
            </a:r>
          </a:p>
          <a:p>
            <a:pPr marL="571500" indent="-571500" algn="l">
              <a:buFont typeface="Arial" charset="0"/>
              <a:buChar char="•"/>
            </a:pPr>
            <a:r>
              <a:rPr lang="it-IT" dirty="0"/>
              <a:t>L’hardware fornisce potenza di calcolo, il SO la rende disponibile agli utenti</a:t>
            </a:r>
          </a:p>
          <a:p>
            <a:pPr marL="571500" indent="-571500" algn="l">
              <a:buFont typeface="Arial" charset="0"/>
              <a:buChar char="•"/>
            </a:pPr>
            <a:r>
              <a:rPr lang="it-IT" dirty="0"/>
              <a:t>Il SO è alla base dell’esecuzione di tutti gli altri programmi</a:t>
            </a:r>
          </a:p>
          <a:p>
            <a:pPr marL="571500" indent="-571500" algn="l">
              <a:buFont typeface="Arial" charset="0"/>
              <a:buChar char="•"/>
            </a:pPr>
            <a:r>
              <a:rPr lang="it-IT" dirty="0"/>
              <a:t>Il SO è l’intermediario tra l’utente e la macchina</a:t>
            </a:r>
            <a:endParaRPr lang="it-IT" dirty="0">
              <a:effectLst/>
            </a:endParaRPr>
          </a:p>
        </p:txBody>
      </p:sp>
    </p:spTree>
    <p:extLst>
      <p:ext uri="{BB962C8B-B14F-4D97-AF65-F5344CB8AC3E}">
        <p14:creationId xmlns:p14="http://schemas.microsoft.com/office/powerpoint/2010/main" val="184445274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CasellaDiTesto 2">
            <a:extLst>
              <a:ext uri="{FF2B5EF4-FFF2-40B4-BE49-F238E27FC236}">
                <a16:creationId xmlns:a16="http://schemas.microsoft.com/office/drawing/2014/main" id="{94EB8B69-7769-FD49-AF88-E5A0092106D0}"/>
              </a:ext>
            </a:extLst>
          </p:cNvPr>
          <p:cNvSpPr txBox="1"/>
          <p:nvPr/>
        </p:nvSpPr>
        <p:spPr>
          <a:xfrm>
            <a:off x="2646448" y="837338"/>
            <a:ext cx="7550145"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800" b="1" i="0" u="none" strike="noStrike" cap="none" spc="0" normalizeH="0" baseline="0" dirty="0">
                <a:ln>
                  <a:noFill/>
                </a:ln>
                <a:solidFill>
                  <a:srgbClr val="FFFFFF"/>
                </a:solidFill>
                <a:effectLst/>
                <a:uFillTx/>
                <a:latin typeface="+mn-lt"/>
                <a:ea typeface="+mn-ea"/>
                <a:cs typeface="+mn-cs"/>
                <a:sym typeface="Helvetica Light"/>
              </a:rPr>
              <a:t>FIRMA DIGITALE REMOTA</a:t>
            </a:r>
          </a:p>
        </p:txBody>
      </p:sp>
      <p:pic>
        <p:nvPicPr>
          <p:cNvPr id="5" name="Immagine 4">
            <a:extLst>
              <a:ext uri="{FF2B5EF4-FFF2-40B4-BE49-F238E27FC236}">
                <a16:creationId xmlns:a16="http://schemas.microsoft.com/office/drawing/2014/main" id="{190E5DE1-91E3-9C4B-9F04-FC519667D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65" y="4430616"/>
            <a:ext cx="2182283" cy="2280263"/>
          </a:xfrm>
          <a:prstGeom prst="rect">
            <a:avLst/>
          </a:prstGeom>
        </p:spPr>
      </p:pic>
      <p:pic>
        <p:nvPicPr>
          <p:cNvPr id="7" name="Immagine 6">
            <a:extLst>
              <a:ext uri="{FF2B5EF4-FFF2-40B4-BE49-F238E27FC236}">
                <a16:creationId xmlns:a16="http://schemas.microsoft.com/office/drawing/2014/main" id="{A705D4DC-D86B-C84E-A0E5-DE9A370F1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306" y="2254705"/>
            <a:ext cx="3575660" cy="7290994"/>
          </a:xfrm>
          <a:prstGeom prst="rect">
            <a:avLst/>
          </a:prstGeom>
        </p:spPr>
      </p:pic>
      <p:pic>
        <p:nvPicPr>
          <p:cNvPr id="9" name="Immagine 8">
            <a:extLst>
              <a:ext uri="{FF2B5EF4-FFF2-40B4-BE49-F238E27FC236}">
                <a16:creationId xmlns:a16="http://schemas.microsoft.com/office/drawing/2014/main" id="{D9896819-2AC3-9441-AB86-81EB20860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606" y="2236558"/>
            <a:ext cx="3481163" cy="7327287"/>
          </a:xfrm>
          <a:prstGeom prst="rect">
            <a:avLst/>
          </a:prstGeom>
        </p:spPr>
      </p:pic>
    </p:spTree>
    <p:extLst>
      <p:ext uri="{BB962C8B-B14F-4D97-AF65-F5344CB8AC3E}">
        <p14:creationId xmlns:p14="http://schemas.microsoft.com/office/powerpoint/2010/main" val="267092636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C1B6F9A7-7A38-EA41-892B-74CD148E6D71}"/>
              </a:ext>
            </a:extLst>
          </p:cNvPr>
          <p:cNvSpPr/>
          <p:nvPr/>
        </p:nvSpPr>
        <p:spPr>
          <a:xfrm>
            <a:off x="568960" y="720636"/>
            <a:ext cx="12049760" cy="769441"/>
          </a:xfrm>
          <a:prstGeom prst="rect">
            <a:avLst/>
          </a:prstGeom>
        </p:spPr>
        <p:txBody>
          <a:bodyPr wrap="square">
            <a:spAutoFit/>
          </a:bodyPr>
          <a:lstStyle/>
          <a:p>
            <a:pPr>
              <a:spcAft>
                <a:spcPts val="0"/>
              </a:spcAft>
            </a:pPr>
            <a:r>
              <a:rPr lang="it-IT" sz="4400" b="1" dirty="0">
                <a:ea typeface="Calibri" panose="020F0502020204030204" pitchFamily="34" charset="0"/>
                <a:cs typeface="Times New Roman" panose="02020603050405020304" pitchFamily="18" charset="0"/>
              </a:rPr>
              <a:t>SISTEMA TS INVIO SPESE MEDICHE</a:t>
            </a:r>
          </a:p>
        </p:txBody>
      </p:sp>
      <p:sp>
        <p:nvSpPr>
          <p:cNvPr id="4" name="CasellaDiTesto 3">
            <a:extLst>
              <a:ext uri="{FF2B5EF4-FFF2-40B4-BE49-F238E27FC236}">
                <a16:creationId xmlns:a16="http://schemas.microsoft.com/office/drawing/2014/main" id="{15DB1D08-66FD-C648-90EF-AC625653D6AE}"/>
              </a:ext>
            </a:extLst>
          </p:cNvPr>
          <p:cNvSpPr txBox="1"/>
          <p:nvPr/>
        </p:nvSpPr>
        <p:spPr>
          <a:xfrm>
            <a:off x="182880" y="2257480"/>
            <a:ext cx="12659360" cy="506292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rtl="0" latinLnBrk="1" hangingPunct="0"/>
            <a:r>
              <a:rPr lang="it-IT" dirty="0"/>
              <a:t>L’articolo 3, comma 3 del D. </a:t>
            </a:r>
            <a:r>
              <a:rPr lang="it-IT" dirty="0" err="1"/>
              <a:t>Lgs</a:t>
            </a:r>
            <a:r>
              <a:rPr lang="it-IT" dirty="0"/>
              <a:t>. 175/2014 prevede che il </a:t>
            </a:r>
          </a:p>
          <a:p>
            <a:pPr algn="just" rtl="0" latinLnBrk="1" hangingPunct="0"/>
            <a:r>
              <a:rPr lang="it-IT" dirty="0"/>
              <a:t>Sistema Tessera Sanitaria, metta a disposizione dell’Agenzia delle Entrate le informazioni concernenti le spese sanitarie </a:t>
            </a:r>
          </a:p>
          <a:p>
            <a:pPr algn="just" rtl="0" latinLnBrk="1" hangingPunct="0"/>
            <a:r>
              <a:rPr lang="it-IT" dirty="0"/>
              <a:t>sostenute dai cittadini, ai fini della predisposizione della </a:t>
            </a:r>
          </a:p>
          <a:p>
            <a:pPr algn="just" rtl="0" latinLnBrk="1" hangingPunct="0"/>
            <a:r>
              <a:rPr lang="it-IT" dirty="0"/>
              <a:t>dichiarazione dei redditi precompilata.</a:t>
            </a:r>
          </a:p>
          <a:p>
            <a:pPr algn="just" rtl="0" latinLnBrk="1" hangingPunct="0"/>
            <a:endParaRPr lang="it-IT" dirty="0"/>
          </a:p>
          <a:p>
            <a:pPr algn="just" rtl="0" latinLnBrk="1" hangingPunct="0"/>
            <a:r>
              <a:rPr lang="it-IT" dirty="0"/>
              <a:t>Tali informazioni devono essere inviate entro il </a:t>
            </a:r>
            <a:r>
              <a:rPr lang="it-IT" b="1" dirty="0"/>
              <a:t>31 gennaio </a:t>
            </a:r>
            <a:r>
              <a:rPr lang="it-IT" dirty="0"/>
              <a:t>di ogni anno</a:t>
            </a:r>
          </a:p>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4236464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936A76B0-4A71-0C41-9D9F-D4D9E87AE6DE}"/>
              </a:ext>
            </a:extLst>
          </p:cNvPr>
          <p:cNvSpPr/>
          <p:nvPr/>
        </p:nvSpPr>
        <p:spPr>
          <a:xfrm>
            <a:off x="325120" y="2428528"/>
            <a:ext cx="12252960" cy="4524315"/>
          </a:xfrm>
          <a:prstGeom prst="rect">
            <a:avLst/>
          </a:prstGeom>
        </p:spPr>
        <p:txBody>
          <a:bodyPr wrap="square">
            <a:spAutoFit/>
          </a:bodyPr>
          <a:lstStyle/>
          <a:p>
            <a:pPr algn="just"/>
            <a:r>
              <a:rPr lang="it-IT" dirty="0">
                <a:ea typeface="Times New Roman" panose="02020603050405020304" pitchFamily="18" charset="0"/>
              </a:rPr>
              <a:t>Il servizio telematico per la trasmissione dei dati è disponibile 24 ore su 24, di conseguenza, fermo restando la possibilità di optare per la frequenza temporale che si ritiene opportuno scegliere (in tempo reale, giornaliera, mensile o altro), la trasmissione dei dati di spesa sanitaria deve essere effettuata entro e non oltre il mese di gennaio dell’anno successivo a quello della spesa effettuata dal cittadino. </a:t>
            </a:r>
          </a:p>
        </p:txBody>
      </p:sp>
    </p:spTree>
    <p:extLst>
      <p:ext uri="{BB962C8B-B14F-4D97-AF65-F5344CB8AC3E}">
        <p14:creationId xmlns:p14="http://schemas.microsoft.com/office/powerpoint/2010/main" val="365541128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46D70F87-1B2F-CB47-B030-664E141D779E}"/>
              </a:ext>
            </a:extLst>
          </p:cNvPr>
          <p:cNvSpPr/>
          <p:nvPr/>
        </p:nvSpPr>
        <p:spPr>
          <a:xfrm>
            <a:off x="182880" y="767983"/>
            <a:ext cx="12435840" cy="7417415"/>
          </a:xfrm>
          <a:prstGeom prst="rect">
            <a:avLst/>
          </a:prstGeom>
        </p:spPr>
        <p:txBody>
          <a:bodyPr wrap="square">
            <a:spAutoFit/>
          </a:bodyPr>
          <a:lstStyle/>
          <a:p>
            <a:r>
              <a:rPr lang="it-IT" sz="4400" b="1" dirty="0">
                <a:latin typeface="+mn-ea"/>
              </a:rPr>
              <a:t>COME INVIARE I DATI DI SPESA SANITARIA?</a:t>
            </a:r>
          </a:p>
          <a:p>
            <a:endParaRPr lang="it-IT" dirty="0">
              <a:latin typeface="+mn-ea"/>
            </a:endParaRPr>
          </a:p>
          <a:p>
            <a:pPr algn="just"/>
            <a:r>
              <a:rPr lang="it-IT" dirty="0">
                <a:latin typeface="+mn-ea"/>
              </a:rPr>
              <a:t>I dati di spesa possono essere trasmessi attraverso 4 canali:</a:t>
            </a:r>
          </a:p>
          <a:p>
            <a:pPr algn="just"/>
            <a:endParaRPr lang="it-IT" dirty="0">
              <a:latin typeface="+mn-ea"/>
            </a:endParaRPr>
          </a:p>
          <a:p>
            <a:pPr marL="571500" indent="-571500" algn="l">
              <a:buFont typeface="Arial" panose="020B0604020202020204" pitchFamily="34" charset="0"/>
              <a:buChar char="•"/>
              <a:tabLst>
                <a:tab pos="457200" algn="l"/>
              </a:tabLst>
            </a:pPr>
            <a:r>
              <a:rPr lang="it-IT" dirty="0">
                <a:latin typeface="+mn-ea"/>
                <a:cs typeface="Times New Roman" panose="02020603050405020304" pitchFamily="18" charset="0"/>
              </a:rPr>
              <a:t>Data entry di ogni singola spesa sul sito </a:t>
            </a:r>
            <a:r>
              <a:rPr lang="it-IT" dirty="0" err="1"/>
              <a:t>www.sistemats.it</a:t>
            </a:r>
            <a:endParaRPr lang="it-IT" dirty="0"/>
          </a:p>
          <a:p>
            <a:pPr marL="571500" lvl="0" indent="-571500" algn="l">
              <a:spcAft>
                <a:spcPts val="0"/>
              </a:spcAft>
              <a:buFont typeface="Arial" panose="020B0604020202020204" pitchFamily="34" charset="0"/>
              <a:buChar char="•"/>
              <a:tabLst>
                <a:tab pos="457200" algn="l"/>
              </a:tabLst>
            </a:pPr>
            <a:r>
              <a:rPr lang="it-IT" dirty="0">
                <a:latin typeface="+mn-ea"/>
                <a:cs typeface="Times New Roman" panose="02020603050405020304" pitchFamily="18" charset="0"/>
              </a:rPr>
              <a:t>tramite l’applicazione web messa a disposizione dell’utente (funzionalità on line) </a:t>
            </a:r>
          </a:p>
          <a:p>
            <a:pPr marL="571500" lvl="0" indent="-571500" algn="l">
              <a:spcAft>
                <a:spcPts val="0"/>
              </a:spcAft>
              <a:buFont typeface="Arial" panose="020B0604020202020204" pitchFamily="34" charset="0"/>
              <a:buChar char="•"/>
              <a:tabLst>
                <a:tab pos="457200" algn="l"/>
              </a:tabLst>
            </a:pPr>
            <a:r>
              <a:rPr lang="it-IT" dirty="0">
                <a:latin typeface="+mn-ea"/>
                <a:cs typeface="Times New Roman" panose="02020603050405020304" pitchFamily="18" charset="0"/>
              </a:rPr>
              <a:t>Invio di ogni singola spesa con web service (SINCRONO). </a:t>
            </a:r>
          </a:p>
          <a:p>
            <a:pPr marL="571500" lvl="0" indent="-571500" algn="l">
              <a:spcAft>
                <a:spcPts val="0"/>
              </a:spcAft>
              <a:buFont typeface="Arial" panose="020B0604020202020204" pitchFamily="34" charset="0"/>
              <a:buChar char="•"/>
              <a:tabLst>
                <a:tab pos="457200" algn="l"/>
              </a:tabLst>
            </a:pPr>
            <a:r>
              <a:rPr lang="it-IT" dirty="0">
                <a:latin typeface="+mn-ea"/>
                <a:cs typeface="Times New Roman" panose="02020603050405020304" pitchFamily="18" charset="0"/>
              </a:rPr>
              <a:t>Invio di un file Xml con tutte le spese con web service (ASINCRONO) </a:t>
            </a:r>
          </a:p>
        </p:txBody>
      </p:sp>
    </p:spTree>
    <p:extLst>
      <p:ext uri="{BB962C8B-B14F-4D97-AF65-F5344CB8AC3E}">
        <p14:creationId xmlns:p14="http://schemas.microsoft.com/office/powerpoint/2010/main" val="45104697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140CBF50-AF31-204B-AE7A-5CD2BA248593}"/>
              </a:ext>
            </a:extLst>
          </p:cNvPr>
          <p:cNvSpPr/>
          <p:nvPr/>
        </p:nvSpPr>
        <p:spPr>
          <a:xfrm>
            <a:off x="365760" y="414625"/>
            <a:ext cx="12313920" cy="9202519"/>
          </a:xfrm>
          <a:prstGeom prst="rect">
            <a:avLst/>
          </a:prstGeom>
        </p:spPr>
        <p:txBody>
          <a:bodyPr wrap="square">
            <a:spAutoFit/>
          </a:bodyPr>
          <a:lstStyle/>
          <a:p>
            <a:r>
              <a:rPr lang="it-IT" sz="4400" b="1" dirty="0"/>
              <a:t>COME VERIFICARE L’ESITO DELLA TRASMISSIONE DEI DATI DI SPESA </a:t>
            </a:r>
            <a:r>
              <a:rPr lang="it-IT" sz="4400" b="1"/>
              <a:t>SANITARIA?</a:t>
            </a:r>
          </a:p>
          <a:p>
            <a:endParaRPr lang="it-IT" sz="4400" b="1" dirty="0"/>
          </a:p>
          <a:p>
            <a:pPr algn="just"/>
            <a:r>
              <a:rPr lang="it-IT" sz="3200" dirty="0">
                <a:latin typeface="+mn-ea"/>
              </a:rPr>
              <a:t>Il sistema all’atto della ricezione dei dati rilascia un protocollo univoco che attesta esclusivamente la ricezione del file e non il corretto contenuto dei dati che devono essere trasmessi.</a:t>
            </a:r>
            <a:br>
              <a:rPr lang="it-IT" sz="3200" dirty="0">
                <a:latin typeface="+mn-ea"/>
              </a:rPr>
            </a:br>
            <a:r>
              <a:rPr lang="it-IT" sz="3200" dirty="0">
                <a:latin typeface="+mn-ea"/>
              </a:rPr>
              <a:t>In caso di mancata accettazione della trasmissione del file dovuta alla non adeguatezza alle regole di trasporto o ad anomalie nella nomenclatura del file o ad irregolarità nella struttura dei dati o ad incongruenze tra i dati comunicati, non si considerano acquisiti dal sistema TS i dati contenuti nei file scartati.</a:t>
            </a:r>
            <a:br>
              <a:rPr lang="it-IT" sz="3200" dirty="0">
                <a:latin typeface="+mn-ea"/>
              </a:rPr>
            </a:br>
            <a:r>
              <a:rPr lang="it-IT" sz="3200" dirty="0">
                <a:latin typeface="+mn-ea"/>
              </a:rPr>
              <a:t>Al fine di acquisire e verificare l’esito della corretta trasmissione dei documenti trasmessi, il sistema mette a disposizione dell’utente un’apposita ricevuta che può essere consultata sul sito del sistema ovvero acquisita per via telematica tramite gli appositi web service </a:t>
            </a:r>
          </a:p>
        </p:txBody>
      </p:sp>
    </p:spTree>
    <p:extLst>
      <p:ext uri="{BB962C8B-B14F-4D97-AF65-F5344CB8AC3E}">
        <p14:creationId xmlns:p14="http://schemas.microsoft.com/office/powerpoint/2010/main" val="62488172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CasellaDiTesto 2">
            <a:extLst>
              <a:ext uri="{FF2B5EF4-FFF2-40B4-BE49-F238E27FC236}">
                <a16:creationId xmlns:a16="http://schemas.microsoft.com/office/drawing/2014/main" id="{3BAABD71-632B-2141-B661-3EE51B6CFEB4}"/>
              </a:ext>
            </a:extLst>
          </p:cNvPr>
          <p:cNvSpPr txBox="1"/>
          <p:nvPr/>
        </p:nvSpPr>
        <p:spPr>
          <a:xfrm>
            <a:off x="4786736" y="943774"/>
            <a:ext cx="3654847"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it-IT" sz="4400" b="1" dirty="0"/>
              <a:t>PRIMA VISITA</a:t>
            </a:r>
            <a:endParaRPr kumimoji="0" lang="it-IT" sz="4400" b="1"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CasellaDiTesto 3">
            <a:extLst>
              <a:ext uri="{FF2B5EF4-FFF2-40B4-BE49-F238E27FC236}">
                <a16:creationId xmlns:a16="http://schemas.microsoft.com/office/drawing/2014/main" id="{240F2C8C-875D-BB4B-A1EC-D8FD7041407A}"/>
              </a:ext>
            </a:extLst>
          </p:cNvPr>
          <p:cNvSpPr txBox="1"/>
          <p:nvPr/>
        </p:nvSpPr>
        <p:spPr>
          <a:xfrm>
            <a:off x="548640" y="2805217"/>
            <a:ext cx="12131040" cy="450892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Il paziente, dopo essere stato registrato nei sistemi </a:t>
            </a:r>
          </a:p>
          <a:p>
            <a:pPr marL="0" marR="0" indent="0" algn="just"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informatici dello studio,</a:t>
            </a:r>
            <a:r>
              <a:rPr lang="it-IT" dirty="0"/>
              <a:t> </a:t>
            </a:r>
            <a:r>
              <a:rPr kumimoji="0" lang="it-IT" sz="3600" b="0" i="0" u="none" strike="noStrike" cap="none" spc="0" normalizeH="0" baseline="0" dirty="0">
                <a:ln>
                  <a:noFill/>
                </a:ln>
                <a:solidFill>
                  <a:srgbClr val="FFFFFF"/>
                </a:solidFill>
                <a:effectLst/>
                <a:uFillTx/>
                <a:latin typeface="+mn-lt"/>
                <a:ea typeface="+mn-ea"/>
                <a:cs typeface="+mn-cs"/>
                <a:sym typeface="Helvetica Light"/>
              </a:rPr>
              <a:t>viene sottoposto a prima visita.</a:t>
            </a:r>
          </a:p>
          <a:p>
            <a:pPr marL="0" marR="0" indent="0" algn="just"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Quali strumenti ha a disposizione il medico per poter </a:t>
            </a:r>
          </a:p>
          <a:p>
            <a:pPr marR="0" algn="just" defTabSz="584200" rtl="0" fontAlgn="auto" latinLnBrk="1" hangingPunct="0">
              <a:lnSpc>
                <a:spcPct val="100000"/>
              </a:lnSpc>
              <a:spcBef>
                <a:spcPts val="0"/>
              </a:spcBef>
              <a:spcAft>
                <a:spcPts val="0"/>
              </a:spcAft>
              <a:buClrTx/>
              <a:buSzTx/>
              <a:tabLst/>
            </a:pPr>
            <a:r>
              <a:rPr lang="it-IT" dirty="0"/>
              <a:t>	capire a fondo lo stato clinico? </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Quali software possono aiutarlo a pianificare il </a:t>
            </a:r>
          </a:p>
          <a:p>
            <a:pPr marR="0" algn="just" defTabSz="584200" rtl="0" fontAlgn="auto" latinLnBrk="1" hangingPunct="0">
              <a:lnSpc>
                <a:spcPct val="100000"/>
              </a:lnSpc>
              <a:spcBef>
                <a:spcPts val="0"/>
              </a:spcBef>
              <a:spcAft>
                <a:spcPts val="0"/>
              </a:spcAft>
              <a:buClrTx/>
              <a:buSzTx/>
              <a:tabLst/>
            </a:pPr>
            <a:r>
              <a:rPr lang="it-IT" dirty="0"/>
              <a:t>	trattamento più adatto?</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Come pu</a:t>
            </a:r>
            <a:r>
              <a:rPr lang="it-IT" dirty="0"/>
              <a:t>ò spiegare al paziente il piano di cura?</a:t>
            </a: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055657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5" dur="500"/>
                                        <p:tgtEl>
                                          <p:spTgt spid="4">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2"/>
          <p:cNvSpPr>
            <a:spLocks noGrp="1"/>
          </p:cNvSpPr>
          <p:nvPr>
            <p:ph type="title"/>
          </p:nvPr>
        </p:nvSpPr>
        <p:spPr>
          <a:xfrm>
            <a:off x="144989" y="471225"/>
            <a:ext cx="12691966" cy="894836"/>
          </a:xfrm>
          <a:prstGeom prst="rect">
            <a:avLst/>
          </a:prstGeom>
        </p:spPr>
        <p:txBody>
          <a:bodyPr>
            <a:normAutofit/>
          </a:bodyPr>
          <a:lstStyle/>
          <a:p>
            <a:pPr lvl="0" defTabSz="391414">
              <a:defRPr sz="1800">
                <a:solidFill>
                  <a:srgbClr val="000000"/>
                </a:solidFill>
              </a:defRPr>
            </a:pPr>
            <a:r>
              <a:rPr lang="it-IT" sz="5226" dirty="0">
                <a:solidFill>
                  <a:schemeClr val="tx1"/>
                </a:solidFill>
              </a:rPr>
              <a:t>RADIOLOGIA DIGITALE</a:t>
            </a:r>
            <a:endParaRPr sz="5226" dirty="0">
              <a:solidFill>
                <a:schemeClr val="tx1"/>
              </a:solidFill>
            </a:endParaRPr>
          </a:p>
        </p:txBody>
      </p:sp>
      <p:sp>
        <p:nvSpPr>
          <p:cNvPr id="7" name="Rettangolo 6">
            <a:extLst>
              <a:ext uri="{FF2B5EF4-FFF2-40B4-BE49-F238E27FC236}">
                <a16:creationId xmlns:a16="http://schemas.microsoft.com/office/drawing/2014/main" id="{DF489C73-FB97-3A40-8F5C-35DFC2BB4A10}"/>
              </a:ext>
            </a:extLst>
          </p:cNvPr>
          <p:cNvSpPr/>
          <p:nvPr/>
        </p:nvSpPr>
        <p:spPr>
          <a:xfrm>
            <a:off x="606638" y="1907928"/>
            <a:ext cx="11768667" cy="6986528"/>
          </a:xfrm>
          <a:prstGeom prst="rect">
            <a:avLst/>
          </a:prstGeom>
        </p:spPr>
        <p:txBody>
          <a:bodyPr wrap="square">
            <a:spAutoFit/>
          </a:bodyPr>
          <a:lstStyle/>
          <a:p>
            <a:pPr marL="457200" indent="-457200" algn="just">
              <a:buFont typeface="Arial" panose="020B0604020202020204" pitchFamily="34" charset="0"/>
              <a:buChar char="•"/>
            </a:pPr>
            <a:r>
              <a:rPr lang="it-IT" sz="3200" dirty="0"/>
              <a:t>E' vietata l'esposizione non giustificata</a:t>
            </a:r>
          </a:p>
          <a:p>
            <a:pPr marL="457200" indent="-457200" algn="just">
              <a:buFont typeface="Arial" panose="020B0604020202020204" pitchFamily="34" charset="0"/>
              <a:buChar char="•"/>
            </a:pPr>
            <a:r>
              <a:rPr lang="it-IT" sz="3200" dirty="0"/>
              <a:t>Tutte le dosi dovute a esposizioni mediche per scopi radiologici, ad eccezione delle procedure radioterapeutiche, devono essere mantenute al livello più basso ragionevolmente ottenibile e compatibile con il raggiungimento dell'informazione diagnostica richiesta</a:t>
            </a:r>
          </a:p>
          <a:p>
            <a:pPr marL="457200" indent="-457200" algn="just">
              <a:buFont typeface="Arial" panose="020B0604020202020204" pitchFamily="34" charset="0"/>
              <a:buChar char="•"/>
            </a:pPr>
            <a:r>
              <a:rPr lang="it-IT" sz="3200" dirty="0"/>
              <a:t>Le esposizioni sono vietate nei confronti delle donne con gravidanza in atto</a:t>
            </a:r>
          </a:p>
          <a:p>
            <a:pPr marL="457200" indent="-457200" algn="just">
              <a:buFont typeface="Arial" panose="020B0604020202020204" pitchFamily="34" charset="0"/>
              <a:buChar char="•"/>
            </a:pPr>
            <a:r>
              <a:rPr lang="it-IT" sz="3200" dirty="0"/>
              <a:t>Le esposizioni mediche sono effettuate dallo specialista su richiesta motivata del prescrivente. La scelta delle metodologie e tecniche idonee ad ottenere il maggior beneficio clinico con il minimo danno individuale e la valutazione sulla possibilità di utilizzare tecniche sostitutive non basate su radiazioni ionizzanti compete allo specialista.</a:t>
            </a:r>
            <a:endParaRPr lang="it-IT" sz="3200" dirty="0">
              <a:effectLst/>
            </a:endParaRPr>
          </a:p>
        </p:txBody>
      </p:sp>
    </p:spTree>
    <p:extLst>
      <p:ext uri="{BB962C8B-B14F-4D97-AF65-F5344CB8AC3E}">
        <p14:creationId xmlns:p14="http://schemas.microsoft.com/office/powerpoint/2010/main" val="243422078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2"/>
          <p:cNvSpPr>
            <a:spLocks noGrp="1"/>
          </p:cNvSpPr>
          <p:nvPr>
            <p:ph type="title"/>
          </p:nvPr>
        </p:nvSpPr>
        <p:spPr>
          <a:xfrm>
            <a:off x="144989" y="471225"/>
            <a:ext cx="12691966" cy="894836"/>
          </a:xfrm>
          <a:prstGeom prst="rect">
            <a:avLst/>
          </a:prstGeom>
        </p:spPr>
        <p:txBody>
          <a:bodyPr>
            <a:normAutofit/>
          </a:bodyPr>
          <a:lstStyle/>
          <a:p>
            <a:pPr lvl="0" defTabSz="391414">
              <a:defRPr sz="1800">
                <a:solidFill>
                  <a:srgbClr val="000000"/>
                </a:solidFill>
              </a:defRPr>
            </a:pPr>
            <a:r>
              <a:rPr lang="it-IT" sz="5226" dirty="0">
                <a:solidFill>
                  <a:schemeClr val="tx1"/>
                </a:solidFill>
              </a:rPr>
              <a:t>RADIOLOGIA DIGITALE</a:t>
            </a:r>
            <a:endParaRPr sz="5226" dirty="0">
              <a:solidFill>
                <a:schemeClr val="tx1"/>
              </a:solidFill>
            </a:endParaRPr>
          </a:p>
        </p:txBody>
      </p:sp>
      <p:sp>
        <p:nvSpPr>
          <p:cNvPr id="7" name="Rettangolo 6">
            <a:extLst>
              <a:ext uri="{FF2B5EF4-FFF2-40B4-BE49-F238E27FC236}">
                <a16:creationId xmlns:a16="http://schemas.microsoft.com/office/drawing/2014/main" id="{DF489C73-FB97-3A40-8F5C-35DFC2BB4A10}"/>
              </a:ext>
            </a:extLst>
          </p:cNvPr>
          <p:cNvSpPr/>
          <p:nvPr/>
        </p:nvSpPr>
        <p:spPr>
          <a:xfrm>
            <a:off x="606638" y="1907928"/>
            <a:ext cx="11768667" cy="6986528"/>
          </a:xfrm>
          <a:prstGeom prst="rect">
            <a:avLst/>
          </a:prstGeom>
        </p:spPr>
        <p:txBody>
          <a:bodyPr wrap="square">
            <a:spAutoFit/>
          </a:bodyPr>
          <a:lstStyle/>
          <a:p>
            <a:pPr marL="457200" indent="-457200" algn="just">
              <a:buFont typeface="Arial" panose="020B0604020202020204" pitchFamily="34" charset="0"/>
              <a:buChar char="•"/>
            </a:pPr>
            <a:r>
              <a:rPr lang="it-IT" sz="3200" u="sng" dirty="0"/>
              <a:t>Le </a:t>
            </a:r>
            <a:r>
              <a:rPr lang="it-IT" sz="3200" u="sng" dirty="0" err="1"/>
              <a:t>attivita'</a:t>
            </a:r>
            <a:r>
              <a:rPr lang="it-IT" sz="3200" u="sng" dirty="0"/>
              <a:t> radiodiagnostiche complementari all'esercizio clinico</a:t>
            </a:r>
            <a:r>
              <a:rPr lang="it-IT" sz="3200" dirty="0"/>
              <a:t> possono essere svolte dal medico chirurgo in possesso della specializzazione nella disciplina in cui rientra l'intervento stesso o </a:t>
            </a:r>
            <a:r>
              <a:rPr lang="it-IT" sz="3200" b="1" u="sng" dirty="0"/>
              <a:t>dall'odontoiatra nell'ambito della propria </a:t>
            </a:r>
            <a:r>
              <a:rPr lang="it-IT" sz="3200" b="1" u="sng" dirty="0" err="1"/>
              <a:t>attivita'</a:t>
            </a:r>
            <a:r>
              <a:rPr lang="it-IT" sz="3200" b="1" u="sng" dirty="0"/>
              <a:t> professionale specifica</a:t>
            </a:r>
          </a:p>
          <a:p>
            <a:pPr marL="457200" indent="-457200" algn="just">
              <a:buFont typeface="Arial" panose="020B0604020202020204" pitchFamily="34" charset="0"/>
              <a:buChar char="•"/>
            </a:pPr>
            <a:r>
              <a:rPr lang="it-IT" sz="3200" dirty="0"/>
              <a:t>I responsabili dei programmi di formazione assicurano che la partecipazione agli aspetti pratici di coloro che seguono tali programmi avvenga sotto la loro responsabilità, gradualmente secondo le cognizioni acquisite.</a:t>
            </a:r>
          </a:p>
          <a:p>
            <a:pPr marL="457200" indent="-457200" algn="just">
              <a:buFont typeface="Arial" panose="020B0604020202020204" pitchFamily="34" charset="0"/>
              <a:buChar char="•"/>
            </a:pPr>
            <a:r>
              <a:rPr lang="it-IT" sz="3200" dirty="0"/>
              <a:t>Nelle attività di radioterapia il responsabile dell'impianto radiologico avvalendosi dell'esperto di fisica medica predispone le procedure per la valutazione delle dosi somministrate ai pazienti durante i trattamenti di radioterapia e ne verifica la corretta applicazione.</a:t>
            </a:r>
            <a:endParaRPr lang="it-IT" sz="3200" dirty="0">
              <a:effectLst/>
            </a:endParaRPr>
          </a:p>
        </p:txBody>
      </p:sp>
    </p:spTree>
    <p:extLst>
      <p:ext uri="{BB962C8B-B14F-4D97-AF65-F5344CB8AC3E}">
        <p14:creationId xmlns:p14="http://schemas.microsoft.com/office/powerpoint/2010/main" val="71017813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A01D2C46-6230-BA45-9F15-3A9B31CAD2D9}"/>
              </a:ext>
            </a:extLst>
          </p:cNvPr>
          <p:cNvSpPr txBox="1"/>
          <p:nvPr/>
        </p:nvSpPr>
        <p:spPr>
          <a:xfrm>
            <a:off x="3494467" y="846493"/>
            <a:ext cx="5911876"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ESAMI RADIOGRAFICI</a:t>
            </a:r>
          </a:p>
        </p:txBody>
      </p:sp>
      <p:sp>
        <p:nvSpPr>
          <p:cNvPr id="10" name="CasellaDiTesto 9">
            <a:extLst>
              <a:ext uri="{FF2B5EF4-FFF2-40B4-BE49-F238E27FC236}">
                <a16:creationId xmlns:a16="http://schemas.microsoft.com/office/drawing/2014/main" id="{53CE8BE7-64A9-CB4F-A41C-B809899199B7}"/>
              </a:ext>
            </a:extLst>
          </p:cNvPr>
          <p:cNvSpPr txBox="1"/>
          <p:nvPr/>
        </p:nvSpPr>
        <p:spPr>
          <a:xfrm>
            <a:off x="634285" y="1791285"/>
            <a:ext cx="11736229" cy="727891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Finalità</a:t>
            </a:r>
            <a:r>
              <a:rPr lang="it-IT" dirty="0"/>
              <a:t>:</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Ricerca ed evidenza di carie, problemi </a:t>
            </a:r>
            <a:r>
              <a:rPr lang="it-IT" dirty="0" err="1"/>
              <a:t>parodontali</a:t>
            </a:r>
            <a:r>
              <a:rPr lang="it-IT" dirty="0"/>
              <a:t>, </a:t>
            </a:r>
          </a:p>
          <a:p>
            <a:pPr marR="0" algn="just" defTabSz="584200" rtl="0" fontAlgn="auto" latinLnBrk="1" hangingPunct="0">
              <a:lnSpc>
                <a:spcPct val="100000"/>
              </a:lnSpc>
              <a:spcBef>
                <a:spcPts val="0"/>
              </a:spcBef>
              <a:spcAft>
                <a:spcPts val="0"/>
              </a:spcAft>
              <a:buClrTx/>
              <a:buSzTx/>
              <a:tabLst/>
            </a:pPr>
            <a:r>
              <a:rPr lang="it-IT" dirty="0"/>
              <a:t>	lesioni alla radice dei denti, danni all’osso a seguito di 	traumi o malattia </a:t>
            </a:r>
            <a:r>
              <a:rPr lang="it-IT" dirty="0" err="1"/>
              <a:t>parodontale</a:t>
            </a:r>
            <a:r>
              <a:rPr lang="it-IT" dirty="0"/>
              <a:t>, cisti, ascessi, terapie </a:t>
            </a:r>
          </a:p>
          <a:p>
            <a:pPr marR="0" algn="just" defTabSz="584200" rtl="0" fontAlgn="auto" latinLnBrk="1" hangingPunct="0">
              <a:lnSpc>
                <a:spcPct val="100000"/>
              </a:lnSpc>
              <a:spcBef>
                <a:spcPts val="0"/>
              </a:spcBef>
              <a:spcAft>
                <a:spcPts val="0"/>
              </a:spcAft>
              <a:buClrTx/>
              <a:buSzTx/>
              <a:tabLst/>
            </a:pPr>
            <a:r>
              <a:rPr lang="it-IT" dirty="0"/>
              <a:t>	</a:t>
            </a:r>
            <a:r>
              <a:rPr lang="it-IT" dirty="0" err="1"/>
              <a:t>precendetemente</a:t>
            </a:r>
            <a:r>
              <a:rPr lang="it-IT" dirty="0"/>
              <a:t> effettuate, fratture radicolari, corpi</a:t>
            </a:r>
          </a:p>
          <a:p>
            <a:pPr marR="0" algn="just" defTabSz="584200" rtl="0" fontAlgn="auto" latinLnBrk="1" hangingPunct="0">
              <a:lnSpc>
                <a:spcPct val="100000"/>
              </a:lnSpc>
              <a:spcBef>
                <a:spcPts val="0"/>
              </a:spcBef>
              <a:spcAft>
                <a:spcPts val="0"/>
              </a:spcAft>
              <a:buClrTx/>
              <a:buSzTx/>
              <a:tabLst/>
            </a:pPr>
            <a:r>
              <a:rPr lang="it-IT" dirty="0"/>
              <a:t>	estranei</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Nei bambini servono per valutare crescita e sviluppo dei denti e/o eventuale presenza di denti inclusi</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Aiutare l’odontoiatra nei trattamenti ortodontici o protesici</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Aiutare il medico chirurgo nei casi </a:t>
            </a:r>
            <a:r>
              <a:rPr lang="it-IT" dirty="0" err="1"/>
              <a:t>implantari</a:t>
            </a:r>
            <a:r>
              <a:rPr lang="it-IT" dirty="0"/>
              <a:t>, spesso si richiede una TAC</a:t>
            </a:r>
          </a:p>
          <a:p>
            <a:pPr marL="0" marR="0" indent="0" algn="l"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95471053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A01D2C46-6230-BA45-9F15-3A9B31CAD2D9}"/>
              </a:ext>
            </a:extLst>
          </p:cNvPr>
          <p:cNvSpPr txBox="1"/>
          <p:nvPr/>
        </p:nvSpPr>
        <p:spPr>
          <a:xfrm>
            <a:off x="3210743" y="558626"/>
            <a:ext cx="6479339"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it-IT" sz="4400" b="1" dirty="0"/>
              <a:t>ORTOPANTOMOGRAFIA</a:t>
            </a:r>
            <a:endParaRPr kumimoji="0" lang="it-IT" sz="4400" b="1"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CasellaDiTesto 5">
            <a:extLst>
              <a:ext uri="{FF2B5EF4-FFF2-40B4-BE49-F238E27FC236}">
                <a16:creationId xmlns:a16="http://schemas.microsoft.com/office/drawing/2014/main" id="{7C0E9F65-D867-9248-A160-73BFDAA82007}"/>
              </a:ext>
            </a:extLst>
          </p:cNvPr>
          <p:cNvSpPr txBox="1"/>
          <p:nvPr/>
        </p:nvSpPr>
        <p:spPr>
          <a:xfrm>
            <a:off x="512638" y="1518819"/>
            <a:ext cx="11979524" cy="395492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Permette di vedere in un unico esame entrambe </a:t>
            </a:r>
          </a:p>
          <a:p>
            <a:pPr marL="0" marR="0" indent="0"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le arcate dentarie</a:t>
            </a:r>
          </a:p>
          <a:p>
            <a:pPr marL="0" marR="0" indent="0" algn="just" defTabSz="584200" rtl="0" fontAlgn="auto" latinLnBrk="1" hangingPunct="0">
              <a:lnSpc>
                <a:spcPct val="100000"/>
              </a:lnSpc>
              <a:spcBef>
                <a:spcPts val="0"/>
              </a:spcBef>
              <a:spcAft>
                <a:spcPts val="0"/>
              </a:spcAft>
              <a:buClrTx/>
              <a:buSzTx/>
              <a:buFontTx/>
              <a:buNone/>
              <a:tabLst/>
            </a:pPr>
            <a:endParaRPr lang="it-IT" dirty="0"/>
          </a:p>
          <a:p>
            <a:pPr marL="0" marR="0" indent="0" algn="just"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Presenta un limite importante:</a:t>
            </a:r>
          </a:p>
          <a:p>
            <a:pPr marL="0" marR="0" indent="0" algn="just" defTabSz="584200" rtl="0" fontAlgn="auto" latinLnBrk="1" hangingPunct="0">
              <a:lnSpc>
                <a:spcPct val="100000"/>
              </a:lnSpc>
              <a:spcBef>
                <a:spcPts val="0"/>
              </a:spcBef>
              <a:spcAft>
                <a:spcPts val="0"/>
              </a:spcAft>
              <a:buClrTx/>
              <a:buSzTx/>
              <a:buFontTx/>
              <a:buNone/>
              <a:tabLst/>
            </a:pPr>
            <a:r>
              <a:rPr lang="it-IT" dirty="0"/>
              <a:t>si rileva sempre un coefficiente di distorsione e </a:t>
            </a:r>
          </a:p>
          <a:p>
            <a:pPr marL="0" marR="0" indent="0" algn="just" defTabSz="584200" rtl="0" fontAlgn="auto" latinLnBrk="1" hangingPunct="0">
              <a:lnSpc>
                <a:spcPct val="100000"/>
              </a:lnSpc>
              <a:spcBef>
                <a:spcPts val="0"/>
              </a:spcBef>
              <a:spcAft>
                <a:spcPts val="0"/>
              </a:spcAft>
              <a:buClrTx/>
              <a:buSzTx/>
              <a:buFontTx/>
              <a:buNone/>
              <a:tabLst/>
            </a:pPr>
            <a:r>
              <a:rPr lang="it-IT" dirty="0"/>
              <a:t>ingrandimento rilevante (15-30%)</a:t>
            </a:r>
          </a:p>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4" name="Immagine 3">
            <a:extLst>
              <a:ext uri="{FF2B5EF4-FFF2-40B4-BE49-F238E27FC236}">
                <a16:creationId xmlns:a16="http://schemas.microsoft.com/office/drawing/2014/main" id="{4D4FF205-BC22-5C42-B6B7-CE5A6CA2B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5012268"/>
            <a:ext cx="9442024" cy="4605866"/>
          </a:xfrm>
          <a:prstGeom prst="rect">
            <a:avLst/>
          </a:prstGeom>
        </p:spPr>
      </p:pic>
    </p:spTree>
    <p:extLst>
      <p:ext uri="{BB962C8B-B14F-4D97-AF65-F5344CB8AC3E}">
        <p14:creationId xmlns:p14="http://schemas.microsoft.com/office/powerpoint/2010/main" val="8033203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350196"/>
            <a:ext cx="13004800" cy="1480834"/>
          </a:xfrm>
        </p:spPr>
        <p:txBody>
          <a:bodyPr>
            <a:normAutofit/>
          </a:bodyPr>
          <a:lstStyle/>
          <a:p>
            <a:r>
              <a:rPr lang="it-IT" sz="6000" dirty="0"/>
              <a:t>SISTEMA OPERATIVO</a:t>
            </a:r>
          </a:p>
        </p:txBody>
      </p:sp>
      <p:graphicFrame>
        <p:nvGraphicFramePr>
          <p:cNvPr id="2" name="Tabella 1"/>
          <p:cNvGraphicFramePr>
            <a:graphicFrameLocks noGrp="1"/>
          </p:cNvGraphicFramePr>
          <p:nvPr>
            <p:extLst>
              <p:ext uri="{D42A27DB-BD31-4B8C-83A1-F6EECF244321}">
                <p14:modId xmlns:p14="http://schemas.microsoft.com/office/powerpoint/2010/main" val="2780008456"/>
              </p:ext>
            </p:extLst>
          </p:nvPr>
        </p:nvGraphicFramePr>
        <p:xfrm>
          <a:off x="2167466" y="1431575"/>
          <a:ext cx="8669868" cy="4053840"/>
        </p:xfrm>
        <a:graphic>
          <a:graphicData uri="http://schemas.openxmlformats.org/drawingml/2006/table">
            <a:tbl>
              <a:tblPr firstRow="1" bandRow="1">
                <a:tableStyleId>{5940675A-B579-460E-94D1-54222C63F5DA}</a:tableStyleId>
              </a:tblPr>
              <a:tblGrid>
                <a:gridCol w="4334934">
                  <a:extLst>
                    <a:ext uri="{9D8B030D-6E8A-4147-A177-3AD203B41FA5}">
                      <a16:colId xmlns:a16="http://schemas.microsoft.com/office/drawing/2014/main" val="20000"/>
                    </a:ext>
                  </a:extLst>
                </a:gridCol>
                <a:gridCol w="4334934">
                  <a:extLst>
                    <a:ext uri="{9D8B030D-6E8A-4147-A177-3AD203B41FA5}">
                      <a16:colId xmlns:a16="http://schemas.microsoft.com/office/drawing/2014/main" val="20001"/>
                    </a:ext>
                  </a:extLst>
                </a:gridCol>
              </a:tblGrid>
              <a:tr h="561124">
                <a:tc>
                  <a:txBody>
                    <a:bodyPr/>
                    <a:lstStyle/>
                    <a:p>
                      <a:r>
                        <a:rPr lang="it-IT" sz="3200" dirty="0"/>
                        <a:t>Microsoft</a:t>
                      </a:r>
                    </a:p>
                  </a:txBody>
                  <a:tcPr/>
                </a:tc>
                <a:tc>
                  <a:txBody>
                    <a:bodyPr/>
                    <a:lstStyle/>
                    <a:p>
                      <a:r>
                        <a:rPr lang="it-IT" sz="3200" dirty="0"/>
                        <a:t>Apple</a:t>
                      </a:r>
                    </a:p>
                  </a:txBody>
                  <a:tcPr/>
                </a:tc>
                <a:extLst>
                  <a:ext uri="{0D108BD9-81ED-4DB2-BD59-A6C34878D82A}">
                    <a16:rowId xmlns:a16="http://schemas.microsoft.com/office/drawing/2014/main" val="10000"/>
                  </a:ext>
                </a:extLst>
              </a:tr>
              <a:tr h="561124">
                <a:tc>
                  <a:txBody>
                    <a:bodyPr/>
                    <a:lstStyle/>
                    <a:p>
                      <a:endParaRPr lang="it-IT" sz="3200" dirty="0"/>
                    </a:p>
                  </a:txBody>
                  <a:tcPr/>
                </a:tc>
                <a:tc>
                  <a:txBody>
                    <a:bodyPr/>
                    <a:lstStyle/>
                    <a:p>
                      <a:endParaRPr lang="it-IT" sz="3200" dirty="0"/>
                    </a:p>
                  </a:txBody>
                  <a:tcPr/>
                </a:tc>
                <a:extLst>
                  <a:ext uri="{0D108BD9-81ED-4DB2-BD59-A6C34878D82A}">
                    <a16:rowId xmlns:a16="http://schemas.microsoft.com/office/drawing/2014/main" val="10001"/>
                  </a:ext>
                </a:extLst>
              </a:tr>
              <a:tr h="561124">
                <a:tc>
                  <a:txBody>
                    <a:bodyPr/>
                    <a:lstStyle/>
                    <a:p>
                      <a:endParaRPr lang="it-IT" sz="3200" dirty="0"/>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it-IT" sz="3200" dirty="0"/>
                    </a:p>
                  </a:txBody>
                  <a:tcPr/>
                </a:tc>
                <a:extLst>
                  <a:ext uri="{0D108BD9-81ED-4DB2-BD59-A6C34878D82A}">
                    <a16:rowId xmlns:a16="http://schemas.microsoft.com/office/drawing/2014/main" val="10002"/>
                  </a:ext>
                </a:extLst>
              </a:tr>
              <a:tr h="561124">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it-IT" sz="3200" dirty="0"/>
                        <a:t>Windows 10</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it-IT" sz="3200" dirty="0"/>
                        <a:t>OSX Catalina 10.15</a:t>
                      </a:r>
                    </a:p>
                  </a:txBody>
                  <a:tcPr/>
                </a:tc>
                <a:extLst>
                  <a:ext uri="{0D108BD9-81ED-4DB2-BD59-A6C34878D82A}">
                    <a16:rowId xmlns:a16="http://schemas.microsoft.com/office/drawing/2014/main" val="10003"/>
                  </a:ext>
                </a:extLst>
              </a:tr>
              <a:tr h="561124">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it-IT" sz="3200" dirty="0"/>
                        <a:t>Windows 8.1</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it-IT" sz="3200" dirty="0"/>
                        <a:t>OSX Mojave 10.14</a:t>
                      </a:r>
                    </a:p>
                  </a:txBody>
                  <a:tcPr/>
                </a:tc>
                <a:extLst>
                  <a:ext uri="{0D108BD9-81ED-4DB2-BD59-A6C34878D82A}">
                    <a16:rowId xmlns:a16="http://schemas.microsoft.com/office/drawing/2014/main" val="3655531707"/>
                  </a:ext>
                </a:extLst>
              </a:tr>
              <a:tr h="561124">
                <a:tc>
                  <a:txBody>
                    <a:bodyPr/>
                    <a:lstStyle/>
                    <a:p>
                      <a:r>
                        <a:rPr lang="it-IT" sz="3200" dirty="0"/>
                        <a:t>Windows 8</a:t>
                      </a:r>
                    </a:p>
                  </a:txBody>
                  <a:tcPr/>
                </a:tc>
                <a:tc>
                  <a:txBody>
                    <a:bodyPr/>
                    <a:lstStyle/>
                    <a:p>
                      <a:r>
                        <a:rPr lang="it-IT" sz="3200" dirty="0"/>
                        <a:t>OSX High Sierra 10.13</a:t>
                      </a:r>
                    </a:p>
                  </a:txBody>
                  <a:tcPr/>
                </a:tc>
                <a:extLst>
                  <a:ext uri="{0D108BD9-81ED-4DB2-BD59-A6C34878D82A}">
                    <a16:rowId xmlns:a16="http://schemas.microsoft.com/office/drawing/2014/main" val="10004"/>
                  </a:ext>
                </a:extLst>
              </a:tr>
              <a:tr h="561124">
                <a:tc>
                  <a:txBody>
                    <a:bodyPr/>
                    <a:lstStyle/>
                    <a:p>
                      <a:r>
                        <a:rPr lang="it-IT" sz="3200" dirty="0"/>
                        <a:t>Windows 7</a:t>
                      </a:r>
                    </a:p>
                  </a:txBody>
                  <a:tcPr/>
                </a:tc>
                <a:tc>
                  <a:txBody>
                    <a:bodyPr/>
                    <a:lstStyle/>
                    <a:p>
                      <a:r>
                        <a:rPr lang="it-IT" sz="3200" dirty="0"/>
                        <a:t>OSX Sierra 10.12</a:t>
                      </a:r>
                    </a:p>
                  </a:txBody>
                  <a:tcPr/>
                </a:tc>
                <a:extLst>
                  <a:ext uri="{0D108BD9-81ED-4DB2-BD59-A6C34878D82A}">
                    <a16:rowId xmlns:a16="http://schemas.microsoft.com/office/drawing/2014/main" val="10005"/>
                  </a:ext>
                </a:extLst>
              </a:tr>
            </a:tbl>
          </a:graphicData>
        </a:graphic>
      </p:graphicFrame>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66" y="5786352"/>
            <a:ext cx="8736641" cy="3581168"/>
          </a:xfrm>
          <a:prstGeom prst="rect">
            <a:avLst/>
          </a:prstGeom>
        </p:spPr>
      </p:pic>
    </p:spTree>
    <p:extLst>
      <p:ext uri="{BB962C8B-B14F-4D97-AF65-F5344CB8AC3E}">
        <p14:creationId xmlns:p14="http://schemas.microsoft.com/office/powerpoint/2010/main" val="344820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A01D2C46-6230-BA45-9F15-3A9B31CAD2D9}"/>
              </a:ext>
            </a:extLst>
          </p:cNvPr>
          <p:cNvSpPr txBox="1"/>
          <p:nvPr/>
        </p:nvSpPr>
        <p:spPr>
          <a:xfrm>
            <a:off x="3210743" y="846493"/>
            <a:ext cx="6479339"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it-IT" sz="4400" b="1" dirty="0"/>
              <a:t>ORTOPANTOMOGRAFIA</a:t>
            </a:r>
            <a:endParaRPr kumimoji="0" lang="it-IT" sz="4400" b="1"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CasellaDiTesto 3">
            <a:extLst>
              <a:ext uri="{FF2B5EF4-FFF2-40B4-BE49-F238E27FC236}">
                <a16:creationId xmlns:a16="http://schemas.microsoft.com/office/drawing/2014/main" id="{DAD6C624-7748-464E-AAD5-5303D93CBB92}"/>
              </a:ext>
            </a:extLst>
          </p:cNvPr>
          <p:cNvSpPr txBox="1"/>
          <p:nvPr/>
        </p:nvSpPr>
        <p:spPr>
          <a:xfrm>
            <a:off x="544949" y="1879793"/>
            <a:ext cx="12087318" cy="727891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D</a:t>
            </a:r>
            <a:r>
              <a:rPr kumimoji="0" lang="it-IT" sz="3600" b="0" i="0" u="none" strike="noStrike" cap="none" spc="0" normalizeH="0" baseline="0" dirty="0">
                <a:ln>
                  <a:noFill/>
                </a:ln>
                <a:solidFill>
                  <a:srgbClr val="FFFFFF"/>
                </a:solidFill>
                <a:effectLst/>
                <a:uFillTx/>
                <a:latin typeface="+mn-lt"/>
                <a:ea typeface="+mn-ea"/>
                <a:cs typeface="+mn-cs"/>
                <a:sym typeface="Helvetica Light"/>
              </a:rPr>
              <a:t>entizione e problemi quali agenesie, denti inclusi </a:t>
            </a:r>
          </a:p>
          <a:p>
            <a:pPr marR="0" algn="l" defTabSz="584200" rtl="0" fontAlgn="auto" latinLnBrk="1" hangingPunct="0">
              <a:lnSpc>
                <a:spcPct val="100000"/>
              </a:lnSpc>
              <a:spcBef>
                <a:spcPts val="0"/>
              </a:spcBef>
              <a:spcAft>
                <a:spcPts val="0"/>
              </a:spcAft>
              <a:buClrTx/>
              <a:buSzTx/>
              <a:tabLst/>
            </a:pPr>
            <a:r>
              <a:rPr lang="it-IT" dirty="0"/>
              <a:t>	</a:t>
            </a:r>
            <a:r>
              <a:rPr kumimoji="0" lang="it-IT" sz="3600" b="0" i="0" u="none" strike="noStrike" cap="none" spc="0" normalizeH="0" baseline="0" dirty="0">
                <a:ln>
                  <a:noFill/>
                </a:ln>
                <a:solidFill>
                  <a:srgbClr val="FFFFFF"/>
                </a:solidFill>
                <a:effectLst/>
                <a:uFillTx/>
                <a:latin typeface="+mn-lt"/>
                <a:ea typeface="+mn-ea"/>
                <a:cs typeface="+mn-cs"/>
                <a:sym typeface="Helvetica Light"/>
              </a:rPr>
              <a:t>come gli ottavi o gli elementi </a:t>
            </a:r>
            <a:r>
              <a:rPr kumimoji="0" lang="it-IT" sz="3600" b="0" i="0" u="none" strike="noStrike" cap="none" spc="0" normalizeH="0" baseline="0" dirty="0" err="1">
                <a:ln>
                  <a:noFill/>
                </a:ln>
                <a:solidFill>
                  <a:srgbClr val="FFFFFF"/>
                </a:solidFill>
                <a:effectLst/>
                <a:uFillTx/>
                <a:latin typeface="+mn-lt"/>
                <a:ea typeface="+mn-ea"/>
                <a:cs typeface="+mn-cs"/>
                <a:sym typeface="Helvetica Light"/>
              </a:rPr>
              <a:t>sovranumerari</a:t>
            </a: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Nei bambini può mostrare lo stato di permuta dentaria</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Nei pazienti </a:t>
            </a:r>
            <a:r>
              <a:rPr kumimoji="0" lang="it-IT" sz="3600" b="0" i="0" u="none" strike="noStrike" cap="none" spc="0" normalizeH="0" baseline="0" dirty="0" err="1">
                <a:ln>
                  <a:noFill/>
                </a:ln>
                <a:solidFill>
                  <a:srgbClr val="FFFFFF"/>
                </a:solidFill>
                <a:effectLst/>
                <a:uFillTx/>
                <a:latin typeface="+mn-lt"/>
                <a:ea typeface="+mn-ea"/>
                <a:cs typeface="+mn-cs"/>
                <a:sym typeface="Helvetica Light"/>
              </a:rPr>
              <a:t>parodontali</a:t>
            </a:r>
            <a:r>
              <a:rPr kumimoji="0" lang="it-IT" sz="3600" b="0" i="0" u="none" strike="noStrike" cap="none" spc="0" normalizeH="0" baseline="0" dirty="0">
                <a:ln>
                  <a:noFill/>
                </a:ln>
                <a:solidFill>
                  <a:srgbClr val="FFFFFF"/>
                </a:solidFill>
                <a:effectLst/>
                <a:uFillTx/>
                <a:latin typeface="+mn-lt"/>
                <a:ea typeface="+mn-ea"/>
                <a:cs typeface="+mn-cs"/>
                <a:sym typeface="Helvetica Light"/>
              </a:rPr>
              <a:t> evidenzia il grado di </a:t>
            </a:r>
          </a:p>
          <a:p>
            <a:pPr marR="0" algn="l" defTabSz="584200" rtl="0" fontAlgn="auto" latinLnBrk="1" hangingPunct="0">
              <a:lnSpc>
                <a:spcPct val="100000"/>
              </a:lnSpc>
              <a:spcBef>
                <a:spcPts val="0"/>
              </a:spcBef>
              <a:spcAft>
                <a:spcPts val="0"/>
              </a:spcAft>
              <a:buClrTx/>
              <a:buSzTx/>
              <a:tabLst/>
            </a:pPr>
            <a:r>
              <a:rPr lang="it-IT" dirty="0"/>
              <a:t>	</a:t>
            </a:r>
            <a:r>
              <a:rPr kumimoji="0" lang="it-IT" sz="3600" b="0" i="0" u="none" strike="noStrike" cap="none" spc="0" normalizeH="0" baseline="0" dirty="0">
                <a:ln>
                  <a:noFill/>
                </a:ln>
                <a:solidFill>
                  <a:srgbClr val="FFFFFF"/>
                </a:solidFill>
                <a:effectLst/>
                <a:uFillTx/>
                <a:latin typeface="+mn-lt"/>
                <a:ea typeface="+mn-ea"/>
                <a:cs typeface="+mn-cs"/>
                <a:sym typeface="Helvetica Light"/>
              </a:rPr>
              <a:t>progressione della malattia </a:t>
            </a:r>
            <a:r>
              <a:rPr kumimoji="0" lang="it-IT" sz="3600" b="0" i="0" u="none" strike="noStrike" cap="none" spc="0" normalizeH="0" baseline="0" dirty="0" err="1">
                <a:ln>
                  <a:noFill/>
                </a:ln>
                <a:solidFill>
                  <a:srgbClr val="FFFFFF"/>
                </a:solidFill>
                <a:effectLst/>
                <a:uFillTx/>
                <a:latin typeface="+mn-lt"/>
                <a:ea typeface="+mn-ea"/>
                <a:cs typeface="+mn-cs"/>
                <a:sym typeface="Helvetica Light"/>
              </a:rPr>
              <a:t>parodontale</a:t>
            </a:r>
            <a:r>
              <a:rPr kumimoji="0" lang="it-IT" sz="3600" b="0" i="0" u="none" strike="noStrike" cap="none" spc="0" normalizeH="0" baseline="0" dirty="0">
                <a:ln>
                  <a:noFill/>
                </a:ln>
                <a:solidFill>
                  <a:srgbClr val="FFFFFF"/>
                </a:solidFill>
                <a:effectLst/>
                <a:uFillTx/>
                <a:latin typeface="+mn-lt"/>
                <a:ea typeface="+mn-ea"/>
                <a:cs typeface="+mn-cs"/>
                <a:sym typeface="Helvetica Light"/>
              </a:rPr>
              <a:t> oltre a indicare 	le aree che necessitano di trattamento</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Permette di vedere fratture come ad esempio quelle </a:t>
            </a:r>
          </a:p>
          <a:p>
            <a:pPr marR="0" algn="l" defTabSz="584200" rtl="0" fontAlgn="auto" latinLnBrk="1" hangingPunct="0">
              <a:lnSpc>
                <a:spcPct val="100000"/>
              </a:lnSpc>
              <a:spcBef>
                <a:spcPts val="0"/>
              </a:spcBef>
              <a:spcAft>
                <a:spcPts val="0"/>
              </a:spcAft>
              <a:buClrTx/>
              <a:buSzTx/>
              <a:tabLst/>
            </a:pPr>
            <a:r>
              <a:rPr lang="it-IT" dirty="0"/>
              <a:t>	</a:t>
            </a:r>
            <a:r>
              <a:rPr kumimoji="0" lang="it-IT" sz="3600" b="0" i="0" u="none" strike="noStrike" cap="none" spc="0" normalizeH="0" baseline="0" dirty="0">
                <a:ln>
                  <a:noFill/>
                </a:ln>
                <a:solidFill>
                  <a:srgbClr val="FFFFFF"/>
                </a:solidFill>
                <a:effectLst/>
                <a:uFillTx/>
                <a:latin typeface="+mn-lt"/>
                <a:ea typeface="+mn-ea"/>
                <a:cs typeface="+mn-cs"/>
                <a:sym typeface="Helvetica Light"/>
              </a:rPr>
              <a:t>mandibolari, lesion</a:t>
            </a:r>
            <a:r>
              <a:rPr lang="it-IT" dirty="0"/>
              <a:t>i </a:t>
            </a:r>
            <a:r>
              <a:rPr lang="it-IT" dirty="0" err="1"/>
              <a:t>periapicali</a:t>
            </a:r>
            <a:r>
              <a:rPr lang="it-IT" dirty="0"/>
              <a:t>, cisti e tumori del cavo </a:t>
            </a:r>
          </a:p>
          <a:p>
            <a:pPr marR="0" algn="l" defTabSz="584200" rtl="0" fontAlgn="auto" latinLnBrk="1" hangingPunct="0">
              <a:lnSpc>
                <a:spcPct val="100000"/>
              </a:lnSpc>
              <a:spcBef>
                <a:spcPts val="0"/>
              </a:spcBef>
              <a:spcAft>
                <a:spcPts val="0"/>
              </a:spcAft>
              <a:buClrTx/>
              <a:buSzTx/>
              <a:tabLst/>
            </a:pPr>
            <a:r>
              <a:rPr lang="it-IT" dirty="0"/>
              <a:t>	orale</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In implantologia permette di analizzare l’area che andrà trattata consentendo di studiare lo spessore dell’osso e lo spazio tra i denti vicini</a:t>
            </a:r>
          </a:p>
          <a:p>
            <a:pPr marL="571500" marR="0" indent="-571500" algn="l" defTabSz="584200" rtl="0" fontAlgn="auto" latinLnBrk="1" hangingPunct="0">
              <a:lnSpc>
                <a:spcPct val="100000"/>
              </a:lnSpc>
              <a:spcBef>
                <a:spcPts val="0"/>
              </a:spcBef>
              <a:spcAft>
                <a:spcPts val="0"/>
              </a:spcAft>
              <a:buClrTx/>
              <a:buSzTx/>
              <a:buFont typeface="Arial" panose="020B0604020202020204" pitchFamily="34" charset="0"/>
              <a:buChar char="•"/>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3965603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A01D2C46-6230-BA45-9F15-3A9B31CAD2D9}"/>
              </a:ext>
            </a:extLst>
          </p:cNvPr>
          <p:cNvSpPr txBox="1"/>
          <p:nvPr/>
        </p:nvSpPr>
        <p:spPr>
          <a:xfrm>
            <a:off x="3854353" y="846493"/>
            <a:ext cx="5192127"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it-IT" sz="4400" b="1" dirty="0"/>
              <a:t>TELERADIOGRAFIA</a:t>
            </a:r>
            <a:endParaRPr kumimoji="0" lang="it-IT" sz="4400" b="1"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CasellaDiTesto 3">
            <a:extLst>
              <a:ext uri="{FF2B5EF4-FFF2-40B4-BE49-F238E27FC236}">
                <a16:creationId xmlns:a16="http://schemas.microsoft.com/office/drawing/2014/main" id="{DAD6C624-7748-464E-AAD5-5303D93CBB92}"/>
              </a:ext>
            </a:extLst>
          </p:cNvPr>
          <p:cNvSpPr txBox="1"/>
          <p:nvPr/>
        </p:nvSpPr>
        <p:spPr>
          <a:xfrm>
            <a:off x="406757" y="1794114"/>
            <a:ext cx="12087318" cy="11849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R="0" defTabSz="584200" rtl="0" fontAlgn="auto" latinLnBrk="1" hangingPunct="0">
              <a:lnSpc>
                <a:spcPct val="100000"/>
              </a:lnSpc>
              <a:spcBef>
                <a:spcPts val="0"/>
              </a:spcBef>
              <a:spcAft>
                <a:spcPts val="0"/>
              </a:spcAft>
              <a:buClrTx/>
              <a:buSzTx/>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Molto utile in ambito ortodontico o in ambito </a:t>
            </a:r>
          </a:p>
          <a:p>
            <a:pPr marR="0" defTabSz="584200" rtl="0" fontAlgn="auto" latinLnBrk="1" hangingPunct="0">
              <a:lnSpc>
                <a:spcPct val="100000"/>
              </a:lnSpc>
              <a:spcBef>
                <a:spcPts val="0"/>
              </a:spcBef>
              <a:spcAft>
                <a:spcPts val="0"/>
              </a:spcAft>
              <a:buClrTx/>
              <a:buSzTx/>
              <a:tabLst/>
            </a:pPr>
            <a:r>
              <a:rPr lang="it-IT" dirty="0"/>
              <a:t>	</a:t>
            </a:r>
            <a:r>
              <a:rPr kumimoji="0" lang="it-IT" sz="3600" b="0" i="0" u="none" strike="noStrike" cap="none" spc="0" normalizeH="0" baseline="0" dirty="0" err="1">
                <a:ln>
                  <a:noFill/>
                </a:ln>
                <a:solidFill>
                  <a:srgbClr val="FFFFFF"/>
                </a:solidFill>
                <a:effectLst/>
                <a:uFillTx/>
                <a:latin typeface="+mn-lt"/>
                <a:ea typeface="+mn-ea"/>
                <a:cs typeface="+mn-cs"/>
                <a:sym typeface="Helvetica Light"/>
              </a:rPr>
              <a:t>gnatologico</a:t>
            </a: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5" name="Immagine 4">
            <a:extLst>
              <a:ext uri="{FF2B5EF4-FFF2-40B4-BE49-F238E27FC236}">
                <a16:creationId xmlns:a16="http://schemas.microsoft.com/office/drawing/2014/main" id="{7ABEE394-241F-E243-8797-D2EE48735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20" y="3172621"/>
            <a:ext cx="5947144" cy="6537319"/>
          </a:xfrm>
          <a:prstGeom prst="rect">
            <a:avLst/>
          </a:prstGeom>
        </p:spPr>
      </p:pic>
      <p:pic>
        <p:nvPicPr>
          <p:cNvPr id="9" name="Immagine 8">
            <a:extLst>
              <a:ext uri="{FF2B5EF4-FFF2-40B4-BE49-F238E27FC236}">
                <a16:creationId xmlns:a16="http://schemas.microsoft.com/office/drawing/2014/main" id="{0BC8AB5C-4CA6-FB44-806E-7D31A70F4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942" y="3127108"/>
            <a:ext cx="5301193" cy="6626492"/>
          </a:xfrm>
          <a:prstGeom prst="rect">
            <a:avLst/>
          </a:prstGeom>
        </p:spPr>
      </p:pic>
    </p:spTree>
    <p:extLst>
      <p:ext uri="{BB962C8B-B14F-4D97-AF65-F5344CB8AC3E}">
        <p14:creationId xmlns:p14="http://schemas.microsoft.com/office/powerpoint/2010/main" val="742699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RX ENDORALI</a:t>
            </a:r>
            <a:endParaRPr lang="it-IT" sz="4800" dirty="0">
              <a:effectLst/>
            </a:endParaRPr>
          </a:p>
        </p:txBody>
      </p:sp>
      <p:sp>
        <p:nvSpPr>
          <p:cNvPr id="4" name="CasellaDiTesto 3"/>
          <p:cNvSpPr txBox="1"/>
          <p:nvPr/>
        </p:nvSpPr>
        <p:spPr>
          <a:xfrm>
            <a:off x="220132" y="1761596"/>
            <a:ext cx="12408747" cy="647869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685800" indent="-685800" algn="just">
              <a:buFont typeface="Arial" charset="0"/>
              <a:buChar char="•"/>
            </a:pPr>
            <a:r>
              <a:rPr lang="it-IT" sz="3200" dirty="0">
                <a:effectLst/>
              </a:rPr>
              <a:t>Presenta il </a:t>
            </a:r>
            <a:r>
              <a:rPr lang="it-IT" sz="3200" dirty="0"/>
              <a:t>vantaggio di non modificare nella sostanza la metodica di lavoro adottata con le lastre a pellicola</a:t>
            </a:r>
          </a:p>
          <a:p>
            <a:pPr marL="685800" indent="-685800" algn="just">
              <a:buFont typeface="Arial" charset="0"/>
              <a:buChar char="•"/>
            </a:pPr>
            <a:r>
              <a:rPr lang="it-IT" sz="3200" dirty="0">
                <a:effectLst/>
              </a:rPr>
              <a:t>Esistono diversi formati di lastrine adatte ad adulti e ai bambini</a:t>
            </a:r>
          </a:p>
          <a:p>
            <a:pPr marL="685800" indent="-685800" algn="just">
              <a:buFont typeface="Arial" charset="0"/>
              <a:buChar char="•"/>
            </a:pPr>
            <a:r>
              <a:rPr lang="it-IT" sz="3200" dirty="0">
                <a:effectLst/>
              </a:rPr>
              <a:t>Si </a:t>
            </a:r>
            <a:r>
              <a:rPr lang="it-IT" sz="3200" dirty="0"/>
              <a:t>posiziona in bocca al paziente utilizzando sempre il centratore</a:t>
            </a:r>
          </a:p>
          <a:p>
            <a:pPr marL="685800" indent="-685800" algn="just">
              <a:buFont typeface="Arial" charset="0"/>
              <a:buChar char="•"/>
            </a:pPr>
            <a:r>
              <a:rPr lang="it-IT" sz="3200" dirty="0">
                <a:effectLst/>
              </a:rPr>
              <a:t>Tem</a:t>
            </a:r>
            <a:r>
              <a:rPr lang="it-IT" sz="3200" dirty="0"/>
              <a:t>pi di esposizione nettamente inferiori rispetto ad una </a:t>
            </a:r>
            <a:r>
              <a:rPr lang="it-IT" sz="3200" dirty="0" err="1"/>
              <a:t>rx</a:t>
            </a:r>
            <a:r>
              <a:rPr lang="it-IT" sz="3200" dirty="0"/>
              <a:t> analogica (dose radiogena più bassa fino al 60 %)</a:t>
            </a:r>
          </a:p>
          <a:p>
            <a:pPr marL="685800" indent="-685800" algn="just">
              <a:buFont typeface="Arial" charset="0"/>
              <a:buChar char="•"/>
            </a:pPr>
            <a:r>
              <a:rPr lang="it-IT" sz="3200" dirty="0">
                <a:effectLst/>
              </a:rPr>
              <a:t>Si continua ad utilizzare lo stesso radiografico già presente in studio</a:t>
            </a:r>
          </a:p>
          <a:p>
            <a:pPr marL="685800" indent="-685800" algn="just">
              <a:buFont typeface="Arial" charset="0"/>
              <a:buChar char="•"/>
            </a:pPr>
            <a:r>
              <a:rPr lang="it-IT" sz="3200" dirty="0">
                <a:effectLst/>
              </a:rPr>
              <a:t>Si elimina il problem</a:t>
            </a:r>
            <a:r>
              <a:rPr lang="it-IT" sz="3200" dirty="0"/>
              <a:t>a dei liquidi di sviluppo</a:t>
            </a:r>
          </a:p>
          <a:p>
            <a:pPr marL="685800" indent="-685800" algn="just">
              <a:buFont typeface="Arial" charset="0"/>
              <a:buChar char="•"/>
            </a:pPr>
            <a:r>
              <a:rPr lang="it-IT" sz="3200" dirty="0">
                <a:effectLst/>
              </a:rPr>
              <a:t>Le lastre </a:t>
            </a:r>
            <a:r>
              <a:rPr lang="it-IT" sz="3200" dirty="0" err="1">
                <a:effectLst/>
              </a:rPr>
              <a:t>rx</a:t>
            </a:r>
            <a:r>
              <a:rPr lang="it-IT" sz="3200" dirty="0">
                <a:effectLst/>
              </a:rPr>
              <a:t> possono essere uti</a:t>
            </a:r>
            <a:r>
              <a:rPr lang="it-IT" sz="3200" dirty="0"/>
              <a:t>lizzate migliaia di volte</a:t>
            </a:r>
          </a:p>
          <a:p>
            <a:pPr marL="685800" indent="-685800" algn="just">
              <a:buFont typeface="Arial" charset="0"/>
              <a:buChar char="•"/>
            </a:pPr>
            <a:r>
              <a:rPr lang="it-IT" sz="3200" dirty="0">
                <a:effectLst/>
              </a:rPr>
              <a:t>Elaborazione delle immagini attraverso software specifici</a:t>
            </a:r>
          </a:p>
          <a:p>
            <a:pPr marL="685800" indent="-685800" algn="just">
              <a:buFont typeface="Arial" charset="0"/>
              <a:buChar char="•"/>
            </a:pPr>
            <a:endParaRPr lang="it-IT" sz="3200" dirty="0">
              <a:effectLst/>
            </a:endParaRPr>
          </a:p>
        </p:txBody>
      </p:sp>
    </p:spTree>
    <p:extLst>
      <p:ext uri="{BB962C8B-B14F-4D97-AF65-F5344CB8AC3E}">
        <p14:creationId xmlns:p14="http://schemas.microsoft.com/office/powerpoint/2010/main" val="23424117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8F546A9A-4E6E-6348-BA9E-FD62A60C1F1F}"/>
              </a:ext>
            </a:extLst>
          </p:cNvPr>
          <p:cNvSpPr txBox="1"/>
          <p:nvPr/>
        </p:nvSpPr>
        <p:spPr>
          <a:xfrm>
            <a:off x="3966938" y="578014"/>
            <a:ext cx="4908395"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ESAME RX 2D / 3D</a:t>
            </a:r>
          </a:p>
        </p:txBody>
      </p:sp>
      <p:sp>
        <p:nvSpPr>
          <p:cNvPr id="3" name="CasellaDiTesto 2">
            <a:extLst>
              <a:ext uri="{FF2B5EF4-FFF2-40B4-BE49-F238E27FC236}">
                <a16:creationId xmlns:a16="http://schemas.microsoft.com/office/drawing/2014/main" id="{31E3BB58-2D98-814E-9AF4-6C1A8F2DA9D2}"/>
              </a:ext>
            </a:extLst>
          </p:cNvPr>
          <p:cNvSpPr txBox="1"/>
          <p:nvPr/>
        </p:nvSpPr>
        <p:spPr>
          <a:xfrm>
            <a:off x="428119" y="2693201"/>
            <a:ext cx="11805405" cy="450892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Scansioni tridimensionali complete o parziali ad alta </a:t>
            </a:r>
          </a:p>
          <a:p>
            <a:pPr marR="0" algn="just" defTabSz="584200" rtl="0" fontAlgn="auto" latinLnBrk="1" hangingPunct="0">
              <a:lnSpc>
                <a:spcPct val="100000"/>
              </a:lnSpc>
              <a:spcBef>
                <a:spcPts val="0"/>
              </a:spcBef>
              <a:spcAft>
                <a:spcPts val="0"/>
              </a:spcAft>
              <a:buClrTx/>
              <a:buSzTx/>
              <a:tabLst/>
            </a:pPr>
            <a:r>
              <a:rPr lang="it-IT" dirty="0"/>
              <a:t>	risoluzione del cranio del paziente</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I dati acquisiti vengono ricostruiti in un volume 3D da </a:t>
            </a:r>
          </a:p>
          <a:p>
            <a:pPr marR="0" algn="just" defTabSz="584200" rtl="0" fontAlgn="auto" latinLnBrk="1" hangingPunct="0">
              <a:lnSpc>
                <a:spcPct val="100000"/>
              </a:lnSpc>
              <a:spcBef>
                <a:spcPts val="0"/>
              </a:spcBef>
              <a:spcAft>
                <a:spcPts val="0"/>
              </a:spcAft>
              <a:buClrTx/>
              <a:buSzTx/>
              <a:tabLst/>
            </a:pPr>
            <a:r>
              <a:rPr lang="it-IT" dirty="0"/>
              <a:t>	</a:t>
            </a:r>
            <a:r>
              <a:rPr kumimoji="0" lang="it-IT" sz="3600" b="0" i="0" u="none" strike="noStrike" cap="none" spc="0" normalizeH="0" baseline="0" dirty="0">
                <a:ln>
                  <a:noFill/>
                </a:ln>
                <a:solidFill>
                  <a:srgbClr val="FFFFFF"/>
                </a:solidFill>
                <a:effectLst/>
                <a:uFillTx/>
                <a:latin typeface="+mn-lt"/>
                <a:ea typeface="+mn-ea"/>
                <a:cs typeface="+mn-cs"/>
                <a:sym typeface="Helvetica Light"/>
              </a:rPr>
              <a:t>un software specifico</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Si hanno importanti vantaggi nella progettazione </a:t>
            </a:r>
          </a:p>
          <a:p>
            <a:pPr marR="0" algn="just" defTabSz="584200" rtl="0" fontAlgn="auto" latinLnBrk="1" hangingPunct="0">
              <a:lnSpc>
                <a:spcPct val="100000"/>
              </a:lnSpc>
              <a:spcBef>
                <a:spcPts val="0"/>
              </a:spcBef>
              <a:spcAft>
                <a:spcPts val="0"/>
              </a:spcAft>
              <a:buClrTx/>
              <a:buSzTx/>
              <a:tabLst/>
            </a:pPr>
            <a:r>
              <a:rPr lang="it-IT" dirty="0"/>
              <a:t>	</a:t>
            </a:r>
            <a:r>
              <a:rPr kumimoji="0" lang="it-IT" sz="3600" b="0" i="0" u="none" strike="noStrike" cap="none" spc="0" normalizeH="0" baseline="0" dirty="0">
                <a:ln>
                  <a:noFill/>
                </a:ln>
                <a:solidFill>
                  <a:srgbClr val="FFFFFF"/>
                </a:solidFill>
                <a:effectLst/>
                <a:uFillTx/>
                <a:latin typeface="+mn-lt"/>
                <a:ea typeface="+mn-ea"/>
                <a:cs typeface="+mn-cs"/>
                <a:sym typeface="Helvetica Light"/>
              </a:rPr>
              <a:t>chirurgica </a:t>
            </a:r>
            <a:r>
              <a:rPr kumimoji="0" lang="it-IT" sz="3600" b="0" i="0" u="none" strike="noStrike" cap="none" spc="0" normalizeH="0" baseline="0" dirty="0" err="1">
                <a:ln>
                  <a:noFill/>
                </a:ln>
                <a:solidFill>
                  <a:srgbClr val="FFFFFF"/>
                </a:solidFill>
                <a:effectLst/>
                <a:uFillTx/>
                <a:latin typeface="+mn-lt"/>
                <a:ea typeface="+mn-ea"/>
                <a:cs typeface="+mn-cs"/>
                <a:sym typeface="Helvetica Light"/>
              </a:rPr>
              <a:t>implantare</a:t>
            </a:r>
            <a:r>
              <a:rPr kumimoji="0" lang="it-IT" sz="3600" b="0" i="0" u="none" strike="noStrike" cap="none" spc="0" normalizeH="0" baseline="0" dirty="0">
                <a:ln>
                  <a:noFill/>
                </a:ln>
                <a:solidFill>
                  <a:srgbClr val="FFFFFF"/>
                </a:solidFill>
                <a:effectLst/>
                <a:uFillTx/>
                <a:latin typeface="+mn-lt"/>
                <a:ea typeface="+mn-ea"/>
                <a:cs typeface="+mn-cs"/>
                <a:sym typeface="Helvetica Light"/>
              </a:rPr>
              <a:t>, nel rialzo del seno mascellare, </a:t>
            </a:r>
          </a:p>
          <a:p>
            <a:pPr marR="0" algn="just" defTabSz="584200" rtl="0" fontAlgn="auto" latinLnBrk="1" hangingPunct="0">
              <a:lnSpc>
                <a:spcPct val="100000"/>
              </a:lnSpc>
              <a:spcBef>
                <a:spcPts val="0"/>
              </a:spcBef>
              <a:spcAft>
                <a:spcPts val="0"/>
              </a:spcAft>
              <a:buClrTx/>
              <a:buSzTx/>
              <a:tabLst/>
            </a:pPr>
            <a:r>
              <a:rPr lang="it-IT" dirty="0"/>
              <a:t>	estrazione di denti inclusi, individuazione del nervo </a:t>
            </a:r>
          </a:p>
          <a:p>
            <a:pPr marR="0" algn="just" defTabSz="584200" rtl="0" fontAlgn="auto" latinLnBrk="1" hangingPunct="0">
              <a:lnSpc>
                <a:spcPct val="100000"/>
              </a:lnSpc>
              <a:spcBef>
                <a:spcPts val="0"/>
              </a:spcBef>
              <a:spcAft>
                <a:spcPts val="0"/>
              </a:spcAft>
              <a:buClrTx/>
              <a:buSzTx/>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	mandibolare in rapporto agli ottavi inclusi</a:t>
            </a:r>
          </a:p>
        </p:txBody>
      </p:sp>
    </p:spTree>
    <p:extLst>
      <p:ext uri="{BB962C8B-B14F-4D97-AF65-F5344CB8AC3E}">
        <p14:creationId xmlns:p14="http://schemas.microsoft.com/office/powerpoint/2010/main" val="237620676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8F546A9A-4E6E-6348-BA9E-FD62A60C1F1F}"/>
              </a:ext>
            </a:extLst>
          </p:cNvPr>
          <p:cNvSpPr txBox="1"/>
          <p:nvPr/>
        </p:nvSpPr>
        <p:spPr>
          <a:xfrm>
            <a:off x="5833633" y="578014"/>
            <a:ext cx="1175001"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TAC</a:t>
            </a:r>
          </a:p>
        </p:txBody>
      </p:sp>
      <p:sp>
        <p:nvSpPr>
          <p:cNvPr id="3" name="CasellaDiTesto 2">
            <a:extLst>
              <a:ext uri="{FF2B5EF4-FFF2-40B4-BE49-F238E27FC236}">
                <a16:creationId xmlns:a16="http://schemas.microsoft.com/office/drawing/2014/main" id="{07D8DD7B-CC78-A045-BA20-0D00A09D78A8}"/>
              </a:ext>
            </a:extLst>
          </p:cNvPr>
          <p:cNvSpPr txBox="1"/>
          <p:nvPr/>
        </p:nvSpPr>
        <p:spPr>
          <a:xfrm>
            <a:off x="708526" y="2222110"/>
            <a:ext cx="11323613" cy="173893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Si ottiene un volume reale</a:t>
            </a: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Possibilità di misurare le dimensioni reali delle aree </a:t>
            </a:r>
          </a:p>
          <a:p>
            <a:pPr marR="0" algn="just" defTabSz="584200" rtl="0" fontAlgn="auto" latinLnBrk="1" hangingPunct="0">
              <a:lnSpc>
                <a:spcPct val="100000"/>
              </a:lnSpc>
              <a:spcBef>
                <a:spcPts val="0"/>
              </a:spcBef>
              <a:spcAft>
                <a:spcPts val="0"/>
              </a:spcAft>
              <a:buClrTx/>
              <a:buSzTx/>
              <a:tabLst/>
            </a:pPr>
            <a:r>
              <a:rPr lang="it-IT" dirty="0"/>
              <a:t>	esaminate con software dedicati</a:t>
            </a: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5" name="Immagine 4">
            <a:extLst>
              <a:ext uri="{FF2B5EF4-FFF2-40B4-BE49-F238E27FC236}">
                <a16:creationId xmlns:a16="http://schemas.microsoft.com/office/drawing/2014/main" id="{77D1CCE6-F38E-EF47-92ED-FC42C7415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606" y="5515554"/>
            <a:ext cx="5036533" cy="2817867"/>
          </a:xfrm>
          <a:prstGeom prst="rect">
            <a:avLst/>
          </a:prstGeom>
        </p:spPr>
      </p:pic>
      <p:pic>
        <p:nvPicPr>
          <p:cNvPr id="6" name="Immagine 5">
            <a:extLst>
              <a:ext uri="{FF2B5EF4-FFF2-40B4-BE49-F238E27FC236}">
                <a16:creationId xmlns:a16="http://schemas.microsoft.com/office/drawing/2014/main" id="{3076FB1F-1A22-F740-9772-98D5DE276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8509" y="5051237"/>
            <a:ext cx="4699000" cy="3746500"/>
          </a:xfrm>
          <a:prstGeom prst="rect">
            <a:avLst/>
          </a:prstGeom>
        </p:spPr>
      </p:pic>
    </p:spTree>
    <p:extLst>
      <p:ext uri="{BB962C8B-B14F-4D97-AF65-F5344CB8AC3E}">
        <p14:creationId xmlns:p14="http://schemas.microsoft.com/office/powerpoint/2010/main" val="180862872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SOFTWARE GESTIONE IMMAGINI</a:t>
            </a:r>
          </a:p>
        </p:txBody>
      </p:sp>
      <p:sp>
        <p:nvSpPr>
          <p:cNvPr id="4" name="CasellaDiTesto 3"/>
          <p:cNvSpPr txBox="1"/>
          <p:nvPr/>
        </p:nvSpPr>
        <p:spPr>
          <a:xfrm>
            <a:off x="0" y="3115810"/>
            <a:ext cx="13004800" cy="377026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685800" indent="-685800">
              <a:buFont typeface="Arial" charset="0"/>
              <a:buChar char="•"/>
            </a:pPr>
            <a:r>
              <a:rPr lang="it-IT" sz="4800" dirty="0"/>
              <a:t>Programma gestione immagini del produttore del dispositivo</a:t>
            </a:r>
          </a:p>
          <a:p>
            <a:pPr marL="685800" indent="-685800">
              <a:buFont typeface="Arial" charset="0"/>
              <a:buChar char="•"/>
            </a:pPr>
            <a:endParaRPr lang="it-IT" sz="4800" dirty="0">
              <a:effectLst/>
            </a:endParaRPr>
          </a:p>
          <a:p>
            <a:pPr marL="685800" indent="-685800">
              <a:buFont typeface="Arial" charset="0"/>
              <a:buChar char="•"/>
            </a:pPr>
            <a:r>
              <a:rPr lang="it-IT" sz="4800" dirty="0"/>
              <a:t>Software gestione immagini integrato nel programma gestionale</a:t>
            </a:r>
            <a:endParaRPr lang="it-IT" sz="4800" dirty="0">
              <a:effectLst/>
            </a:endParaRPr>
          </a:p>
        </p:txBody>
      </p:sp>
    </p:spTree>
    <p:extLst>
      <p:ext uri="{BB962C8B-B14F-4D97-AF65-F5344CB8AC3E}">
        <p14:creationId xmlns:p14="http://schemas.microsoft.com/office/powerpoint/2010/main" val="167677916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CasellaDiTesto 1">
            <a:extLst>
              <a:ext uri="{FF2B5EF4-FFF2-40B4-BE49-F238E27FC236}">
                <a16:creationId xmlns:a16="http://schemas.microsoft.com/office/drawing/2014/main" id="{8F546A9A-4E6E-6348-BA9E-FD62A60C1F1F}"/>
              </a:ext>
            </a:extLst>
          </p:cNvPr>
          <p:cNvSpPr txBox="1"/>
          <p:nvPr/>
        </p:nvSpPr>
        <p:spPr>
          <a:xfrm>
            <a:off x="3199897" y="578014"/>
            <a:ext cx="6442469"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PAZIENTE CHIRURGICO</a:t>
            </a:r>
          </a:p>
        </p:txBody>
      </p:sp>
      <p:sp>
        <p:nvSpPr>
          <p:cNvPr id="3" name="CasellaDiTesto 2">
            <a:extLst>
              <a:ext uri="{FF2B5EF4-FFF2-40B4-BE49-F238E27FC236}">
                <a16:creationId xmlns:a16="http://schemas.microsoft.com/office/drawing/2014/main" id="{70650899-6BEF-2143-87D0-9888FBD7D593}"/>
              </a:ext>
            </a:extLst>
          </p:cNvPr>
          <p:cNvSpPr txBox="1"/>
          <p:nvPr/>
        </p:nvSpPr>
        <p:spPr>
          <a:xfrm>
            <a:off x="107865" y="1516867"/>
            <a:ext cx="12626531" cy="617092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Per pianificare correttamente un intervento chirurgico, </a:t>
            </a:r>
          </a:p>
          <a:p>
            <a:pPr marL="0" marR="0" indent="0" algn="ctr"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attraverso l’analisi digitale di una tac, possiamo ricorrere a </a:t>
            </a:r>
          </a:p>
          <a:p>
            <a:pPr marL="0" marR="0" indent="0" algn="ctr" defTabSz="584200" rtl="0" fontAlgn="auto" latinLnBrk="1"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software che ci consentono di:</a:t>
            </a:r>
          </a:p>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studiare la zona in cui il medico andrà ad operare </a:t>
            </a:r>
          </a:p>
          <a:p>
            <a:pPr marR="0" algn="just" defTabSz="584200" rtl="0" fontAlgn="auto" latinLnBrk="1" hangingPunct="0">
              <a:lnSpc>
                <a:spcPct val="100000"/>
              </a:lnSpc>
              <a:spcBef>
                <a:spcPts val="0"/>
              </a:spcBef>
              <a:spcAft>
                <a:spcPts val="0"/>
              </a:spcAft>
              <a:buClrTx/>
              <a:buSzTx/>
              <a:tabLst/>
            </a:pPr>
            <a:r>
              <a:rPr lang="it-IT" dirty="0"/>
              <a:t>	(dettagli anatomici, spessore osseo, misurazione gli spazi)</a:t>
            </a:r>
          </a:p>
          <a:p>
            <a:pPr marL="571500" indent="-571500" algn="just" rtl="0" latinLnBrk="1" hangingPunct="0">
              <a:buFont typeface="Arial" panose="020B0604020202020204" pitchFamily="34" charset="0"/>
              <a:buChar char="•"/>
            </a:pPr>
            <a:r>
              <a:rPr lang="it-IT" dirty="0"/>
              <a:t>creare mascherine per la chirurgia guidata (dima custom-made)</a:t>
            </a:r>
          </a:p>
          <a:p>
            <a:pPr marL="571500" indent="-571500" algn="just" rtl="0" latinLnBrk="1" hangingPunct="0">
              <a:buFont typeface="Arial" panose="020B0604020202020204" pitchFamily="34" charset="0"/>
              <a:buChar char="•"/>
            </a:pPr>
            <a:endParaRPr lang="it-IT" dirty="0"/>
          </a:p>
          <a:p>
            <a:pPr marL="571500" marR="0" indent="-571500" algn="ctr" defTabSz="584200" rtl="0" fontAlgn="auto" latinLnBrk="1" hangingPunct="0">
              <a:lnSpc>
                <a:spcPct val="100000"/>
              </a:lnSpc>
              <a:spcBef>
                <a:spcPts val="0"/>
              </a:spcBef>
              <a:spcAft>
                <a:spcPts val="0"/>
              </a:spcAft>
              <a:buClrTx/>
              <a:buSzTx/>
              <a:buFont typeface="Arial" panose="020B0604020202020204" pitchFamily="34" charset="0"/>
              <a:buChar char="•"/>
              <a:tabLst/>
            </a:pPr>
            <a:endParaRPr lang="it-IT" dirty="0"/>
          </a:p>
          <a:p>
            <a:pPr marR="0" algn="ctr" defTabSz="584200" rtl="0" fontAlgn="auto" latinLnBrk="1" hangingPunct="0">
              <a:lnSpc>
                <a:spcPct val="100000"/>
              </a:lnSpc>
              <a:spcBef>
                <a:spcPts val="0"/>
              </a:spcBef>
              <a:spcAft>
                <a:spcPts val="0"/>
              </a:spcAft>
              <a:buClrTx/>
              <a:buSzTx/>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5" name="Immagine 4">
            <a:extLst>
              <a:ext uri="{FF2B5EF4-FFF2-40B4-BE49-F238E27FC236}">
                <a16:creationId xmlns:a16="http://schemas.microsoft.com/office/drawing/2014/main" id="{A1D2602E-616F-4E44-B25C-037445A9E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83" y="6137087"/>
            <a:ext cx="5864375" cy="2776220"/>
          </a:xfrm>
          <a:prstGeom prst="rect">
            <a:avLst/>
          </a:prstGeom>
        </p:spPr>
      </p:pic>
    </p:spTree>
    <p:extLst>
      <p:ext uri="{BB962C8B-B14F-4D97-AF65-F5344CB8AC3E}">
        <p14:creationId xmlns:p14="http://schemas.microsoft.com/office/powerpoint/2010/main" val="305571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CasellaDiTesto 2">
            <a:extLst>
              <a:ext uri="{FF2B5EF4-FFF2-40B4-BE49-F238E27FC236}">
                <a16:creationId xmlns:a16="http://schemas.microsoft.com/office/drawing/2014/main" id="{37BDC489-FE5D-8B4F-8A89-D4D8F22822C5}"/>
              </a:ext>
            </a:extLst>
          </p:cNvPr>
          <p:cNvSpPr txBox="1"/>
          <p:nvPr/>
        </p:nvSpPr>
        <p:spPr>
          <a:xfrm>
            <a:off x="3377322" y="537374"/>
            <a:ext cx="5631350"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rgbClr val="FFFFFF"/>
                </a:solidFill>
                <a:effectLst/>
                <a:uFillTx/>
                <a:latin typeface="+mn-lt"/>
                <a:ea typeface="+mn-ea"/>
                <a:cs typeface="+mn-cs"/>
                <a:sym typeface="Helvetica Light"/>
              </a:rPr>
              <a:t>IMPRONTA DIGITALE</a:t>
            </a:r>
          </a:p>
        </p:txBody>
      </p:sp>
      <p:sp>
        <p:nvSpPr>
          <p:cNvPr id="2" name="CasellaDiTesto 1">
            <a:extLst>
              <a:ext uri="{FF2B5EF4-FFF2-40B4-BE49-F238E27FC236}">
                <a16:creationId xmlns:a16="http://schemas.microsoft.com/office/drawing/2014/main" id="{40515C8B-56A3-344C-BFC5-1A2833609F51}"/>
              </a:ext>
            </a:extLst>
          </p:cNvPr>
          <p:cNvSpPr txBox="1"/>
          <p:nvPr/>
        </p:nvSpPr>
        <p:spPr>
          <a:xfrm>
            <a:off x="430225" y="2490518"/>
            <a:ext cx="12144350" cy="506292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Scanner utilizzati sia in studio che nei laboratori</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Impiegati per la scansione di elementi singoli o</a:t>
            </a:r>
          </a:p>
          <a:p>
            <a:pPr marR="0" algn="just" defTabSz="584200" rtl="0" fontAlgn="auto" latinLnBrk="1" hangingPunct="0">
              <a:lnSpc>
                <a:spcPct val="100000"/>
              </a:lnSpc>
              <a:spcBef>
                <a:spcPts val="0"/>
              </a:spcBef>
              <a:spcAft>
                <a:spcPts val="0"/>
              </a:spcAft>
              <a:buClrTx/>
              <a:buSzTx/>
              <a:tabLst/>
            </a:pPr>
            <a:r>
              <a:rPr lang="it-IT" dirty="0"/>
              <a:t>	riabilitazioni più estese</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it-IT" sz="3600" b="0" i="0" u="none" strike="noStrike" cap="none" spc="0" normalizeH="0" baseline="0" dirty="0">
                <a:ln>
                  <a:noFill/>
                </a:ln>
                <a:solidFill>
                  <a:srgbClr val="FFFFFF"/>
                </a:solidFill>
                <a:effectLst/>
                <a:uFillTx/>
                <a:latin typeface="+mn-lt"/>
                <a:ea typeface="+mn-ea"/>
                <a:cs typeface="+mn-cs"/>
                <a:sym typeface="Helvetica Light"/>
              </a:rPr>
              <a:t>Tramite software è possibile progettare in forma digitale</a:t>
            </a:r>
          </a:p>
          <a:p>
            <a:pPr marR="0" algn="just" defTabSz="584200" rtl="0" fontAlgn="auto" latinLnBrk="1" hangingPunct="0">
              <a:lnSpc>
                <a:spcPct val="100000"/>
              </a:lnSpc>
              <a:spcBef>
                <a:spcPts val="0"/>
              </a:spcBef>
              <a:spcAft>
                <a:spcPts val="0"/>
              </a:spcAft>
              <a:buClrTx/>
              <a:buSzTx/>
              <a:tabLst/>
            </a:pPr>
            <a:r>
              <a:rPr lang="it-IT" dirty="0"/>
              <a:t>	il manufatto protesico. Il software permette di gestire i </a:t>
            </a:r>
          </a:p>
          <a:p>
            <a:pPr marR="0" algn="just" defTabSz="584200" rtl="0" fontAlgn="auto" latinLnBrk="1" hangingPunct="0">
              <a:lnSpc>
                <a:spcPct val="100000"/>
              </a:lnSpc>
              <a:spcBef>
                <a:spcPts val="0"/>
              </a:spcBef>
              <a:spcAft>
                <a:spcPts val="0"/>
              </a:spcAft>
              <a:buClrTx/>
              <a:buSzTx/>
              <a:tabLst/>
            </a:pPr>
            <a:r>
              <a:rPr lang="it-IT" dirty="0"/>
              <a:t>	margini, la forma, le cuspidi e di simularne l’occlusione</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Maggiore confort per il paziente nel rilevare l’impronta </a:t>
            </a:r>
          </a:p>
          <a:p>
            <a:pPr marR="0" algn="just" defTabSz="584200" rtl="0" fontAlgn="auto" latinLnBrk="1" hangingPunct="0">
              <a:lnSpc>
                <a:spcPct val="100000"/>
              </a:lnSpc>
              <a:spcBef>
                <a:spcPts val="0"/>
              </a:spcBef>
              <a:spcAft>
                <a:spcPts val="0"/>
              </a:spcAft>
              <a:buClrTx/>
              <a:buSzTx/>
              <a:tabLst/>
            </a:pPr>
            <a:r>
              <a:rPr lang="it-IT" dirty="0"/>
              <a:t>	rispetto alle tecniche tradizionali</a:t>
            </a:r>
          </a:p>
          <a:p>
            <a:pPr marL="571500" marR="0" indent="-571500" algn="just" defTabSz="584200" rtl="0" fontAlgn="auto" latinLnBrk="1" hangingPunct="0">
              <a:lnSpc>
                <a:spcPct val="100000"/>
              </a:lnSpc>
              <a:spcBef>
                <a:spcPts val="0"/>
              </a:spcBef>
              <a:spcAft>
                <a:spcPts val="0"/>
              </a:spcAft>
              <a:buClrTx/>
              <a:buSzTx/>
              <a:buFont typeface="Arial" panose="020B0604020202020204" pitchFamily="34" charset="0"/>
              <a:buChar char="•"/>
              <a:tabLst/>
            </a:pPr>
            <a:r>
              <a:rPr lang="it-IT" dirty="0"/>
              <a:t>Dematerializzazione dei modelli in gesso dei pazienti</a:t>
            </a:r>
          </a:p>
        </p:txBody>
      </p:sp>
    </p:spTree>
    <p:extLst>
      <p:ext uri="{BB962C8B-B14F-4D97-AF65-F5344CB8AC3E}">
        <p14:creationId xmlns:p14="http://schemas.microsoft.com/office/powerpoint/2010/main" val="353276349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COMUNICARE CON IL PAZIENTE</a:t>
            </a:r>
            <a:endParaRPr lang="it-IT" sz="4800" dirty="0">
              <a:effectLst/>
            </a:endParaRPr>
          </a:p>
        </p:txBody>
      </p:sp>
      <p:sp>
        <p:nvSpPr>
          <p:cNvPr id="8" name="CasellaDiTesto 7"/>
          <p:cNvSpPr txBox="1"/>
          <p:nvPr/>
        </p:nvSpPr>
        <p:spPr>
          <a:xfrm>
            <a:off x="375920" y="1557652"/>
            <a:ext cx="12361885" cy="617092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685800" indent="-685800" algn="just">
              <a:buFont typeface="Arial" charset="0"/>
              <a:buChar char="•"/>
            </a:pPr>
            <a:r>
              <a:rPr lang="it-IT" dirty="0">
                <a:effectLst/>
              </a:rPr>
              <a:t>Trasformare il tempo trascorso in sala d’attesa in un momento di approfondimento delle pratiche base di igiene orale (uso dello spazzolino o del filo interdentale)</a:t>
            </a:r>
          </a:p>
          <a:p>
            <a:pPr marL="685800" indent="-685800" algn="just">
              <a:buFont typeface="Arial" charset="0"/>
              <a:buChar char="•"/>
            </a:pPr>
            <a:r>
              <a:rPr lang="it-IT" dirty="0"/>
              <a:t>Utilizzare una serie di video per illustrare le specialità odontoiatriche dello studio</a:t>
            </a:r>
            <a:endParaRPr lang="it-IT" dirty="0">
              <a:effectLst/>
            </a:endParaRPr>
          </a:p>
          <a:p>
            <a:pPr marL="685800" indent="-685800" algn="just">
              <a:buFont typeface="Arial" charset="0"/>
              <a:buChar char="•"/>
            </a:pPr>
            <a:r>
              <a:rPr lang="it-IT" dirty="0"/>
              <a:t>Permettere al paziente di comprendere meglio il preventivo che gli è stato fatto</a:t>
            </a:r>
          </a:p>
          <a:p>
            <a:pPr marL="685800" indent="-685800" algn="just">
              <a:buFont typeface="Arial" charset="0"/>
              <a:buChar char="•"/>
            </a:pPr>
            <a:r>
              <a:rPr lang="it-IT" dirty="0"/>
              <a:t>La documentazione radiografica ha un’importante funzione di supporto al medico nell’illustrare lo stato clinico al paziente</a:t>
            </a:r>
          </a:p>
          <a:p>
            <a:pPr marL="685800" indent="-685800" algn="just">
              <a:buFont typeface="Arial" charset="0"/>
              <a:buChar char="•"/>
            </a:pPr>
            <a:endParaRPr lang="it-IT" dirty="0">
              <a:effectLst/>
            </a:endParaRPr>
          </a:p>
        </p:txBody>
      </p:sp>
    </p:spTree>
    <p:extLst>
      <p:ext uri="{BB962C8B-B14F-4D97-AF65-F5344CB8AC3E}">
        <p14:creationId xmlns:p14="http://schemas.microsoft.com/office/powerpoint/2010/main" val="101185803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DOCUMENTAZIONE PAZIENTE</a:t>
            </a:r>
            <a:endParaRPr lang="it-IT" sz="4800" dirty="0">
              <a:effectLst/>
            </a:endParaRPr>
          </a:p>
        </p:txBody>
      </p:sp>
      <p:sp>
        <p:nvSpPr>
          <p:cNvPr id="4" name="CasellaDiTesto 3"/>
          <p:cNvSpPr txBox="1"/>
          <p:nvPr/>
        </p:nvSpPr>
        <p:spPr>
          <a:xfrm>
            <a:off x="321457" y="1338401"/>
            <a:ext cx="12361885" cy="795602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685800" indent="-685800" algn="just">
              <a:buFont typeface="Arial" charset="0"/>
              <a:buChar char="•"/>
            </a:pPr>
            <a:r>
              <a:rPr lang="it-IT" sz="3200" b="1" u="sng" dirty="0"/>
              <a:t>SOLO</a:t>
            </a:r>
            <a:r>
              <a:rPr lang="it-IT" sz="3200" dirty="0"/>
              <a:t> l'odontoiatra è abilitato ad eseguire attività radiodiagnostiche </a:t>
            </a:r>
          </a:p>
          <a:p>
            <a:pPr marL="685800" indent="-685800" algn="just">
              <a:buFont typeface="Arial" charset="0"/>
              <a:buChar char="•"/>
            </a:pPr>
            <a:r>
              <a:rPr lang="it-IT" sz="3200" dirty="0"/>
              <a:t>Le leggi in materia di radioprotezione impongono la conservazione e la circolazione degli esami radiologici al fine di evitare al paziente inutili esposizioni alle radiazioni.</a:t>
            </a:r>
          </a:p>
          <a:p>
            <a:pPr marL="685800" indent="-685800" algn="just">
              <a:buFont typeface="Arial" charset="0"/>
              <a:buChar char="•"/>
            </a:pPr>
            <a:r>
              <a:rPr lang="it-IT" sz="3200" dirty="0"/>
              <a:t>L'odontoiatra è tenuto all'archiviazione per dieci anni degli esami eseguiti presso il proprio studio (art. 4 comma 3, D.M.14 febbraio 1997)</a:t>
            </a:r>
          </a:p>
          <a:p>
            <a:pPr marL="685800" indent="-685800" algn="just">
              <a:buFont typeface="Arial" charset="0"/>
              <a:buChar char="•"/>
            </a:pPr>
            <a:r>
              <a:rPr lang="it-IT" sz="3200" dirty="0"/>
              <a:t>Gli esami radiografici devono essere rintracciabili e disponibili per il paziente in qualsiasi momento. </a:t>
            </a:r>
          </a:p>
          <a:p>
            <a:pPr marL="685800" indent="-685800" algn="just">
              <a:buFont typeface="Arial" charset="0"/>
              <a:buChar char="•"/>
            </a:pPr>
            <a:r>
              <a:rPr lang="it-IT" sz="3200" dirty="0"/>
              <a:t>In alternativa è possibile, per l'odontoiatra, consegnare le radiografie al paziente, documentando con ricevuta. </a:t>
            </a:r>
          </a:p>
          <a:p>
            <a:pPr marL="685800" indent="-685800" algn="just">
              <a:buFont typeface="Arial" charset="0"/>
              <a:buChar char="•"/>
            </a:pPr>
            <a:r>
              <a:rPr lang="it-IT" sz="3200" dirty="0"/>
              <a:t>Per gli esami radiologici eseguiti presso una struttura esterna e acquisiti dallo studio, subentra l'obbligo di custodia di cosa altrui e risarcimento in caso di perdita o danneggiamento del bene</a:t>
            </a:r>
            <a:endParaRPr lang="it-IT" sz="3200" dirty="0">
              <a:effectLst/>
            </a:endParaRPr>
          </a:p>
        </p:txBody>
      </p:sp>
    </p:spTree>
    <p:extLst>
      <p:ext uri="{BB962C8B-B14F-4D97-AF65-F5344CB8AC3E}">
        <p14:creationId xmlns:p14="http://schemas.microsoft.com/office/powerpoint/2010/main" val="19091820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350196"/>
            <a:ext cx="13004800" cy="1480834"/>
          </a:xfrm>
        </p:spPr>
        <p:txBody>
          <a:bodyPr>
            <a:normAutofit/>
          </a:bodyPr>
          <a:lstStyle/>
          <a:p>
            <a:r>
              <a:rPr lang="it-IT" sz="6000" dirty="0"/>
              <a:t>SISTEMA OPERATIVO</a:t>
            </a:r>
          </a:p>
        </p:txBody>
      </p:sp>
      <p:pic>
        <p:nvPicPr>
          <p:cNvPr id="4" name="Immagine 3">
            <a:extLst>
              <a:ext uri="{FF2B5EF4-FFF2-40B4-BE49-F238E27FC236}">
                <a16:creationId xmlns:a16="http://schemas.microsoft.com/office/drawing/2014/main" id="{324EAA74-B458-1646-A2B8-316BAE517FB7}"/>
              </a:ext>
            </a:extLst>
          </p:cNvPr>
          <p:cNvPicPr>
            <a:picLocks noChangeAspect="1"/>
          </p:cNvPicPr>
          <p:nvPr/>
        </p:nvPicPr>
        <p:blipFill>
          <a:blip r:embed="rId3"/>
          <a:stretch>
            <a:fillRect/>
          </a:stretch>
        </p:blipFill>
        <p:spPr>
          <a:xfrm>
            <a:off x="406400" y="1657456"/>
            <a:ext cx="12192000" cy="6858000"/>
          </a:xfrm>
          <a:prstGeom prst="rect">
            <a:avLst/>
          </a:prstGeom>
        </p:spPr>
      </p:pic>
    </p:spTree>
    <p:extLst>
      <p:ext uri="{BB962C8B-B14F-4D97-AF65-F5344CB8AC3E}">
        <p14:creationId xmlns:p14="http://schemas.microsoft.com/office/powerpoint/2010/main" val="292393206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DOCUMENTAZIONE PAZIENTE</a:t>
            </a:r>
            <a:endParaRPr lang="it-IT" sz="4800" dirty="0">
              <a:effectLst/>
            </a:endParaRPr>
          </a:p>
        </p:txBody>
      </p:sp>
      <p:sp>
        <p:nvSpPr>
          <p:cNvPr id="5" name="CasellaDiTesto 4"/>
          <p:cNvSpPr txBox="1"/>
          <p:nvPr/>
        </p:nvSpPr>
        <p:spPr>
          <a:xfrm>
            <a:off x="375920" y="2772063"/>
            <a:ext cx="12171680" cy="377026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Possibili modalità di consegna:</a:t>
            </a:r>
          </a:p>
          <a:p>
            <a:endParaRPr lang="it-IT" sz="4800" dirty="0">
              <a:effectLst/>
            </a:endParaRPr>
          </a:p>
          <a:p>
            <a:pPr marL="685800" indent="-685800" algn="l">
              <a:buFont typeface="Arial" charset="0"/>
              <a:buChar char="•"/>
            </a:pPr>
            <a:r>
              <a:rPr lang="it-IT" dirty="0"/>
              <a:t>Esportare gli esami radiografici e copiarli su chiavetta </a:t>
            </a:r>
            <a:r>
              <a:rPr lang="it-IT" dirty="0" err="1"/>
              <a:t>usb</a:t>
            </a:r>
            <a:r>
              <a:rPr lang="it-IT" dirty="0"/>
              <a:t> o masterizzarli su dvd</a:t>
            </a:r>
          </a:p>
          <a:p>
            <a:pPr marL="685800" indent="-685800" algn="l">
              <a:buFont typeface="Arial" charset="0"/>
              <a:buChar char="•"/>
            </a:pPr>
            <a:r>
              <a:rPr lang="it-IT" dirty="0"/>
              <a:t>Esportare gli esami radiografici e inviarli per email (dopo aver anonimizzato le immagini)</a:t>
            </a:r>
          </a:p>
        </p:txBody>
      </p:sp>
    </p:spTree>
    <p:extLst>
      <p:ext uri="{BB962C8B-B14F-4D97-AF65-F5344CB8AC3E}">
        <p14:creationId xmlns:p14="http://schemas.microsoft.com/office/powerpoint/2010/main" val="83976203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SICUREZZA DEI DATI DELLO STUDIO</a:t>
            </a:r>
            <a:endParaRPr lang="it-IT" sz="4800" dirty="0">
              <a:effectLst/>
            </a:endParaRPr>
          </a:p>
        </p:txBody>
      </p:sp>
      <p:sp>
        <p:nvSpPr>
          <p:cNvPr id="5" name="CasellaDiTesto 4"/>
          <p:cNvSpPr txBox="1"/>
          <p:nvPr/>
        </p:nvSpPr>
        <p:spPr>
          <a:xfrm>
            <a:off x="375920" y="2402731"/>
            <a:ext cx="12171680" cy="450892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sz="4800" dirty="0"/>
              <a:t>Backup: processo di creazione di una copia verso un supporto esterno di dati importanti per l’utente al fine di essere in grado di ripristinarli in caso di cancellazione o impossibilità ad accedervi (ad esempio: in caso di rottura dell'hardware)</a:t>
            </a:r>
          </a:p>
        </p:txBody>
      </p:sp>
    </p:spTree>
    <p:extLst>
      <p:ext uri="{BB962C8B-B14F-4D97-AF65-F5344CB8AC3E}">
        <p14:creationId xmlns:p14="http://schemas.microsoft.com/office/powerpoint/2010/main" val="125066724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6560" y="1722879"/>
            <a:ext cx="12171680" cy="684802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sz="4400" dirty="0">
                <a:effectLst/>
              </a:rPr>
              <a:t>E’ molto importante impostare i processi di backup (manuali o automatici) seguendo un criterio:</a:t>
            </a:r>
          </a:p>
          <a:p>
            <a:pPr algn="just"/>
            <a:endParaRPr lang="it-IT" sz="4400" dirty="0"/>
          </a:p>
          <a:p>
            <a:pPr marL="571500" indent="-571500" algn="just">
              <a:buFont typeface="Arial" charset="0"/>
              <a:buChar char="•"/>
            </a:pPr>
            <a:r>
              <a:rPr lang="it-IT" sz="4400" dirty="0"/>
              <a:t>b</a:t>
            </a:r>
            <a:r>
              <a:rPr lang="it-IT" sz="4400" dirty="0">
                <a:effectLst/>
              </a:rPr>
              <a:t>ackup completo</a:t>
            </a:r>
          </a:p>
          <a:p>
            <a:pPr marL="571500" indent="-571500" algn="just">
              <a:buFont typeface="Arial" charset="0"/>
              <a:buChar char="•"/>
            </a:pPr>
            <a:r>
              <a:rPr lang="it-IT" sz="4400" dirty="0"/>
              <a:t>backup giornaliero</a:t>
            </a:r>
          </a:p>
          <a:p>
            <a:pPr marL="571500" indent="-571500" algn="just">
              <a:buFont typeface="Arial" charset="0"/>
              <a:buChar char="•"/>
            </a:pPr>
            <a:r>
              <a:rPr lang="it-IT" sz="4400" dirty="0"/>
              <a:t>b</a:t>
            </a:r>
            <a:r>
              <a:rPr lang="it-IT" sz="4400" dirty="0">
                <a:effectLst/>
              </a:rPr>
              <a:t>ackup incrementale</a:t>
            </a:r>
          </a:p>
          <a:p>
            <a:pPr marL="571500" indent="-571500" algn="just">
              <a:buFont typeface="Arial" charset="0"/>
              <a:buChar char="•"/>
            </a:pPr>
            <a:endParaRPr lang="it-IT" sz="4400" dirty="0"/>
          </a:p>
          <a:p>
            <a:pPr algn="just"/>
            <a:r>
              <a:rPr lang="it-IT" sz="4400" dirty="0"/>
              <a:t>E’ altamente consigliato avere backup su dispositivi collocati in luoghi differenti</a:t>
            </a:r>
            <a:endParaRPr lang="it-IT" sz="4400"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SICUREZZA DEI DATI DELLO STUDIO</a:t>
            </a:r>
            <a:endParaRPr lang="it-IT" sz="4800" dirty="0">
              <a:effectLst/>
            </a:endParaRPr>
          </a:p>
        </p:txBody>
      </p:sp>
    </p:spTree>
    <p:extLst>
      <p:ext uri="{BB962C8B-B14F-4D97-AF65-F5344CB8AC3E}">
        <p14:creationId xmlns:p14="http://schemas.microsoft.com/office/powerpoint/2010/main" val="1295411022"/>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6560" y="2082100"/>
            <a:ext cx="12171680" cy="617092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400" dirty="0">
                <a:effectLst/>
              </a:rPr>
              <a:t>E’ </a:t>
            </a:r>
            <a:r>
              <a:rPr lang="it-IT" sz="4400" u="sng" dirty="0">
                <a:effectLst/>
              </a:rPr>
              <a:t>fondamentale </a:t>
            </a:r>
            <a:r>
              <a:rPr lang="it-IT" sz="4400" dirty="0"/>
              <a:t>verificare:</a:t>
            </a:r>
          </a:p>
          <a:p>
            <a:pPr algn="just"/>
            <a:endParaRPr lang="it-IT" sz="4400" u="sng" dirty="0">
              <a:effectLst/>
            </a:endParaRPr>
          </a:p>
          <a:p>
            <a:pPr marL="571500" indent="-571500" algn="just">
              <a:buFont typeface="Arial" charset="0"/>
              <a:buChar char="•"/>
            </a:pPr>
            <a:r>
              <a:rPr lang="it-IT" sz="4400" dirty="0"/>
              <a:t>la perfetta riuscita del backup ed eventualmente capire cosa non è stato copiato e il perché dell’errore</a:t>
            </a:r>
          </a:p>
          <a:p>
            <a:pPr marL="571500" indent="-571500" algn="just">
              <a:buFont typeface="Arial" charset="0"/>
              <a:buChar char="•"/>
            </a:pPr>
            <a:r>
              <a:rPr lang="it-IT" sz="4400" dirty="0"/>
              <a:t>ricevere un dettaglio (log) del processo di backup (ad esempio via email) per essere sempre aggiornati sui salvataggi dei dati</a:t>
            </a:r>
          </a:p>
          <a:p>
            <a:pPr marL="571500" indent="-571500" algn="just">
              <a:buFont typeface="Arial" charset="0"/>
              <a:buChar char="•"/>
            </a:pPr>
            <a:endParaRPr lang="it-IT" sz="4400"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SICUREZZA DEI DATI DELLO STUDIO</a:t>
            </a:r>
            <a:endParaRPr lang="it-IT" sz="4800" dirty="0">
              <a:effectLst/>
            </a:endParaRPr>
          </a:p>
        </p:txBody>
      </p:sp>
    </p:spTree>
    <p:extLst>
      <p:ext uri="{BB962C8B-B14F-4D97-AF65-F5344CB8AC3E}">
        <p14:creationId xmlns:p14="http://schemas.microsoft.com/office/powerpoint/2010/main" val="199301138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CasellaDiTesto 2">
            <a:extLst>
              <a:ext uri="{FF2B5EF4-FFF2-40B4-BE49-F238E27FC236}">
                <a16:creationId xmlns:a16="http://schemas.microsoft.com/office/drawing/2014/main" id="{499A4E16-8D5E-984D-81A7-EFC08958E256}"/>
              </a:ext>
            </a:extLst>
          </p:cNvPr>
          <p:cNvSpPr txBox="1"/>
          <p:nvPr/>
        </p:nvSpPr>
        <p:spPr>
          <a:xfrm>
            <a:off x="2044101" y="537374"/>
            <a:ext cx="8547213" cy="75405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it-IT" sz="4400" b="1" dirty="0"/>
              <a:t>PROTEZIONE DEI DATI DIGITALI</a:t>
            </a:r>
            <a:endParaRPr kumimoji="0" lang="it-IT" sz="4400" b="1"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AA40197B-F4BE-A04D-8692-80A5F8D9D8BA}"/>
              </a:ext>
            </a:extLst>
          </p:cNvPr>
          <p:cNvSpPr/>
          <p:nvPr/>
        </p:nvSpPr>
        <p:spPr>
          <a:xfrm>
            <a:off x="685801" y="1978346"/>
            <a:ext cx="11513126" cy="6863417"/>
          </a:xfrm>
          <a:prstGeom prst="rect">
            <a:avLst/>
          </a:prstGeom>
        </p:spPr>
        <p:txBody>
          <a:bodyPr wrap="square">
            <a:spAutoFit/>
          </a:bodyPr>
          <a:lstStyle/>
          <a:p>
            <a:pPr algn="just"/>
            <a:r>
              <a:rPr lang="it-IT" dirty="0"/>
              <a:t>Il regolamento generale sulla protezione dei dati (GDPR, General Data </a:t>
            </a:r>
            <a:r>
              <a:rPr lang="it-IT" dirty="0" err="1"/>
              <a:t>Protection</a:t>
            </a:r>
            <a:r>
              <a:rPr lang="it-IT" dirty="0"/>
              <a:t> </a:t>
            </a:r>
            <a:r>
              <a:rPr lang="it-IT" dirty="0" err="1"/>
              <a:t>Regulation</a:t>
            </a:r>
            <a:r>
              <a:rPr lang="it-IT" dirty="0"/>
              <a:t>- Regolamento UE 2016/679) è un Regolamento con il quale la Commissione europea intende rafforzare e rendere più omogenea la protezione dei dati personali di cittadini dell'Unione Europea e dei residenti nell'Unione Europea, sia all'interno che all'esterno dei confini dell'Unione europea (UE). </a:t>
            </a:r>
          </a:p>
          <a:p>
            <a:pPr algn="just"/>
            <a:r>
              <a:rPr lang="it-IT" dirty="0"/>
              <a:t>Il testo, pubblicato su Gazzetta Ufficiale Europea il 4 maggio 2016 ed entrato in vigore il 25 maggio dello stesso anno, ha iniziato ad avere efficacia </a:t>
            </a:r>
            <a:r>
              <a:rPr lang="it-IT" sz="4000" b="1" dirty="0"/>
              <a:t>il 25 maggio 2018.</a:t>
            </a:r>
          </a:p>
        </p:txBody>
      </p:sp>
    </p:spTree>
    <p:extLst>
      <p:ext uri="{BB962C8B-B14F-4D97-AF65-F5344CB8AC3E}">
        <p14:creationId xmlns:p14="http://schemas.microsoft.com/office/powerpoint/2010/main" val="339601654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D0ACB7A4-25A9-244D-BEB5-616B333886A3}"/>
              </a:ext>
            </a:extLst>
          </p:cNvPr>
          <p:cNvSpPr/>
          <p:nvPr/>
        </p:nvSpPr>
        <p:spPr>
          <a:xfrm>
            <a:off x="644236" y="1590326"/>
            <a:ext cx="11658600" cy="6740307"/>
          </a:xfrm>
          <a:prstGeom prst="rect">
            <a:avLst/>
          </a:prstGeom>
        </p:spPr>
        <p:txBody>
          <a:bodyPr wrap="square">
            <a:spAutoFit/>
          </a:bodyPr>
          <a:lstStyle/>
          <a:p>
            <a:pPr algn="just">
              <a:spcAft>
                <a:spcPts val="0"/>
              </a:spcAft>
            </a:pPr>
            <a:r>
              <a:rPr lang="it-IT" dirty="0">
                <a:ea typeface="Times New Roman" panose="02020603050405020304" pitchFamily="18" charset="0"/>
                <a:cs typeface="Times New Roman" panose="02020603050405020304" pitchFamily="18" charset="0"/>
              </a:rPr>
              <a:t>Il regime di protezione dei dati proposto per l'UE estende gli obiettivi della legge europea sulla protezione dei dati a tutte le imprese estere che trattano dati di residenti europei a prescindere dal luogo nel quale le trattano e dalla loro sede legale. Permette di armonizzare le diverse normative sulla protezione dei dati in tutta l'UE, facilitando così l'osservanza delle norme da parte delle imprese non europee; tuttavia, questo è stato ottenuto a costo di un regime che prevede una severa disciplina di protezione dei dati, con rigide sanzioni che possono raggiungere il 4% del volume globale di affari</a:t>
            </a:r>
            <a:endParaRPr lang="it-IT"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32450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312957E9-82E0-AD4B-9CDD-A551A62FE30B}"/>
              </a:ext>
            </a:extLst>
          </p:cNvPr>
          <p:cNvSpPr/>
          <p:nvPr/>
        </p:nvSpPr>
        <p:spPr>
          <a:xfrm>
            <a:off x="249382" y="797302"/>
            <a:ext cx="12427528" cy="8463855"/>
          </a:xfrm>
          <a:prstGeom prst="rect">
            <a:avLst/>
          </a:prstGeom>
        </p:spPr>
        <p:txBody>
          <a:bodyPr wrap="square">
            <a:spAutoFit/>
          </a:bodyPr>
          <a:lstStyle/>
          <a:p>
            <a:pPr algn="just">
              <a:spcAft>
                <a:spcPts val="0"/>
              </a:spcAft>
            </a:pPr>
            <a:r>
              <a:rPr lang="it-IT" sz="3200" dirty="0">
                <a:ea typeface="Calibri" panose="020F0502020204030204" pitchFamily="34" charset="0"/>
                <a:cs typeface="Times New Roman" panose="02020603050405020304" pitchFamily="18" charset="0"/>
              </a:rPr>
              <a:t>Secondo la Commissione Europea "i dati personali sono qualunque informazione relativa a un individuo, collegata alla sua vita sia privata, sia professionale o pubblica. Può riguardare qualunque dato personale: nomi, foto, indirizzi email, dettagli bancari, interventi su siti web di social network, informazioni mediche o indirizzi IP di computer. </a:t>
            </a:r>
          </a:p>
          <a:p>
            <a:pPr algn="just">
              <a:spcAft>
                <a:spcPts val="0"/>
              </a:spcAft>
            </a:pPr>
            <a:endParaRPr lang="it-IT" sz="3200" dirty="0">
              <a:ea typeface="Calibri" panose="020F0502020204030204" pitchFamily="34" charset="0"/>
              <a:cs typeface="Times New Roman" panose="02020603050405020304" pitchFamily="18" charset="0"/>
            </a:endParaRPr>
          </a:p>
          <a:p>
            <a:pPr algn="just"/>
            <a:r>
              <a:rPr lang="it-IT" sz="3200" dirty="0"/>
              <a:t>Un valido consenso deve essere esplicitamente dato per la raccolta dei dati e per i propositi per i quali sono usati (Articolo 7; definito in Articolo 4). Pertanto se la richiesta viene inserita nell'ambito di altre dichiarazioni essa va distinta e formulata con linguaggio semplice e chiaro (Articolo 7). Condizione di validità del consenso è che le finalità per cui viene richiesto siano esplicite, legittime, adeguate e pertinenti (Articolo 5). Nel caso in cui il consenso al trattamento dei propri dati personali per una o più specifiche finalità sia stato espresso da minori esso è valido solo se il minore ha almeno 16 anni.</a:t>
            </a:r>
          </a:p>
        </p:txBody>
      </p:sp>
    </p:spTree>
    <p:extLst>
      <p:ext uri="{BB962C8B-B14F-4D97-AF65-F5344CB8AC3E}">
        <p14:creationId xmlns:p14="http://schemas.microsoft.com/office/powerpoint/2010/main" val="263926178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6543CFEC-AA53-E94D-B94F-67E17EF3BF29}"/>
              </a:ext>
            </a:extLst>
          </p:cNvPr>
          <p:cNvSpPr/>
          <p:nvPr/>
        </p:nvSpPr>
        <p:spPr>
          <a:xfrm>
            <a:off x="457199" y="2243714"/>
            <a:ext cx="11991109" cy="4524315"/>
          </a:xfrm>
          <a:prstGeom prst="rect">
            <a:avLst/>
          </a:prstGeom>
        </p:spPr>
        <p:txBody>
          <a:bodyPr wrap="square">
            <a:spAutoFit/>
          </a:bodyPr>
          <a:lstStyle/>
          <a:p>
            <a:pPr algn="just">
              <a:spcAft>
                <a:spcPts val="0"/>
              </a:spcAft>
            </a:pPr>
            <a:r>
              <a:rPr lang="it-IT" dirty="0">
                <a:ea typeface="Times New Roman" panose="02020603050405020304" pitchFamily="18" charset="0"/>
                <a:cs typeface="Times New Roman" panose="02020603050405020304" pitchFamily="18" charset="0"/>
              </a:rPr>
              <a:t>La sicurezza dei dati raccolti è garantita dal titolare del trattamento e dal responsabile del trattamento chiamati a mettere in atto misure tecniche e organizzative idonee per garantire un livello di sicurezza adeguato al rischio. </a:t>
            </a:r>
          </a:p>
          <a:p>
            <a:pPr algn="just">
              <a:spcAft>
                <a:spcPts val="0"/>
              </a:spcAft>
            </a:pPr>
            <a:r>
              <a:rPr lang="it-IT" dirty="0">
                <a:ea typeface="Times New Roman" panose="02020603050405020304" pitchFamily="18" charset="0"/>
                <a:cs typeface="Times New Roman" panose="02020603050405020304" pitchFamily="18" charset="0"/>
              </a:rPr>
              <a:t>A tal fine il titolare e il responsabile del trattamento garantiscono che chiunque acceda ai dati raccolti lo faccia nel rispetto dei poteri da loro conferiti e dopo essere stato appositamente istruito.</a:t>
            </a:r>
            <a:endParaRPr lang="it-IT"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028155"/>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C5388E8-FD77-724D-802B-FAF926F1CCED}"/>
              </a:ext>
            </a:extLst>
          </p:cNvPr>
          <p:cNvSpPr txBox="1"/>
          <p:nvPr/>
        </p:nvSpPr>
        <p:spPr>
          <a:xfrm>
            <a:off x="5482402" y="6137087"/>
            <a:ext cx="77009"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Rettangolo 1">
            <a:extLst>
              <a:ext uri="{FF2B5EF4-FFF2-40B4-BE49-F238E27FC236}">
                <a16:creationId xmlns:a16="http://schemas.microsoft.com/office/drawing/2014/main" id="{0E4FBA29-2601-7E43-B85B-28DCB2D1771C}"/>
              </a:ext>
            </a:extLst>
          </p:cNvPr>
          <p:cNvSpPr/>
          <p:nvPr/>
        </p:nvSpPr>
        <p:spPr>
          <a:xfrm>
            <a:off x="353291" y="2068032"/>
            <a:ext cx="12136582" cy="5078313"/>
          </a:xfrm>
          <a:prstGeom prst="rect">
            <a:avLst/>
          </a:prstGeom>
        </p:spPr>
        <p:txBody>
          <a:bodyPr wrap="square">
            <a:spAutoFit/>
          </a:bodyPr>
          <a:lstStyle/>
          <a:p>
            <a:pPr algn="just">
              <a:spcAft>
                <a:spcPts val="0"/>
              </a:spcAft>
            </a:pPr>
            <a:r>
              <a:rPr lang="it-IT" dirty="0">
                <a:ea typeface="Times New Roman" panose="02020603050405020304" pitchFamily="18" charset="0"/>
                <a:cs typeface="Times New Roman" panose="02020603050405020304" pitchFamily="18" charset="0"/>
              </a:rPr>
              <a:t>Il titolare del trattamento dei dati avrà l'obbligo legale di rendere note le fughe di dati all'autorità nazionale e di comunicarle entro 72 ore da quando ne è venuto a conoscenza. I resoconti delle fughe di dati non sono soggetti ad alcuno standard "de </a:t>
            </a:r>
            <a:r>
              <a:rPr lang="it-IT" dirty="0" err="1">
                <a:ea typeface="Times New Roman" panose="02020603050405020304" pitchFamily="18" charset="0"/>
                <a:cs typeface="Times New Roman" panose="02020603050405020304" pitchFamily="18" charset="0"/>
              </a:rPr>
              <a:t>minimis</a:t>
            </a:r>
            <a:r>
              <a:rPr lang="it-IT" dirty="0">
                <a:ea typeface="Times New Roman" panose="02020603050405020304" pitchFamily="18" charset="0"/>
                <a:cs typeface="Times New Roman" panose="02020603050405020304" pitchFamily="18" charset="0"/>
              </a:rPr>
              <a:t>" e debbono essere riferite all'autorità sovrintendente non appena se ne viene a conoscenza e comunque entro 72 ore. In alcune situazioni le persone di cui sono stati sottratti i dati dovranno essere avvertite.</a:t>
            </a:r>
            <a:endParaRPr lang="it-IT"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39572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2FB58A7-CFCA-1246-B7FF-24085809EDFE}"/>
              </a:ext>
            </a:extLst>
          </p:cNvPr>
          <p:cNvSpPr txBox="1"/>
          <p:nvPr/>
        </p:nvSpPr>
        <p:spPr>
          <a:xfrm>
            <a:off x="303823" y="1137315"/>
            <a:ext cx="12397153" cy="7478970"/>
          </a:xfrm>
          <a:prstGeom prst="rect">
            <a:avLst/>
          </a:prstGeom>
          <a:noFill/>
        </p:spPr>
        <p:txBody>
          <a:bodyPr wrap="square" rtlCol="0">
            <a:spAutoFit/>
          </a:bodyPr>
          <a:lstStyle/>
          <a:p>
            <a:pPr marL="304810" indent="-304810" algn="just">
              <a:buFont typeface="Arial" panose="020B0604020202020204" pitchFamily="34" charset="0"/>
              <a:buChar char="•"/>
            </a:pPr>
            <a:r>
              <a:rPr lang="it-IT" sz="3200" dirty="0">
                <a:solidFill>
                  <a:schemeClr val="tx1"/>
                </a:solidFill>
              </a:rPr>
              <a:t>I Device Fissi e Device Mobili, intesi nell’accezione di Strumenti Aziendali, sono uno strumento di lavoro che pertanto deve essere utilizzato esclusivamente per l’attività lavorativa</a:t>
            </a:r>
          </a:p>
          <a:p>
            <a:pPr algn="just"/>
            <a:endParaRPr lang="it-IT" sz="3200" dirty="0">
              <a:solidFill>
                <a:schemeClr val="tx1"/>
              </a:solidFill>
            </a:endParaRPr>
          </a:p>
          <a:p>
            <a:pPr marL="304810" indent="-304810" algn="just">
              <a:buFont typeface="Arial" panose="020B0604020202020204" pitchFamily="34" charset="0"/>
              <a:buChar char="•"/>
            </a:pPr>
            <a:r>
              <a:rPr lang="it-IT" sz="3200" dirty="0">
                <a:solidFill>
                  <a:schemeClr val="tx1"/>
                </a:solidFill>
              </a:rPr>
              <a:t>Gli Strumenti Aziendali devono essere custoditi con cura, evitando ogni possibile forma di danneggiamento ed essere bloccati (es. log-out di sessione) quando se ne interrompe l’uso, in modo che utenti non autorizzati non abbiano accesso ai dati in esso contenuti salvo che con l’inserimento delle credenziali di sblocco</a:t>
            </a:r>
          </a:p>
          <a:p>
            <a:pPr marL="304810" indent="-304810" algn="just">
              <a:buFont typeface="Arial" panose="020B0604020202020204" pitchFamily="34" charset="0"/>
              <a:buChar char="•"/>
            </a:pPr>
            <a:endParaRPr lang="it-IT" sz="3200" dirty="0">
              <a:solidFill>
                <a:schemeClr val="tx1"/>
              </a:solidFill>
            </a:endParaRPr>
          </a:p>
          <a:p>
            <a:pPr marL="304810" indent="-304810" algn="just">
              <a:buFont typeface="Arial" panose="020B0604020202020204" pitchFamily="34" charset="0"/>
              <a:buChar char="•"/>
            </a:pPr>
            <a:r>
              <a:rPr lang="it-IT" sz="3200" dirty="0">
                <a:solidFill>
                  <a:schemeClr val="tx1"/>
                </a:solidFill>
              </a:rPr>
              <a:t>Viene espressamente vietato salvo non sia già impedito by default, installare ed utilizzare programmi non espressamente autorizzati dallo Studio</a:t>
            </a:r>
          </a:p>
          <a:p>
            <a:pPr algn="just"/>
            <a:endParaRPr lang="it-IT" sz="3200" dirty="0">
              <a:solidFill>
                <a:schemeClr val="tx1"/>
              </a:solidFill>
            </a:endParaRPr>
          </a:p>
        </p:txBody>
      </p:sp>
    </p:spTree>
    <p:extLst>
      <p:ext uri="{BB962C8B-B14F-4D97-AF65-F5344CB8AC3E}">
        <p14:creationId xmlns:p14="http://schemas.microsoft.com/office/powerpoint/2010/main" val="6137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350196"/>
            <a:ext cx="13004800" cy="1480834"/>
          </a:xfrm>
        </p:spPr>
        <p:txBody>
          <a:bodyPr>
            <a:normAutofit/>
          </a:bodyPr>
          <a:lstStyle/>
          <a:p>
            <a:r>
              <a:rPr lang="it-IT" sz="6000" dirty="0"/>
              <a:t>SISTEMA OPERATIVO</a:t>
            </a:r>
          </a:p>
        </p:txBody>
      </p:sp>
      <p:pic>
        <p:nvPicPr>
          <p:cNvPr id="2" name="Immagine 1">
            <a:extLst>
              <a:ext uri="{FF2B5EF4-FFF2-40B4-BE49-F238E27FC236}">
                <a16:creationId xmlns:a16="http://schemas.microsoft.com/office/drawing/2014/main" id="{5BA223D9-B059-7443-A0D0-E2BEE72B4DEC}"/>
              </a:ext>
            </a:extLst>
          </p:cNvPr>
          <p:cNvPicPr>
            <a:picLocks noChangeAspect="1"/>
          </p:cNvPicPr>
          <p:nvPr/>
        </p:nvPicPr>
        <p:blipFill>
          <a:blip r:embed="rId3"/>
          <a:stretch>
            <a:fillRect/>
          </a:stretch>
        </p:blipFill>
        <p:spPr>
          <a:xfrm>
            <a:off x="406400" y="1658815"/>
            <a:ext cx="12192000" cy="6858000"/>
          </a:xfrm>
          <a:prstGeom prst="rect">
            <a:avLst/>
          </a:prstGeom>
        </p:spPr>
      </p:pic>
    </p:spTree>
    <p:extLst>
      <p:ext uri="{BB962C8B-B14F-4D97-AF65-F5344CB8AC3E}">
        <p14:creationId xmlns:p14="http://schemas.microsoft.com/office/powerpoint/2010/main" val="3342410540"/>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B2C284D-C070-FB42-B0F4-70D54E2189C0}"/>
              </a:ext>
            </a:extLst>
          </p:cNvPr>
          <p:cNvSpPr txBox="1"/>
          <p:nvPr/>
        </p:nvSpPr>
        <p:spPr>
          <a:xfrm>
            <a:off x="206012" y="1383536"/>
            <a:ext cx="12592775" cy="6986528"/>
          </a:xfrm>
          <a:prstGeom prst="rect">
            <a:avLst/>
          </a:prstGeom>
          <a:noFill/>
        </p:spPr>
        <p:txBody>
          <a:bodyPr wrap="square" rtlCol="0">
            <a:spAutoFit/>
          </a:bodyPr>
          <a:lstStyle/>
          <a:p>
            <a:pPr marL="304810" indent="-304810" algn="just">
              <a:buFont typeface="Arial" panose="020B0604020202020204" pitchFamily="34" charset="0"/>
              <a:buChar char="•"/>
            </a:pPr>
            <a:r>
              <a:rPr lang="it-IT" sz="3200" dirty="0">
                <a:solidFill>
                  <a:schemeClr val="tx1"/>
                </a:solidFill>
              </a:rPr>
              <a:t>Divieto di collocare, anche temporaneamente, sugli Strumenti Aziendali o nella Rete Aziendale qualsiasi file che non sia attinente allo svolgimento dell’attività lavorativa </a:t>
            </a:r>
          </a:p>
          <a:p>
            <a:pPr algn="just"/>
            <a:endParaRPr lang="it-IT" sz="3200" dirty="0">
              <a:solidFill>
                <a:schemeClr val="tx1"/>
              </a:solidFill>
            </a:endParaRPr>
          </a:p>
          <a:p>
            <a:pPr marL="304810" indent="-304810" algn="just">
              <a:buFont typeface="Arial" panose="020B0604020202020204" pitchFamily="34" charset="0"/>
              <a:buChar char="•"/>
            </a:pPr>
            <a:r>
              <a:rPr lang="it-IT" sz="3200" dirty="0">
                <a:solidFill>
                  <a:schemeClr val="tx1"/>
                </a:solidFill>
              </a:rPr>
              <a:t>Si evidenzia che le violazioni della normativa a tutela dei diritti d’autore sul software e su tutte le opere di ingegno (es: film, file musicali, ecc.) - che impone la presenza nel sistema di software regolarmente licenziati o comunque liberi e quindi non protetti dal diritto d’autore - vengono sanzionate anche penalmente</a:t>
            </a:r>
          </a:p>
          <a:p>
            <a:pPr algn="just"/>
            <a:endParaRPr lang="it-IT" sz="3200" dirty="0">
              <a:solidFill>
                <a:schemeClr val="tx1"/>
              </a:solidFill>
            </a:endParaRPr>
          </a:p>
          <a:p>
            <a:pPr marL="304810" indent="-304810" algn="just">
              <a:buFont typeface="Arial" panose="020B0604020202020204" pitchFamily="34" charset="0"/>
              <a:buChar char="•"/>
            </a:pPr>
            <a:r>
              <a:rPr lang="it-IT" sz="3200" dirty="0">
                <a:solidFill>
                  <a:schemeClr val="tx1"/>
                </a:solidFill>
              </a:rPr>
              <a:t>Sulla Rete Aziendale devono essere configurati strumenti in grado di impedire, nel rispetto del principio di data </a:t>
            </a:r>
            <a:r>
              <a:rPr lang="it-IT" sz="3200" dirty="0" err="1">
                <a:solidFill>
                  <a:schemeClr val="tx1"/>
                </a:solidFill>
              </a:rPr>
              <a:t>protection</a:t>
            </a:r>
            <a:r>
              <a:rPr lang="it-IT" sz="3200" dirty="0">
                <a:solidFill>
                  <a:schemeClr val="tx1"/>
                </a:solidFill>
              </a:rPr>
              <a:t> by design e by default, l’accesso a siti non pertinenti con l’attività lavorativa o che offrono contenuti palesemente violativi del diritto d’autore</a:t>
            </a:r>
          </a:p>
        </p:txBody>
      </p:sp>
    </p:spTree>
    <p:extLst>
      <p:ext uri="{BB962C8B-B14F-4D97-AF65-F5344CB8AC3E}">
        <p14:creationId xmlns:p14="http://schemas.microsoft.com/office/powerpoint/2010/main" val="19524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142FDB5-33ED-0F46-B12D-D27E69C50B6C}"/>
              </a:ext>
            </a:extLst>
          </p:cNvPr>
          <p:cNvSpPr txBox="1"/>
          <p:nvPr/>
        </p:nvSpPr>
        <p:spPr>
          <a:xfrm>
            <a:off x="365369" y="737205"/>
            <a:ext cx="12274061" cy="8279190"/>
          </a:xfrm>
          <a:prstGeom prst="rect">
            <a:avLst/>
          </a:prstGeom>
          <a:noFill/>
        </p:spPr>
        <p:txBody>
          <a:bodyPr wrap="square" rtlCol="0">
            <a:spAutoFit/>
          </a:bodyPr>
          <a:lstStyle/>
          <a:p>
            <a:pPr algn="ctr"/>
            <a:r>
              <a:rPr lang="it-IT" sz="2800" dirty="0">
                <a:solidFill>
                  <a:schemeClr val="tx1"/>
                </a:solidFill>
              </a:rPr>
              <a:t>STRUMENTI FONDAMENTALI PER IL GDPR:</a:t>
            </a:r>
          </a:p>
          <a:p>
            <a:endParaRPr lang="it-IT" sz="2800" dirty="0">
              <a:solidFill>
                <a:schemeClr val="tx1"/>
              </a:solidFill>
            </a:endParaRPr>
          </a:p>
          <a:p>
            <a:pPr marL="304810" indent="-304810" algn="just">
              <a:buFont typeface="Arial" panose="020B0604020202020204" pitchFamily="34" charset="0"/>
              <a:buChar char="•"/>
            </a:pPr>
            <a:r>
              <a:rPr lang="it-IT" sz="2800" dirty="0">
                <a:solidFill>
                  <a:schemeClr val="tx1"/>
                </a:solidFill>
              </a:rPr>
              <a:t>ANTIVIRUS: aggiornamento automatico almeno una volta al giorno</a:t>
            </a:r>
          </a:p>
          <a:p>
            <a:pPr marL="304810" indent="-304810" algn="just">
              <a:buFont typeface="Arial" panose="020B0604020202020204" pitchFamily="34" charset="0"/>
              <a:buChar char="•"/>
            </a:pPr>
            <a:endParaRPr lang="it-IT" sz="2800" dirty="0">
              <a:solidFill>
                <a:schemeClr val="tx1"/>
              </a:solidFill>
            </a:endParaRPr>
          </a:p>
          <a:p>
            <a:pPr marL="304810" indent="-304810" algn="just">
              <a:buFont typeface="Arial" panose="020B0604020202020204" pitchFamily="34" charset="0"/>
              <a:buChar char="•"/>
            </a:pPr>
            <a:r>
              <a:rPr lang="it-IT" sz="2800" dirty="0">
                <a:solidFill>
                  <a:schemeClr val="tx1"/>
                </a:solidFill>
              </a:rPr>
              <a:t>FIREWALL: software o hardware</a:t>
            </a:r>
          </a:p>
          <a:p>
            <a:pPr algn="just"/>
            <a:endParaRPr lang="it-IT" sz="2800" dirty="0">
              <a:solidFill>
                <a:schemeClr val="tx1"/>
              </a:solidFill>
            </a:endParaRPr>
          </a:p>
          <a:p>
            <a:pPr marL="304810" indent="-304810" algn="just">
              <a:buFont typeface="Arial" panose="020B0604020202020204" pitchFamily="34" charset="0"/>
              <a:buChar char="•"/>
            </a:pPr>
            <a:r>
              <a:rPr lang="it-IT" sz="2800" dirty="0">
                <a:solidFill>
                  <a:schemeClr val="tx1"/>
                </a:solidFill>
              </a:rPr>
              <a:t>AGGIORNAMENTI SOFTWARE: ricerca quotidiana automatica almeno una volta al giorno</a:t>
            </a:r>
          </a:p>
          <a:p>
            <a:pPr marL="304810" indent="-304810" algn="just">
              <a:buFont typeface="Arial" panose="020B0604020202020204" pitchFamily="34" charset="0"/>
              <a:buChar char="•"/>
            </a:pPr>
            <a:endParaRPr lang="it-IT" sz="2800" dirty="0">
              <a:solidFill>
                <a:schemeClr val="tx1"/>
              </a:solidFill>
            </a:endParaRPr>
          </a:p>
          <a:p>
            <a:pPr marL="304810" indent="-304810" algn="just">
              <a:buFont typeface="Arial" panose="020B0604020202020204" pitchFamily="34" charset="0"/>
              <a:buChar char="•"/>
            </a:pPr>
            <a:r>
              <a:rPr lang="it-IT" sz="2800" dirty="0">
                <a:solidFill>
                  <a:schemeClr val="tx1"/>
                </a:solidFill>
              </a:rPr>
              <a:t>CIFRATURA SUPPORTI: strumento di cifratura presente in Windows o in alternativa utilizzare software di terze parti</a:t>
            </a:r>
          </a:p>
          <a:p>
            <a:pPr marL="304810" indent="-304810" algn="just">
              <a:buFont typeface="Arial" panose="020B0604020202020204" pitchFamily="34" charset="0"/>
              <a:buChar char="•"/>
            </a:pPr>
            <a:endParaRPr lang="it-IT" sz="2800" dirty="0">
              <a:solidFill>
                <a:schemeClr val="tx1"/>
              </a:solidFill>
            </a:endParaRPr>
          </a:p>
          <a:p>
            <a:pPr marL="304810" indent="-304810" algn="just">
              <a:buFont typeface="Arial" panose="020B0604020202020204" pitchFamily="34" charset="0"/>
              <a:buChar char="•"/>
            </a:pPr>
            <a:r>
              <a:rPr lang="it-IT" sz="2800" dirty="0">
                <a:solidFill>
                  <a:schemeClr val="tx1"/>
                </a:solidFill>
              </a:rPr>
              <a:t>INSTALLAZIONE SOFTWARE: deve essere autorizzata dallo studio</a:t>
            </a:r>
          </a:p>
          <a:p>
            <a:pPr marL="304810" indent="-304810" algn="just">
              <a:buFont typeface="Arial" panose="020B0604020202020204" pitchFamily="34" charset="0"/>
              <a:buChar char="•"/>
            </a:pPr>
            <a:endParaRPr lang="it-IT" sz="2800" dirty="0">
              <a:solidFill>
                <a:schemeClr val="tx1"/>
              </a:solidFill>
            </a:endParaRPr>
          </a:p>
          <a:p>
            <a:pPr marL="304810" indent="-304810" algn="just">
              <a:buFont typeface="Arial" panose="020B0604020202020204" pitchFamily="34" charset="0"/>
              <a:buChar char="•"/>
            </a:pPr>
            <a:r>
              <a:rPr lang="it-IT" sz="2800" dirty="0">
                <a:solidFill>
                  <a:schemeClr val="tx1"/>
                </a:solidFill>
              </a:rPr>
              <a:t>BACKUP: devono essere effettuate copie di sicurezza dei dati almeno una volta a settimana</a:t>
            </a:r>
          </a:p>
          <a:p>
            <a:pPr marL="304810" indent="-304810" algn="just">
              <a:buFont typeface="Arial" panose="020B0604020202020204" pitchFamily="34" charset="0"/>
              <a:buChar char="•"/>
            </a:pPr>
            <a:endParaRPr lang="it-IT" sz="2800" dirty="0">
              <a:solidFill>
                <a:schemeClr val="tx1"/>
              </a:solidFill>
            </a:endParaRPr>
          </a:p>
          <a:p>
            <a:pPr marL="304810" indent="-304810" algn="just">
              <a:buFont typeface="Arial" panose="020B0604020202020204" pitchFamily="34" charset="0"/>
              <a:buChar char="•"/>
            </a:pPr>
            <a:r>
              <a:rPr lang="it-IT" sz="2800" dirty="0">
                <a:solidFill>
                  <a:schemeClr val="tx1"/>
                </a:solidFill>
              </a:rPr>
              <a:t>VPN: accesso autorizzato e controllato da dispositivi mobili verso lo studio tramite connessione sicura</a:t>
            </a:r>
          </a:p>
        </p:txBody>
      </p:sp>
    </p:spTree>
    <p:extLst>
      <p:ext uri="{BB962C8B-B14F-4D97-AF65-F5344CB8AC3E}">
        <p14:creationId xmlns:p14="http://schemas.microsoft.com/office/powerpoint/2010/main" val="4740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6560" y="3774871"/>
            <a:ext cx="12171680" cy="278537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sz="4400" dirty="0">
                <a:effectLst/>
              </a:rPr>
              <a:t>Possibilità di accedere attraverso internet ad un pc remoto potendo operare e risolvere problemi come se ci si trovasse davanti alla postazione che presenta il problema software.</a:t>
            </a: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SUPPORTO REMOTO</a:t>
            </a:r>
            <a:endParaRPr lang="it-IT" sz="4800" dirty="0">
              <a:effectLst/>
            </a:endParaRPr>
          </a:p>
        </p:txBody>
      </p:sp>
    </p:spTree>
    <p:extLst>
      <p:ext uri="{BB962C8B-B14F-4D97-AF65-F5344CB8AC3E}">
        <p14:creationId xmlns:p14="http://schemas.microsoft.com/office/powerpoint/2010/main" val="85887577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97629" y="2139729"/>
            <a:ext cx="6409542" cy="524759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sz="4800" dirty="0">
                <a:effectLst/>
              </a:rPr>
              <a:t>Software più diffusi:</a:t>
            </a:r>
          </a:p>
          <a:p>
            <a:pPr marL="571500" indent="-571500" algn="just">
              <a:buFont typeface="Arial" charset="0"/>
              <a:buChar char="•"/>
            </a:pPr>
            <a:endParaRPr lang="it-IT" sz="4800" dirty="0"/>
          </a:p>
          <a:p>
            <a:pPr marL="571500" indent="-571500" algn="just">
              <a:buFont typeface="Arial" charset="0"/>
              <a:buChar char="•"/>
            </a:pPr>
            <a:r>
              <a:rPr lang="it-IT" sz="4800" dirty="0" err="1"/>
              <a:t>Teamviewer</a:t>
            </a:r>
            <a:endParaRPr lang="it-IT" sz="4800" dirty="0"/>
          </a:p>
          <a:p>
            <a:pPr marL="571500" indent="-571500" algn="just">
              <a:buFont typeface="Arial" charset="0"/>
              <a:buChar char="•"/>
            </a:pPr>
            <a:r>
              <a:rPr lang="it-IT" sz="4800" dirty="0" err="1">
                <a:effectLst/>
              </a:rPr>
              <a:t>LogMeIn</a:t>
            </a:r>
            <a:endParaRPr lang="it-IT" sz="4800" dirty="0">
              <a:effectLst/>
            </a:endParaRPr>
          </a:p>
          <a:p>
            <a:pPr marL="571500" indent="-571500" algn="just">
              <a:buFont typeface="Arial" charset="0"/>
              <a:buChar char="•"/>
            </a:pPr>
            <a:r>
              <a:rPr lang="it-IT" sz="4800" dirty="0" err="1"/>
              <a:t>Ammy</a:t>
            </a:r>
            <a:endParaRPr lang="it-IT" sz="4800" dirty="0"/>
          </a:p>
          <a:p>
            <a:pPr marL="571500" indent="-571500" algn="just">
              <a:buFont typeface="Arial" charset="0"/>
              <a:buChar char="•"/>
            </a:pPr>
            <a:r>
              <a:rPr lang="it-IT" sz="4800" dirty="0">
                <a:effectLst/>
              </a:rPr>
              <a:t>Supremo</a:t>
            </a:r>
          </a:p>
          <a:p>
            <a:pPr marL="571500" indent="-571500" algn="just">
              <a:buFont typeface="Arial" charset="0"/>
              <a:buChar char="•"/>
            </a:pPr>
            <a:r>
              <a:rPr lang="it-IT" sz="4800" dirty="0" err="1"/>
              <a:t>AnyDesk</a:t>
            </a:r>
            <a:endParaRPr lang="it-IT" sz="4800" dirty="0">
              <a:effectLst/>
            </a:endParaRPr>
          </a:p>
        </p:txBody>
      </p:sp>
      <p:sp>
        <p:nvSpPr>
          <p:cNvPr id="3" name="CasellaDiTesto 2"/>
          <p:cNvSpPr txBox="1"/>
          <p:nvPr/>
        </p:nvSpPr>
        <p:spPr>
          <a:xfrm>
            <a:off x="0" y="364964"/>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t>SUPPORTO REMOTO</a:t>
            </a:r>
            <a:endParaRPr lang="it-IT" sz="4800" dirty="0">
              <a:effectLst/>
            </a:endParaRPr>
          </a:p>
        </p:txBody>
      </p:sp>
    </p:spTree>
    <p:extLst>
      <p:ext uri="{BB962C8B-B14F-4D97-AF65-F5344CB8AC3E}">
        <p14:creationId xmlns:p14="http://schemas.microsoft.com/office/powerpoint/2010/main" val="2319419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6560" y="2482776"/>
            <a:ext cx="12171680" cy="395492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rtl="0" latinLnBrk="1" hangingPunct="0"/>
            <a:r>
              <a:rPr lang="it-IT" dirty="0"/>
              <a:t>Per navigare in sicurezza nel web è buona norma ricordare di:</a:t>
            </a:r>
          </a:p>
          <a:p>
            <a:pPr rtl="0" latinLnBrk="1" hangingPunct="0"/>
            <a:endParaRPr lang="it-IT" dirty="0"/>
          </a:p>
          <a:p>
            <a:pPr marL="571500" indent="-571500" rtl="0" latinLnBrk="1" hangingPunct="0">
              <a:buFont typeface="Arial" charset="0"/>
              <a:buChar char="•"/>
            </a:pPr>
            <a:r>
              <a:rPr lang="it-IT" dirty="0"/>
              <a:t>installare e tenere aggiornato un antivirus</a:t>
            </a:r>
          </a:p>
          <a:p>
            <a:pPr marL="571500" indent="-571500" rtl="0" latinLnBrk="1" hangingPunct="0">
              <a:buFont typeface="Arial" charset="0"/>
              <a:buChar char="•"/>
            </a:pPr>
            <a:r>
              <a:rPr lang="it-IT" dirty="0"/>
              <a:t>installare gli aggiornamenti del sistema operativo</a:t>
            </a:r>
          </a:p>
          <a:p>
            <a:pPr marL="571500" indent="-571500" rtl="0" latinLnBrk="1" hangingPunct="0">
              <a:buFont typeface="Arial" charset="0"/>
              <a:buChar char="•"/>
            </a:pPr>
            <a:r>
              <a:rPr lang="it-IT" dirty="0"/>
              <a:t>scaricare i programmi necessari solo dai siti ufficiali</a:t>
            </a:r>
          </a:p>
          <a:p>
            <a:pPr algn="just"/>
            <a:endParaRPr lang="it-IT" dirty="0">
              <a:effectLst/>
            </a:endParaRPr>
          </a:p>
        </p:txBody>
      </p:sp>
    </p:spTree>
    <p:extLst>
      <p:ext uri="{BB962C8B-B14F-4D97-AF65-F5344CB8AC3E}">
        <p14:creationId xmlns:p14="http://schemas.microsoft.com/office/powerpoint/2010/main" val="3506043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8" name="CasellaDiTesto 7"/>
          <p:cNvSpPr txBox="1"/>
          <p:nvPr/>
        </p:nvSpPr>
        <p:spPr>
          <a:xfrm>
            <a:off x="375920" y="3724741"/>
            <a:ext cx="12171680" cy="395492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VIRUS: come regola generale si assume che un virus possa danneggiare direttamente solo il software della macchina che lo ospita, anche se esso può indirettamente provocare danni anche all'hardware, ad esempio causando il surriscaldamento della CPU mediante </a:t>
            </a:r>
            <a:r>
              <a:rPr lang="it-IT" dirty="0" err="1"/>
              <a:t>overclocking</a:t>
            </a:r>
            <a:r>
              <a:rPr lang="it-IT" dirty="0"/>
              <a:t>, oppure fermando la ventola di raffreddamento</a:t>
            </a:r>
            <a:endParaRPr lang="it-IT" dirty="0">
              <a:effectLst/>
            </a:endParaRPr>
          </a:p>
        </p:txBody>
      </p:sp>
      <p:sp>
        <p:nvSpPr>
          <p:cNvPr id="5" name="CasellaDiTesto 4">
            <a:extLst>
              <a:ext uri="{FF2B5EF4-FFF2-40B4-BE49-F238E27FC236}">
                <a16:creationId xmlns:a16="http://schemas.microsoft.com/office/drawing/2014/main" id="{17E1B5F1-213F-4247-98BF-98BEB11D1FA8}"/>
              </a:ext>
            </a:extLst>
          </p:cNvPr>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SICUREZZA DEI DATI</a:t>
            </a:r>
          </a:p>
        </p:txBody>
      </p:sp>
    </p:spTree>
    <p:extLst>
      <p:ext uri="{BB962C8B-B14F-4D97-AF65-F5344CB8AC3E}">
        <p14:creationId xmlns:p14="http://schemas.microsoft.com/office/powerpoint/2010/main" val="11036264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20" y="5000942"/>
            <a:ext cx="12171680" cy="63094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endParaRPr lang="it-IT" dirty="0">
              <a:effectLst/>
            </a:endParaRPr>
          </a:p>
        </p:txBody>
      </p:sp>
      <p:sp>
        <p:nvSpPr>
          <p:cNvPr id="8" name="CasellaDiTesto 7"/>
          <p:cNvSpPr txBox="1"/>
          <p:nvPr/>
        </p:nvSpPr>
        <p:spPr>
          <a:xfrm>
            <a:off x="375920" y="2653088"/>
            <a:ext cx="12171680" cy="672491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just"/>
            <a:r>
              <a:rPr lang="it-IT" dirty="0"/>
              <a:t>MALWARE: abbreviazione per </a:t>
            </a:r>
            <a:r>
              <a:rPr lang="it-IT" b="1" dirty="0" err="1"/>
              <a:t>malicious</a:t>
            </a:r>
            <a:r>
              <a:rPr lang="it-IT" b="1" dirty="0"/>
              <a:t> software</a:t>
            </a:r>
            <a:r>
              <a:rPr lang="it-IT" dirty="0"/>
              <a:t> (software dannoso), indica un qualsiasi software usato per disturbare le operazioni svolte da un computer, rubare informazioni sensibili, accedere a sistemi informatici privati, o mostrare pubblicità indesiderata.</a:t>
            </a:r>
          </a:p>
          <a:p>
            <a:pPr algn="just"/>
            <a:endParaRPr lang="it-IT" dirty="0">
              <a:effectLst/>
            </a:endParaRPr>
          </a:p>
          <a:p>
            <a:pPr algn="just"/>
            <a:r>
              <a:rPr lang="it-IT" dirty="0"/>
              <a:t>Il </a:t>
            </a:r>
            <a:r>
              <a:rPr lang="it-IT" dirty="0" err="1"/>
              <a:t>malware</a:t>
            </a:r>
            <a:r>
              <a:rPr lang="it-IT" dirty="0"/>
              <a:t> non necessariamente è creato per arrecare danni tangibili ad un computer o un sistema informatico, ma va inteso anche come un programma che può rubare di nascosto informazioni di vario tipo, da commerciali a private, senza essere rilevato dall'utente anche per lunghi periodi di tempo.</a:t>
            </a:r>
            <a:endParaRPr lang="it-IT" dirty="0">
              <a:effectLst/>
            </a:endParaRPr>
          </a:p>
        </p:txBody>
      </p:sp>
      <p:sp>
        <p:nvSpPr>
          <p:cNvPr id="5" name="CasellaDiTesto 4">
            <a:extLst>
              <a:ext uri="{FF2B5EF4-FFF2-40B4-BE49-F238E27FC236}">
                <a16:creationId xmlns:a16="http://schemas.microsoft.com/office/drawing/2014/main" id="{23C5FCCA-A12A-754C-8CBF-1A978D368AE7}"/>
              </a:ext>
            </a:extLst>
          </p:cNvPr>
          <p:cNvSpPr txBox="1"/>
          <p:nvPr/>
        </p:nvSpPr>
        <p:spPr>
          <a:xfrm>
            <a:off x="0" y="641409"/>
            <a:ext cx="13004800" cy="81560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it-IT" sz="4800" dirty="0">
                <a:effectLst/>
              </a:rPr>
              <a:t>SICUREZZA DEI DATI</a:t>
            </a:r>
          </a:p>
        </p:txBody>
      </p:sp>
    </p:spTree>
    <p:extLst>
      <p:ext uri="{BB962C8B-B14F-4D97-AF65-F5344CB8AC3E}">
        <p14:creationId xmlns:p14="http://schemas.microsoft.com/office/powerpoint/2010/main" val="1329703094"/>
      </p:ext>
    </p:extLst>
  </p:cSld>
  <p:clrMapOvr>
    <a:masterClrMapping/>
  </p:clrMapOvr>
  <p:transition spd="med"/>
</p:sld>
</file>

<file path=ppt/theme/theme1.xml><?xml version="1.0" encoding="utf-8"?>
<a:theme xmlns:a="http://schemas.openxmlformats.org/drawingml/2006/main" name="Gradi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r="18900000" rotWithShape="0">
              <a:srgbClr val="000000">
                <a:alpha val="80000"/>
              </a:srgbClr>
            </a:outerShdw>
          </a:effectLst>
        </a:effectStyle>
        <a:effectStyle>
          <a:effectLst>
            <a:outerShdw blurRad="50800" dir="18900000" rotWithShape="0">
              <a:srgbClr val="000000">
                <a:alpha val="80000"/>
              </a:srgbClr>
            </a:outerShdw>
          </a:effectLst>
        </a:effectStyle>
        <a:effectStyle>
          <a:effectLst>
            <a:outerShdw blurRad="508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3175" cap="flat">
          <a:noFill/>
          <a:miter lim="400000"/>
        </a:ln>
        <a:effectLst>
          <a:outerShdw blurRad="50800" dir="18900000" rotWithShape="0">
            <a:srgbClr val="000000">
              <a:alpha val="80000"/>
            </a:srgbClr>
          </a:outerShdw>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r="18900000" rotWithShape="0">
              <a:srgbClr val="000000">
                <a:alpha val="80000"/>
              </a:srgbClr>
            </a:outerShdw>
          </a:effectLst>
        </a:effectStyle>
        <a:effectStyle>
          <a:effectLst>
            <a:outerShdw blurRad="50800" dir="18900000" rotWithShape="0">
              <a:srgbClr val="000000">
                <a:alpha val="80000"/>
              </a:srgbClr>
            </a:outerShdw>
          </a:effectLst>
        </a:effectStyle>
        <a:effectStyle>
          <a:effectLst>
            <a:outerShdw blurRad="508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3175" cap="flat">
          <a:noFill/>
          <a:miter lim="400000"/>
        </a:ln>
        <a:effectLst>
          <a:outerShdw blurRad="50800" dir="18900000" rotWithShape="0">
            <a:srgbClr val="000000">
              <a:alpha val="80000"/>
            </a:srgbClr>
          </a:outerShdw>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7929</TotalTime>
  <Words>4178</Words>
  <Application>Microsoft Office PowerPoint</Application>
  <PresentationFormat>Personalizzato</PresentationFormat>
  <Paragraphs>358</Paragraphs>
  <Slides>63</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63</vt:i4>
      </vt:variant>
    </vt:vector>
  </HeadingPairs>
  <TitlesOfParts>
    <vt:vector size="69" baseType="lpstr">
      <vt:lpstr>Arial</vt:lpstr>
      <vt:lpstr>Helvetica</vt:lpstr>
      <vt:lpstr>Helvetica Light</vt:lpstr>
      <vt:lpstr>Helvetica Neue</vt:lpstr>
      <vt:lpstr>Symbol</vt:lpstr>
      <vt:lpstr>Gradient</vt:lpstr>
      <vt:lpstr>13.01.2020 / 15.01.2020 CORSO ANNUALE PER ASSISTENTI  DI STUDIO ODONTOIATRICO</vt:lpstr>
      <vt:lpstr>SISTEMA OPERATIVO</vt:lpstr>
      <vt:lpstr>SISTEMA OPERATIVO</vt:lpstr>
      <vt:lpstr>SISTEMA OPERATIVO</vt:lpstr>
      <vt:lpstr>SISTEMA OPERATIVO</vt:lpstr>
      <vt:lpstr>SISTEMA OPERATIVO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RADIOLOGIA DIGITALE</vt:lpstr>
      <vt:lpstr>RADIOLOGIA DIGITALE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2013-2015 CORSO BIENNALE PER ASSISTENTI  DI STUDIO ODONTOIATRICO</dc:title>
  <dc:creator>Federica Russo</dc:creator>
  <cp:lastModifiedBy>Federica Russo</cp:lastModifiedBy>
  <cp:revision>379</cp:revision>
  <dcterms:created xsi:type="dcterms:W3CDTF">2016-12-27T22:59:34Z</dcterms:created>
  <dcterms:modified xsi:type="dcterms:W3CDTF">2020-01-22T09:16:21Z</dcterms:modified>
</cp:coreProperties>
</file>