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56"/>
  </p:notesMasterIdLst>
  <p:handoutMasterIdLst>
    <p:handoutMasterId r:id="rId57"/>
  </p:handoutMasterIdLst>
  <p:sldIdLst>
    <p:sldId id="258" r:id="rId2"/>
    <p:sldId id="281" r:id="rId3"/>
    <p:sldId id="283" r:id="rId4"/>
    <p:sldId id="285" r:id="rId5"/>
    <p:sldId id="268" r:id="rId6"/>
    <p:sldId id="289" r:id="rId7"/>
    <p:sldId id="305" r:id="rId8"/>
    <p:sldId id="313" r:id="rId9"/>
    <p:sldId id="320" r:id="rId10"/>
    <p:sldId id="319" r:id="rId11"/>
    <p:sldId id="314" r:id="rId12"/>
    <p:sldId id="269" r:id="rId13"/>
    <p:sldId id="273" r:id="rId14"/>
    <p:sldId id="271" r:id="rId15"/>
    <p:sldId id="272" r:id="rId16"/>
    <p:sldId id="274" r:id="rId17"/>
    <p:sldId id="275" r:id="rId18"/>
    <p:sldId id="276" r:id="rId19"/>
    <p:sldId id="277" r:id="rId20"/>
    <p:sldId id="278" r:id="rId21"/>
    <p:sldId id="292" r:id="rId22"/>
    <p:sldId id="317" r:id="rId23"/>
    <p:sldId id="286" r:id="rId24"/>
    <p:sldId id="294" r:id="rId25"/>
    <p:sldId id="279" r:id="rId26"/>
    <p:sldId id="318" r:id="rId27"/>
    <p:sldId id="287" r:id="rId28"/>
    <p:sldId id="288" r:id="rId29"/>
    <p:sldId id="259" r:id="rId30"/>
    <p:sldId id="261" r:id="rId31"/>
    <p:sldId id="264" r:id="rId32"/>
    <p:sldId id="262" r:id="rId33"/>
    <p:sldId id="310" r:id="rId34"/>
    <p:sldId id="297" r:id="rId35"/>
    <p:sldId id="304" r:id="rId36"/>
    <p:sldId id="306" r:id="rId37"/>
    <p:sldId id="302" r:id="rId38"/>
    <p:sldId id="298" r:id="rId39"/>
    <p:sldId id="263" r:id="rId40"/>
    <p:sldId id="312" r:id="rId41"/>
    <p:sldId id="315" r:id="rId42"/>
    <p:sldId id="303" r:id="rId43"/>
    <p:sldId id="307" r:id="rId44"/>
    <p:sldId id="308" r:id="rId45"/>
    <p:sldId id="300" r:id="rId46"/>
    <p:sldId id="299" r:id="rId47"/>
    <p:sldId id="309" r:id="rId48"/>
    <p:sldId id="316" r:id="rId49"/>
    <p:sldId id="323" r:id="rId50"/>
    <p:sldId id="311" r:id="rId51"/>
    <p:sldId id="321" r:id="rId52"/>
    <p:sldId id="325" r:id="rId53"/>
    <p:sldId id="324" r:id="rId54"/>
    <p:sldId id="322" r:id="rId55"/>
  </p:sldIdLst>
  <p:sldSz cx="12188825" cy="6858000"/>
  <p:notesSz cx="6797675" cy="9926638"/>
  <p:defaultTextStyle>
    <a:defPPr rtl="0">
      <a:defRPr lang="it-it"/>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5101" autoAdjust="0"/>
  </p:normalViewPr>
  <p:slideViewPr>
    <p:cSldViewPr showGuides="1">
      <p:cViewPr varScale="1">
        <p:scale>
          <a:sx n="109" d="100"/>
          <a:sy n="109" d="100"/>
        </p:scale>
        <p:origin x="522" y="10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6565"/>
    </p:cViewPr>
  </p:sorterViewPr>
  <p:notesViewPr>
    <p:cSldViewPr>
      <p:cViewPr varScale="1">
        <p:scale>
          <a:sx n="89" d="100"/>
          <a:sy n="89" d="100"/>
        </p:scale>
        <p:origin x="3012"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it-IT" dirty="0">
              <a:solidFill>
                <a:schemeClr val="tx2"/>
              </a:solidFill>
            </a:endParaRPr>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rtl="0"/>
            <a:fld id="{637C18EC-94CA-48BC-8C0D-40E37E1FDFB0}" type="datetime1">
              <a:rPr lang="it-IT" smtClean="0">
                <a:solidFill>
                  <a:schemeClr val="tx2"/>
                </a:solidFill>
              </a:rPr>
              <a:t>20/11/2019</a:t>
            </a:fld>
            <a:endParaRPr lang="it-IT" dirty="0">
              <a:solidFill>
                <a:schemeClr val="tx2"/>
              </a:solidFill>
            </a:endParaRPr>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it-IT" dirty="0">
              <a:solidFill>
                <a:schemeClr val="tx2"/>
              </a:solidFill>
            </a:endParaRPr>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CFD77566-CD65-4859-9FA1-43956DC85B8C}" type="slidenum">
              <a:rPr lang="it-IT">
                <a:solidFill>
                  <a:schemeClr val="tx2"/>
                </a:solidFill>
              </a:rPr>
              <a:t>‹N›</a:t>
            </a:fld>
            <a:endParaRPr lang="it-IT"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solidFill>
                  <a:schemeClr val="tx2"/>
                </a:solidFill>
              </a:defRPr>
            </a:lvl1pPr>
          </a:lstStyle>
          <a:p>
            <a:pPr rtl="0"/>
            <a:endParaRPr lang="it-IT" noProof="0" dirty="0"/>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solidFill>
                  <a:schemeClr val="tx2"/>
                </a:solidFill>
              </a:defRPr>
            </a:lvl1pPr>
          </a:lstStyle>
          <a:p>
            <a:pPr rtl="0"/>
            <a:fld id="{739464D7-C043-4CEF-A315-9F2C9184B2B6}" type="datetime1">
              <a:rPr lang="it-IT" noProof="0" smtClean="0"/>
              <a:t>20/11/2019</a:t>
            </a:fld>
            <a:endParaRPr lang="it-IT" noProof="0" dirty="0"/>
          </a:p>
        </p:txBody>
      </p:sp>
      <p:sp>
        <p:nvSpPr>
          <p:cNvPr id="4" name="Segnaposto immagine diapositiva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solidFill>
                  <a:schemeClr val="tx2"/>
                </a:solidFill>
              </a:defRPr>
            </a:lvl1pPr>
          </a:lstStyle>
          <a:p>
            <a:pPr rtl="0"/>
            <a:endParaRPr lang="it-IT" noProof="0" dirty="0"/>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it-IT" noProof="0"/>
              <a:pPr/>
              <a:t>‹N›</a:t>
            </a:fld>
            <a:endParaRPr lang="it-IT"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FBBF81A0-ADA6-4623-BE4F-40CFB8BBCB3D}" type="slidenum">
              <a:rPr lang="it-IT" smtClean="0"/>
              <a:t>1</a:t>
            </a:fld>
            <a:endParaRPr lang="it-IT" dirty="0"/>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Bada che in ambito civile il contratto medico paziente si basa su «obbligo di mezzi», ma in chirurgia estetica e odontoiatria protesica e orto, diventa di risultato. Lo stesso accade se non hai </a:t>
            </a:r>
            <a:r>
              <a:rPr lang="it-IT" dirty="0" err="1"/>
              <a:t>documenatzione</a:t>
            </a:r>
            <a:endParaRPr lang="it-IT" dirty="0"/>
          </a:p>
        </p:txBody>
      </p:sp>
      <p:sp>
        <p:nvSpPr>
          <p:cNvPr id="4" name="Segnaposto numero diapositiva 3"/>
          <p:cNvSpPr>
            <a:spLocks noGrp="1"/>
          </p:cNvSpPr>
          <p:nvPr>
            <p:ph type="sldNum" sz="quarter" idx="5"/>
          </p:nvPr>
        </p:nvSpPr>
        <p:spPr/>
        <p:txBody>
          <a:bodyPr/>
          <a:lstStyle/>
          <a:p>
            <a:pPr rtl="0"/>
            <a:fld id="{B8796F01-7154-41E0-B48B-A6921757531A}" type="slidenum">
              <a:rPr lang="it-IT" noProof="0" smtClean="0"/>
              <a:pPr rtl="0"/>
              <a:t>8</a:t>
            </a:fld>
            <a:endParaRPr lang="it-IT" noProof="0" dirty="0"/>
          </a:p>
        </p:txBody>
      </p:sp>
    </p:spTree>
    <p:extLst>
      <p:ext uri="{BB962C8B-B14F-4D97-AF65-F5344CB8AC3E}">
        <p14:creationId xmlns:p14="http://schemas.microsoft.com/office/powerpoint/2010/main" val="156210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B8796F01-7154-41E0-B48B-A6921757531A}" type="slidenum">
              <a:rPr lang="it-IT" smtClean="0"/>
              <a:pPr rtl="0"/>
              <a:t>29</a:t>
            </a:fld>
            <a:endParaRPr lang="it-IT" dirty="0"/>
          </a:p>
        </p:txBody>
      </p:sp>
    </p:spTree>
    <p:extLst>
      <p:ext uri="{BB962C8B-B14F-4D97-AF65-F5344CB8AC3E}">
        <p14:creationId xmlns:p14="http://schemas.microsoft.com/office/powerpoint/2010/main" val="307555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B8796F01-7154-41E0-B48B-A6921757531A}" type="slidenum">
              <a:rPr lang="it-IT" smtClean="0"/>
              <a:pPr rtl="0"/>
              <a:t>30</a:t>
            </a:fld>
            <a:endParaRPr lang="it-IT" dirty="0"/>
          </a:p>
        </p:txBody>
      </p:sp>
    </p:spTree>
    <p:extLst>
      <p:ext uri="{BB962C8B-B14F-4D97-AF65-F5344CB8AC3E}">
        <p14:creationId xmlns:p14="http://schemas.microsoft.com/office/powerpoint/2010/main" val="62801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B8796F01-7154-41E0-B48B-A6921757531A}" type="slidenum">
              <a:rPr lang="it-IT" smtClean="0"/>
              <a:pPr rtl="0"/>
              <a:t>31</a:t>
            </a:fld>
            <a:endParaRPr lang="it-IT" dirty="0"/>
          </a:p>
        </p:txBody>
      </p:sp>
    </p:spTree>
    <p:extLst>
      <p:ext uri="{BB962C8B-B14F-4D97-AF65-F5344CB8AC3E}">
        <p14:creationId xmlns:p14="http://schemas.microsoft.com/office/powerpoint/2010/main" val="72253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B8796F01-7154-41E0-B48B-A6921757531A}" type="slidenum">
              <a:rPr lang="it-IT" smtClean="0"/>
              <a:pPr rtl="0"/>
              <a:t>32</a:t>
            </a:fld>
            <a:endParaRPr lang="it-IT" dirty="0"/>
          </a:p>
        </p:txBody>
      </p:sp>
    </p:spTree>
    <p:extLst>
      <p:ext uri="{BB962C8B-B14F-4D97-AF65-F5344CB8AC3E}">
        <p14:creationId xmlns:p14="http://schemas.microsoft.com/office/powerpoint/2010/main" val="4223891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B8796F01-7154-41E0-B48B-A6921757531A}" type="slidenum">
              <a:rPr lang="it-IT" noProof="0" smtClean="0"/>
              <a:pPr rtl="0"/>
              <a:t>33</a:t>
            </a:fld>
            <a:endParaRPr lang="it-IT" noProof="0" dirty="0"/>
          </a:p>
        </p:txBody>
      </p:sp>
    </p:spTree>
    <p:extLst>
      <p:ext uri="{BB962C8B-B14F-4D97-AF65-F5344CB8AC3E}">
        <p14:creationId xmlns:p14="http://schemas.microsoft.com/office/powerpoint/2010/main" val="424113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B8796F01-7154-41E0-B48B-A6921757531A}" type="slidenum">
              <a:rPr lang="it-IT" smtClean="0"/>
              <a:pPr rtl="0"/>
              <a:t>39</a:t>
            </a:fld>
            <a:endParaRPr lang="it-IT" dirty="0"/>
          </a:p>
        </p:txBody>
      </p:sp>
    </p:spTree>
    <p:extLst>
      <p:ext uri="{BB962C8B-B14F-4D97-AF65-F5344CB8AC3E}">
        <p14:creationId xmlns:p14="http://schemas.microsoft.com/office/powerpoint/2010/main" val="804869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uppo 13" descr="Pila di libri"/>
          <p:cNvGrpSpPr/>
          <p:nvPr userDrawn="1"/>
        </p:nvGrpSpPr>
        <p:grpSpPr>
          <a:xfrm>
            <a:off x="0" y="0"/>
            <a:ext cx="12190572" cy="6858000"/>
            <a:chOff x="0" y="0"/>
            <a:chExt cx="12190572" cy="6858000"/>
          </a:xfrm>
        </p:grpSpPr>
        <p:sp>
          <p:nvSpPr>
            <p:cNvPr id="13" name="Rettangolo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grpSp>
          <p:nvGrpSpPr>
            <p:cNvPr id="12" name="Gruppo 11"/>
            <p:cNvGrpSpPr/>
            <p:nvPr/>
          </p:nvGrpSpPr>
          <p:grpSpPr>
            <a:xfrm>
              <a:off x="0" y="0"/>
              <a:ext cx="4726044" cy="6858000"/>
              <a:chOff x="0" y="0"/>
              <a:chExt cx="4726044" cy="6858000"/>
            </a:xfrm>
          </p:grpSpPr>
          <p:pic>
            <p:nvPicPr>
              <p:cNvPr id="9" name="Immagine 8" descr="Pila di libr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ttangolo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grpSp>
      <p:sp>
        <p:nvSpPr>
          <p:cNvPr id="2" name="Titolo 1"/>
          <p:cNvSpPr>
            <a:spLocks noGrp="1"/>
          </p:cNvSpPr>
          <p:nvPr>
            <p:ph type="ctrTitle"/>
          </p:nvPr>
        </p:nvSpPr>
        <p:spPr>
          <a:xfrm>
            <a:off x="4879346"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4879346"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it-IT" noProof="0"/>
              <a:t>Fare clic per modificare lo stile del sottotitolo dello schema</a:t>
            </a:r>
          </a:p>
        </p:txBody>
      </p:sp>
      <p:sp>
        <p:nvSpPr>
          <p:cNvPr id="5" name="Segnaposto data 4"/>
          <p:cNvSpPr>
            <a:spLocks noGrp="1"/>
          </p:cNvSpPr>
          <p:nvPr>
            <p:ph type="dt" sz="half" idx="10"/>
          </p:nvPr>
        </p:nvSpPr>
        <p:spPr/>
        <p:txBody>
          <a:bodyPr rtlCol="0"/>
          <a:lstStyle/>
          <a:p>
            <a:pPr rtl="0"/>
            <a:fld id="{12ABA371-FAA3-4403-AF2D-35FCEEEBFB1A}" type="datetime1">
              <a:rPr lang="it-IT" noProof="0" smtClean="0"/>
              <a:t>20/11/2019</a:t>
            </a:fld>
            <a:endParaRPr lang="it-IT" noProof="0" dirty="0"/>
          </a:p>
        </p:txBody>
      </p:sp>
      <p:sp>
        <p:nvSpPr>
          <p:cNvPr id="7" name="Segnaposto piè di pagina 6"/>
          <p:cNvSpPr>
            <a:spLocks noGrp="1"/>
          </p:cNvSpPr>
          <p:nvPr>
            <p:ph type="ftr" sz="quarter" idx="11"/>
          </p:nvPr>
        </p:nvSpPr>
        <p:spPr/>
        <p:txBody>
          <a:bodyPr rtlCol="0"/>
          <a:lstStyle/>
          <a:p>
            <a:pPr rtl="0"/>
            <a:r>
              <a:rPr lang="it-IT" noProof="0" dirty="0"/>
              <a:t>Aggiungere un piè di pagina</a:t>
            </a:r>
          </a:p>
        </p:txBody>
      </p:sp>
      <p:sp>
        <p:nvSpPr>
          <p:cNvPr id="11" name="Segnaposto numero diapositiva 10"/>
          <p:cNvSpPr>
            <a:spLocks noGrp="1"/>
          </p:cNvSpPr>
          <p:nvPr>
            <p:ph type="sldNum" sz="quarter" idx="12"/>
          </p:nvPr>
        </p:nvSpPr>
        <p:spPr/>
        <p:txBody>
          <a:bodyPr rtlCol="0"/>
          <a:lstStyle/>
          <a:p>
            <a:pPr rtl="0"/>
            <a:fld id="{EB37DED6-D4C7-42EE-AB49-D2E39E64FDE4}" type="slidenum">
              <a:rPr lang="it-IT" noProof="0" smtClean="0"/>
              <a:pPr/>
              <a:t>‹N›</a:t>
            </a:fld>
            <a:endParaRPr lang="it-IT" noProof="0"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testo verticale 2"/>
          <p:cNvSpPr>
            <a:spLocks noGrp="1"/>
          </p:cNvSpPr>
          <p:nvPr>
            <p:ph type="body" orient="vert" idx="1" hasCustomPrompt="1"/>
          </p:nvPr>
        </p:nvSpPr>
        <p:spPr/>
        <p:txBody>
          <a:bodyPr vert="eaVert"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D8126445-1D40-47F3-9946-849FB42DBDA4}" type="datetime1">
              <a:rPr lang="it-IT" noProof="0" smtClean="0"/>
              <a:t>20/11/2019</a:t>
            </a:fld>
            <a:endParaRPr lang="it-IT" noProof="0" dirty="0"/>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6" name="Segnaposto numero diapositiva 5"/>
          <p:cNvSpPr>
            <a:spLocks noGrp="1"/>
          </p:cNvSpPr>
          <p:nvPr>
            <p:ph type="sldNum" sz="quarter" idx="12"/>
          </p:nvPr>
        </p:nvSpPr>
        <p:spPr/>
        <p:txBody>
          <a:bodyPr rtlCol="0"/>
          <a:lstStyle/>
          <a:p>
            <a:pPr rtl="0"/>
            <a:fld id="{591C5AD9-787D-40FA-8A4D-16A055B9AF81}" type="slidenum">
              <a:rPr lang="it-IT" noProof="0" smtClean="0"/>
              <a:t>‹N›</a:t>
            </a:fld>
            <a:endParaRPr lang="it-IT" noProof="0" dirty="0"/>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852633" y="274638"/>
            <a:ext cx="1422030" cy="5897561"/>
          </a:xfrm>
        </p:spPr>
        <p:txBody>
          <a:bodyPr vert="eaVert" rtlCol="0"/>
          <a:lstStyle/>
          <a:p>
            <a:pPr rtl="0"/>
            <a:r>
              <a:rPr lang="it-IT" noProof="0"/>
              <a:t>Fare clic per modificare lo stile del titolo dello schema</a:t>
            </a:r>
          </a:p>
        </p:txBody>
      </p:sp>
      <p:sp>
        <p:nvSpPr>
          <p:cNvPr id="3" name="Segnaposto testo verticale 2"/>
          <p:cNvSpPr>
            <a:spLocks noGrp="1"/>
          </p:cNvSpPr>
          <p:nvPr>
            <p:ph type="body" orient="vert" idx="1" hasCustomPrompt="1"/>
          </p:nvPr>
        </p:nvSpPr>
        <p:spPr>
          <a:xfrm>
            <a:off x="1117309" y="274638"/>
            <a:ext cx="8532178" cy="5897561"/>
          </a:xfrm>
        </p:spPr>
        <p:txBody>
          <a:bodyPr vert="eaVert"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FFF8DF6B-4D74-4573-9C86-EA5DE8EBBCC0}" type="datetime1">
              <a:rPr lang="it-IT" noProof="0" smtClean="0"/>
              <a:t>20/11/2019</a:t>
            </a:fld>
            <a:endParaRPr lang="it-IT" noProof="0" dirty="0"/>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6" name="Segnaposto numero diapositiva 5"/>
          <p:cNvSpPr>
            <a:spLocks noGrp="1"/>
          </p:cNvSpPr>
          <p:nvPr>
            <p:ph type="sldNum" sz="quarter" idx="12"/>
          </p:nvPr>
        </p:nvSpPr>
        <p:spPr/>
        <p:txBody>
          <a:bodyPr rtlCol="0"/>
          <a:lstStyle/>
          <a:p>
            <a:pPr rtl="0"/>
            <a:fld id="{591C5AD9-787D-40FA-8A4D-16A055B9AF81}" type="slidenum">
              <a:rPr lang="it-IT" noProof="0" smtClean="0"/>
              <a:t>‹N›</a:t>
            </a:fld>
            <a:endParaRPr lang="it-IT" noProof="0" dirty="0"/>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contenuto 2"/>
          <p:cNvSpPr>
            <a:spLocks noGrp="1"/>
          </p:cNvSpPr>
          <p:nvPr>
            <p:ph idx="1" hasCustomPrompt="1"/>
          </p:nvPr>
        </p:nvSpPr>
        <p:spPr/>
        <p:txBody>
          <a:bodyPr rtlCol="0"/>
          <a:lstStyle>
            <a:lvl5pPr>
              <a:defRPr/>
            </a:lvl5pPr>
            <a:lvl6pPr>
              <a:defRPr/>
            </a:lvl6pPr>
            <a:lvl7pPr>
              <a:defRPr baseline="0"/>
            </a:lvl7pPr>
            <a:lvl8pPr>
              <a:defRPr baseline="0"/>
            </a:lvl8pPr>
            <a:lvl9pPr>
              <a:defRPr baseline="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773AC363-7376-4270-A297-ACDB839906AF}" type="datetime1">
              <a:rPr lang="it-IT" noProof="0" smtClean="0"/>
              <a:t>20/11/2019</a:t>
            </a:fld>
            <a:endParaRPr lang="it-IT" noProof="0" dirty="0"/>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6" name="Segnaposto numero diapositiva 5"/>
          <p:cNvSpPr>
            <a:spLocks noGrp="1"/>
          </p:cNvSpPr>
          <p:nvPr>
            <p:ph type="sldNum" sz="quarter" idx="12"/>
          </p:nvPr>
        </p:nvSpPr>
        <p:spPr/>
        <p:txBody>
          <a:bodyPr rtlCol="0"/>
          <a:lstStyle/>
          <a:p>
            <a:pPr rtl="0"/>
            <a:fld id="{DA60BA0E-20D0-4E7C-B286-26C960A6788F}" type="slidenum">
              <a:rPr lang="it-IT" noProof="0" smtClean="0"/>
              <a:t>‹N›</a:t>
            </a:fld>
            <a:endParaRPr lang="it-IT" noProof="0" dirty="0"/>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testazione sezion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uppo 11"/>
          <p:cNvGrpSpPr/>
          <p:nvPr/>
        </p:nvGrpSpPr>
        <p:grpSpPr>
          <a:xfrm>
            <a:off x="1620" y="0"/>
            <a:ext cx="12188952" cy="6858000"/>
            <a:chOff x="1620" y="0"/>
            <a:chExt cx="12188952" cy="6858000"/>
          </a:xfrm>
        </p:grpSpPr>
        <p:sp>
          <p:nvSpPr>
            <p:cNvPr id="4" name="Rettangolo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ttangolo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b="0" noProof="0" dirty="0">
                <a:solidFill>
                  <a:schemeClr val="tx2"/>
                </a:solidFill>
              </a:endParaRPr>
            </a:p>
          </p:txBody>
        </p:sp>
      </p:grpSp>
      <p:pic>
        <p:nvPicPr>
          <p:cNvPr id="5" name="Immagine 4" descr="Pila di libr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olo 1"/>
          <p:cNvSpPr>
            <a:spLocks noGrp="1"/>
          </p:cNvSpPr>
          <p:nvPr>
            <p:ph type="ctrTitle"/>
          </p:nvPr>
        </p:nvSpPr>
        <p:spPr>
          <a:xfrm>
            <a:off x="237149"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it-IT" noProof="0"/>
              <a:t>Fare clic per modificare lo stile del titolo dello schema</a:t>
            </a:r>
          </a:p>
        </p:txBody>
      </p:sp>
      <p:sp>
        <p:nvSpPr>
          <p:cNvPr id="8" name="Sottotitolo 2"/>
          <p:cNvSpPr>
            <a:spLocks noGrp="1"/>
          </p:cNvSpPr>
          <p:nvPr>
            <p:ph type="subTitle" idx="1" hasCustomPrompt="1"/>
          </p:nvPr>
        </p:nvSpPr>
        <p:spPr>
          <a:xfrm>
            <a:off x="237149"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it-IT" noProof="0"/>
              <a:t>re clic per modificare lo stile del sottotitolo dello schema</a:t>
            </a:r>
          </a:p>
        </p:txBody>
      </p:sp>
      <p:sp>
        <p:nvSpPr>
          <p:cNvPr id="2" name="Segnaposto data 1"/>
          <p:cNvSpPr>
            <a:spLocks noGrp="1"/>
          </p:cNvSpPr>
          <p:nvPr>
            <p:ph type="dt" sz="half" idx="10"/>
          </p:nvPr>
        </p:nvSpPr>
        <p:spPr/>
        <p:txBody>
          <a:bodyPr rtlCol="0"/>
          <a:lstStyle/>
          <a:p>
            <a:pPr rtl="0"/>
            <a:fld id="{F3FED9A5-7390-4148-A7EB-72878ABCE967}" type="datetime1">
              <a:rPr lang="it-IT" noProof="0" smtClean="0"/>
              <a:t>20/11/2019</a:t>
            </a:fld>
            <a:endParaRPr lang="it-IT" noProof="0" dirty="0"/>
          </a:p>
        </p:txBody>
      </p:sp>
      <p:sp>
        <p:nvSpPr>
          <p:cNvPr id="3" name="Segnaposto piè di pagina 2"/>
          <p:cNvSpPr>
            <a:spLocks noGrp="1"/>
          </p:cNvSpPr>
          <p:nvPr>
            <p:ph type="ftr" sz="quarter" idx="11"/>
          </p:nvPr>
        </p:nvSpPr>
        <p:spPr/>
        <p:txBody>
          <a:bodyPr rtlCol="0"/>
          <a:lstStyle/>
          <a:p>
            <a:pPr rtl="0"/>
            <a:r>
              <a:rPr lang="it-IT" noProof="0" dirty="0"/>
              <a:t>Aggiungere un piè di pagina</a:t>
            </a:r>
          </a:p>
        </p:txBody>
      </p:sp>
      <p:sp>
        <p:nvSpPr>
          <p:cNvPr id="9" name="Segnaposto numero diapositiva 8"/>
          <p:cNvSpPr>
            <a:spLocks noGrp="1"/>
          </p:cNvSpPr>
          <p:nvPr>
            <p:ph type="sldNum" sz="quarter" idx="12"/>
          </p:nvPr>
        </p:nvSpPr>
        <p:spPr/>
        <p:txBody>
          <a:bodyPr rtlCol="0"/>
          <a:lstStyle/>
          <a:p>
            <a:pPr rtl="0"/>
            <a:fld id="{EB37DED6-D4C7-42EE-AB49-D2E39E64FDE4}" type="slidenum">
              <a:rPr lang="it-IT" noProof="0" smtClean="0"/>
              <a:pPr/>
              <a:t>‹N›</a:t>
            </a:fld>
            <a:endParaRPr lang="it-IT" noProof="0"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contenuto 2"/>
          <p:cNvSpPr>
            <a:spLocks noGrp="1"/>
          </p:cNvSpPr>
          <p:nvPr>
            <p:ph sz="half" idx="1" hasCustomPrompt="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p:cNvSpPr>
            <a:spLocks noGrp="1"/>
          </p:cNvSpPr>
          <p:nvPr>
            <p:ph sz="half" idx="2" hasCustomPrompt="1"/>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p:cNvSpPr>
            <a:spLocks noGrp="1"/>
          </p:cNvSpPr>
          <p:nvPr>
            <p:ph type="dt" sz="half" idx="10"/>
          </p:nvPr>
        </p:nvSpPr>
        <p:spPr/>
        <p:txBody>
          <a:bodyPr rtlCol="0"/>
          <a:lstStyle/>
          <a:p>
            <a:pPr rtl="0"/>
            <a:fld id="{AAE4D822-00E1-4281-80FF-F3F1BB84EF41}" type="datetime1">
              <a:rPr lang="it-IT" noProof="0" smtClean="0"/>
              <a:t>20/11/2019</a:t>
            </a:fld>
            <a:endParaRPr lang="it-IT" noProof="0" dirty="0"/>
          </a:p>
        </p:txBody>
      </p:sp>
      <p:sp>
        <p:nvSpPr>
          <p:cNvPr id="6" name="Segnaposto piè di pagina 5"/>
          <p:cNvSpPr>
            <a:spLocks noGrp="1"/>
          </p:cNvSpPr>
          <p:nvPr>
            <p:ph type="ftr" sz="quarter" idx="11"/>
          </p:nvPr>
        </p:nvSpPr>
        <p:spPr/>
        <p:txBody>
          <a:bodyPr rtlCol="0"/>
          <a:lstStyle/>
          <a:p>
            <a:pPr rtl="0"/>
            <a:r>
              <a:rPr lang="it-IT" noProof="0" dirty="0"/>
              <a:t>Aggiungere un piè di pagina</a:t>
            </a:r>
          </a:p>
        </p:txBody>
      </p:sp>
      <p:sp>
        <p:nvSpPr>
          <p:cNvPr id="7" name="Segnaposto numero diapositiva 6"/>
          <p:cNvSpPr>
            <a:spLocks noGrp="1"/>
          </p:cNvSpPr>
          <p:nvPr>
            <p:ph type="sldNum" sz="quarter" idx="12"/>
          </p:nvPr>
        </p:nvSpPr>
        <p:spPr/>
        <p:txBody>
          <a:bodyPr rtlCol="0"/>
          <a:lstStyle/>
          <a:p>
            <a:pPr rtl="0"/>
            <a:fld id="{EB37DED6-D4C7-42EE-AB49-D2E39E64FDE4}" type="slidenum">
              <a:rPr lang="it-IT" noProof="0" smtClean="0"/>
              <a:t>‹N›</a:t>
            </a:fld>
            <a:endParaRPr lang="it-IT" noProof="0" dirty="0"/>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noProof="0"/>
              <a:t>Fare clic per modificare lo stile del titolo dello schema</a:t>
            </a:r>
          </a:p>
        </p:txBody>
      </p:sp>
      <p:sp>
        <p:nvSpPr>
          <p:cNvPr id="3" name="Segnaposto testo 2"/>
          <p:cNvSpPr>
            <a:spLocks noGrp="1"/>
          </p:cNvSpPr>
          <p:nvPr>
            <p:ph type="body" idx="1" hasCustomPrompt="1"/>
          </p:nvPr>
        </p:nvSpPr>
        <p:spPr>
          <a:xfrm>
            <a:off x="112137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it-IT" noProof="0"/>
              <a:t>Fare clic per modificare gli stili del testo dello schema</a:t>
            </a:r>
          </a:p>
        </p:txBody>
      </p:sp>
      <p:sp>
        <p:nvSpPr>
          <p:cNvPr id="4" name="Segnaposto contenuto 3"/>
          <p:cNvSpPr>
            <a:spLocks noGrp="1"/>
          </p:cNvSpPr>
          <p:nvPr>
            <p:ph sz="half" idx="2" hasCustomPrompt="1"/>
          </p:nvPr>
        </p:nvSpPr>
        <p:spPr>
          <a:xfrm>
            <a:off x="111730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p:cNvSpPr>
            <a:spLocks noGrp="1"/>
          </p:cNvSpPr>
          <p:nvPr>
            <p:ph type="body" sz="quarter" idx="3" hasCustomPrompt="1"/>
          </p:nvPr>
        </p:nvSpPr>
        <p:spPr>
          <a:xfrm>
            <a:off x="630162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it-IT" noProof="0"/>
              <a:t>Fare clic per modificare gli stili del testo dello schema</a:t>
            </a:r>
          </a:p>
        </p:txBody>
      </p:sp>
      <p:sp>
        <p:nvSpPr>
          <p:cNvPr id="6" name="Segnaposto contenuto 5"/>
          <p:cNvSpPr>
            <a:spLocks noGrp="1"/>
          </p:cNvSpPr>
          <p:nvPr>
            <p:ph sz="quarter" idx="4" hasCustomPrompt="1"/>
          </p:nvPr>
        </p:nvSpPr>
        <p:spPr>
          <a:xfrm>
            <a:off x="629755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p:cNvSpPr>
            <a:spLocks noGrp="1"/>
          </p:cNvSpPr>
          <p:nvPr>
            <p:ph type="dt" sz="half" idx="10"/>
          </p:nvPr>
        </p:nvSpPr>
        <p:spPr/>
        <p:txBody>
          <a:bodyPr rtlCol="0"/>
          <a:lstStyle/>
          <a:p>
            <a:pPr rtl="0"/>
            <a:fld id="{03C15EE4-9EF3-4043-B31F-6DE159E1A628}" type="datetime1">
              <a:rPr lang="it-IT" noProof="0" smtClean="0"/>
              <a:t>20/11/2019</a:t>
            </a:fld>
            <a:endParaRPr lang="it-IT" noProof="0" dirty="0"/>
          </a:p>
        </p:txBody>
      </p:sp>
      <p:sp>
        <p:nvSpPr>
          <p:cNvPr id="8" name="Segnaposto piè di pagina 7"/>
          <p:cNvSpPr>
            <a:spLocks noGrp="1"/>
          </p:cNvSpPr>
          <p:nvPr>
            <p:ph type="ftr" sz="quarter" idx="11"/>
          </p:nvPr>
        </p:nvSpPr>
        <p:spPr/>
        <p:txBody>
          <a:bodyPr rtlCol="0"/>
          <a:lstStyle/>
          <a:p>
            <a:pPr rtl="0"/>
            <a:r>
              <a:rPr lang="it-IT" noProof="0" dirty="0"/>
              <a:t>Aggiungere un piè di pagina</a:t>
            </a:r>
          </a:p>
        </p:txBody>
      </p:sp>
      <p:sp>
        <p:nvSpPr>
          <p:cNvPr id="9" name="Segnaposto numero diapositiva 8"/>
          <p:cNvSpPr>
            <a:spLocks noGrp="1"/>
          </p:cNvSpPr>
          <p:nvPr>
            <p:ph type="sldNum" sz="quarter" idx="12"/>
          </p:nvPr>
        </p:nvSpPr>
        <p:spPr/>
        <p:txBody>
          <a:bodyPr rtlCol="0"/>
          <a:lstStyle/>
          <a:p>
            <a:pPr rtl="0"/>
            <a:fld id="{EB37DED6-D4C7-42EE-AB49-D2E39E64FDE4}" type="slidenum">
              <a:rPr lang="it-IT" noProof="0" smtClean="0"/>
              <a:t>‹N›</a:t>
            </a:fld>
            <a:endParaRPr lang="it-IT" noProof="0" dirty="0"/>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data 2"/>
          <p:cNvSpPr>
            <a:spLocks noGrp="1"/>
          </p:cNvSpPr>
          <p:nvPr>
            <p:ph type="dt" sz="half" idx="10"/>
          </p:nvPr>
        </p:nvSpPr>
        <p:spPr/>
        <p:txBody>
          <a:bodyPr rtlCol="0"/>
          <a:lstStyle/>
          <a:p>
            <a:pPr rtl="0"/>
            <a:fld id="{DB715429-39D1-4868-A300-3EF63A48DC60}" type="datetime1">
              <a:rPr lang="it-IT" noProof="0" smtClean="0"/>
              <a:t>20/11/2019</a:t>
            </a:fld>
            <a:endParaRPr lang="it-IT" noProof="0" dirty="0"/>
          </a:p>
        </p:txBody>
      </p:sp>
      <p:sp>
        <p:nvSpPr>
          <p:cNvPr id="4" name="Segnaposto piè di pagina 3"/>
          <p:cNvSpPr>
            <a:spLocks noGrp="1"/>
          </p:cNvSpPr>
          <p:nvPr>
            <p:ph type="ftr" sz="quarter" idx="11"/>
          </p:nvPr>
        </p:nvSpPr>
        <p:spPr/>
        <p:txBody>
          <a:bodyPr rtlCol="0"/>
          <a:lstStyle/>
          <a:p>
            <a:pPr rtl="0"/>
            <a:r>
              <a:rPr lang="it-IT" noProof="0" dirty="0"/>
              <a:t>Aggiungere un piè di pagina</a:t>
            </a:r>
          </a:p>
        </p:txBody>
      </p:sp>
      <p:sp>
        <p:nvSpPr>
          <p:cNvPr id="5" name="Segnaposto numero diapositiva 4"/>
          <p:cNvSpPr>
            <a:spLocks noGrp="1"/>
          </p:cNvSpPr>
          <p:nvPr>
            <p:ph type="sldNum" sz="quarter" idx="12"/>
          </p:nvPr>
        </p:nvSpPr>
        <p:spPr/>
        <p:txBody>
          <a:bodyPr rtlCol="0"/>
          <a:lstStyle/>
          <a:p>
            <a:pPr rtl="0"/>
            <a:fld id="{EB37DED6-D4C7-42EE-AB49-D2E39E64FDE4}" type="slidenum">
              <a:rPr lang="it-IT" noProof="0" smtClean="0"/>
              <a:t>‹N›</a:t>
            </a:fld>
            <a:endParaRPr lang="it-IT" noProof="0" dirty="0"/>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3AA29C77-95B3-4A9D-BC2B-A5FF92B0D893}" type="datetime1">
              <a:rPr lang="it-IT" noProof="0" smtClean="0"/>
              <a:t>20/11/2019</a:t>
            </a:fld>
            <a:endParaRPr lang="it-IT" noProof="0" dirty="0"/>
          </a:p>
        </p:txBody>
      </p:sp>
      <p:sp>
        <p:nvSpPr>
          <p:cNvPr id="3" name="Segnaposto piè di pagina 2"/>
          <p:cNvSpPr>
            <a:spLocks noGrp="1"/>
          </p:cNvSpPr>
          <p:nvPr>
            <p:ph type="ftr" sz="quarter" idx="11"/>
          </p:nvPr>
        </p:nvSpPr>
        <p:spPr/>
        <p:txBody>
          <a:bodyPr rtlCol="0"/>
          <a:lstStyle/>
          <a:p>
            <a:pPr rtl="0"/>
            <a:r>
              <a:rPr lang="it-IT" noProof="0" dirty="0"/>
              <a:t>Aggiungere un piè di pagina</a:t>
            </a:r>
          </a:p>
        </p:txBody>
      </p:sp>
      <p:sp>
        <p:nvSpPr>
          <p:cNvPr id="4" name="Segnaposto numero diapositiva 3"/>
          <p:cNvSpPr>
            <a:spLocks noGrp="1"/>
          </p:cNvSpPr>
          <p:nvPr>
            <p:ph type="sldNum" sz="quarter" idx="12"/>
          </p:nvPr>
        </p:nvSpPr>
        <p:spPr/>
        <p:txBody>
          <a:bodyPr rtlCol="0"/>
          <a:lstStyle/>
          <a:p>
            <a:pPr rtl="0"/>
            <a:fld id="{EB37DED6-D4C7-42EE-AB49-D2E39E64FDE4}" type="slidenum">
              <a:rPr lang="it-IT" noProof="0" smtClean="0"/>
              <a:t>‹N›</a:t>
            </a:fld>
            <a:endParaRPr lang="it-IT" noProof="0" dirty="0"/>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ttango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2" name="Titolo 1"/>
          <p:cNvSpPr>
            <a:spLocks noGrp="1"/>
          </p:cNvSpPr>
          <p:nvPr>
            <p:ph type="title"/>
          </p:nvPr>
        </p:nvSpPr>
        <p:spPr>
          <a:xfrm>
            <a:off x="455612" y="1701800"/>
            <a:ext cx="3351927" cy="2844800"/>
          </a:xfrm>
        </p:spPr>
        <p:txBody>
          <a:bodyPr rtlCol="0" anchor="b">
            <a:normAutofit/>
          </a:bodyPr>
          <a:lstStyle>
            <a:lvl1pPr algn="l">
              <a:defRPr sz="2000" b="1">
                <a:effectLst/>
              </a:defRPr>
            </a:lvl1pPr>
          </a:lstStyle>
          <a:p>
            <a:pPr rtl="0"/>
            <a:r>
              <a:rPr lang="it-IT" noProof="0"/>
              <a:t>Fare clic per modificare lo stile del titolo dello schema</a:t>
            </a:r>
          </a:p>
        </p:txBody>
      </p:sp>
      <p:sp>
        <p:nvSpPr>
          <p:cNvPr id="3" name="Segnaposto contenuto 2"/>
          <p:cNvSpPr>
            <a:spLocks noGrp="1"/>
          </p:cNvSpPr>
          <p:nvPr>
            <p:ph idx="1" hasCustomPrompt="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p:cNvSpPr>
            <a:spLocks noGrp="1"/>
          </p:cNvSpPr>
          <p:nvPr>
            <p:ph type="body" sz="half" idx="2" hasCustomPrompt="1"/>
          </p:nvPr>
        </p:nvSpPr>
        <p:spPr>
          <a:xfrm>
            <a:off x="455612"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p>
            <a:pPr rtl="0"/>
            <a:fld id="{D8A450DA-893A-4440-9381-F1B98FE71D91}" type="datetime1">
              <a:rPr lang="it-IT" noProof="0" smtClean="0"/>
              <a:t>20/11/2019</a:t>
            </a:fld>
            <a:endParaRPr lang="it-IT" noProof="0" dirty="0"/>
          </a:p>
        </p:txBody>
      </p:sp>
      <p:sp>
        <p:nvSpPr>
          <p:cNvPr id="6" name="Segnaposto piè di pagina 5"/>
          <p:cNvSpPr>
            <a:spLocks noGrp="1"/>
          </p:cNvSpPr>
          <p:nvPr>
            <p:ph type="ftr" sz="quarter" idx="11"/>
          </p:nvPr>
        </p:nvSpPr>
        <p:spPr/>
        <p:txBody>
          <a:bodyPr rtlCol="0"/>
          <a:lstStyle/>
          <a:p>
            <a:pPr rtl="0"/>
            <a:r>
              <a:rPr lang="it-IT" noProof="0" dirty="0"/>
              <a:t>Aggiungere un piè di pagina</a:t>
            </a:r>
          </a:p>
        </p:txBody>
      </p:sp>
      <p:sp>
        <p:nvSpPr>
          <p:cNvPr id="7" name="Segnaposto numero diapositiva 6"/>
          <p:cNvSpPr>
            <a:spLocks noGrp="1"/>
          </p:cNvSpPr>
          <p:nvPr>
            <p:ph type="sldNum" sz="quarter" idx="12"/>
          </p:nvPr>
        </p:nvSpPr>
        <p:spPr/>
        <p:txBody>
          <a:bodyPr rtlCol="0"/>
          <a:lstStyle/>
          <a:p>
            <a:pPr rtl="0"/>
            <a:fld id="{2DFBB78A-01B4-41F2-96B0-677A4A282832}" type="slidenum">
              <a:rPr lang="it-IT" noProof="0" smtClean="0"/>
              <a:t>‹N›</a:t>
            </a:fld>
            <a:endParaRPr lang="it-IT" noProof="0" dirty="0"/>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2" name="Titolo 1"/>
          <p:cNvSpPr>
            <a:spLocks noGrp="1"/>
          </p:cNvSpPr>
          <p:nvPr>
            <p:ph type="title"/>
          </p:nvPr>
        </p:nvSpPr>
        <p:spPr>
          <a:xfrm>
            <a:off x="2437765" y="4800600"/>
            <a:ext cx="7313295" cy="762000"/>
          </a:xfrm>
        </p:spPr>
        <p:txBody>
          <a:bodyPr rtlCol="0" anchor="b">
            <a:normAutofit/>
          </a:bodyPr>
          <a:lstStyle>
            <a:lvl1pPr algn="l">
              <a:defRPr sz="2000" b="1">
                <a:effectLst/>
              </a:defRPr>
            </a:lvl1pPr>
          </a:lstStyle>
          <a:p>
            <a:pPr rtl="0"/>
            <a:r>
              <a:rPr lang="it-IT" noProof="0"/>
              <a:t>Fare clic per modificare lo stile del titolo dello schema</a:t>
            </a:r>
          </a:p>
        </p:txBody>
      </p:sp>
      <p:sp>
        <p:nvSpPr>
          <p:cNvPr id="3" name="Segnaposto immagine 2" descr="Segnaposto vuoto per aggiungere un'immagine. Fare clic sul segnaposto e selezionare l'immagine che si vuole aggiungere"/>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it-IT" noProof="0" dirty="0"/>
              <a:t>Fare clic sull'icona per inserire un'immagine</a:t>
            </a:r>
          </a:p>
        </p:txBody>
      </p:sp>
      <p:sp>
        <p:nvSpPr>
          <p:cNvPr id="4" name="Segnaposto testo 3"/>
          <p:cNvSpPr>
            <a:spLocks noGrp="1"/>
          </p:cNvSpPr>
          <p:nvPr>
            <p:ph type="body" sz="half" idx="2" hasCustomPrompt="1"/>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p>
            <a:pPr rtl="0"/>
            <a:fld id="{C5AFC59F-826B-40C9-AB91-B95568A58D6C}" type="datetime1">
              <a:rPr lang="it-IT" noProof="0" smtClean="0"/>
              <a:t>20/11/2019</a:t>
            </a:fld>
            <a:endParaRPr lang="it-IT" noProof="0" dirty="0"/>
          </a:p>
        </p:txBody>
      </p:sp>
      <p:sp>
        <p:nvSpPr>
          <p:cNvPr id="6" name="Segnaposto piè di pagina 5"/>
          <p:cNvSpPr>
            <a:spLocks noGrp="1"/>
          </p:cNvSpPr>
          <p:nvPr>
            <p:ph type="ftr" sz="quarter" idx="11"/>
          </p:nvPr>
        </p:nvSpPr>
        <p:spPr/>
        <p:txBody>
          <a:bodyPr rtlCol="0"/>
          <a:lstStyle/>
          <a:p>
            <a:pPr rtl="0"/>
            <a:r>
              <a:rPr lang="it-IT" noProof="0" dirty="0"/>
              <a:t>Aggiungere un piè di pagina</a:t>
            </a:r>
          </a:p>
        </p:txBody>
      </p:sp>
      <p:sp>
        <p:nvSpPr>
          <p:cNvPr id="7" name="Segnaposto numero diapositiva 6"/>
          <p:cNvSpPr>
            <a:spLocks noGrp="1"/>
          </p:cNvSpPr>
          <p:nvPr>
            <p:ph type="sldNum" sz="quarter" idx="12"/>
          </p:nvPr>
        </p:nvSpPr>
        <p:spPr/>
        <p:txBody>
          <a:bodyPr rtlCol="0"/>
          <a:lstStyle/>
          <a:p>
            <a:pPr rtl="0"/>
            <a:fld id="{2DFBB78A-01B4-41F2-96B0-677A4A282832}" type="slidenum">
              <a:rPr lang="it-IT" noProof="0" smtClean="0"/>
              <a:t>‹N›</a:t>
            </a:fld>
            <a:endParaRPr lang="it-IT" noProof="0" dirty="0"/>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uppo 6"/>
          <p:cNvGrpSpPr/>
          <p:nvPr/>
        </p:nvGrpSpPr>
        <p:grpSpPr>
          <a:xfrm>
            <a:off x="1620" y="0"/>
            <a:ext cx="12188952" cy="6858000"/>
            <a:chOff x="1620" y="0"/>
            <a:chExt cx="12188952" cy="6858000"/>
          </a:xfrm>
        </p:grpSpPr>
        <p:sp>
          <p:nvSpPr>
            <p:cNvPr id="10" name="Rettangolo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8" name="Rettangolo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grpSp>
      <p:sp>
        <p:nvSpPr>
          <p:cNvPr id="2" name="Segnaposto tito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it-IT" noProof="0"/>
              <a:t>Fare clic per modificare lo stile del titolo</a:t>
            </a:r>
          </a:p>
        </p:txBody>
      </p:sp>
      <p:sp>
        <p:nvSpPr>
          <p:cNvPr id="3" name="Segnaposto tes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pPr rtl="0"/>
            <a:fld id="{6B25C302-FD7D-401F-A6A6-4AFF83A1D16A}" type="datetime1">
              <a:rPr lang="it-IT" noProof="0" smtClean="0"/>
              <a:t>20/11/2019</a:t>
            </a:fld>
            <a:endParaRPr lang="it-IT" noProof="0" dirty="0"/>
          </a:p>
        </p:txBody>
      </p:sp>
      <p:sp>
        <p:nvSpPr>
          <p:cNvPr id="5" name="Segnaposto piè di pa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pPr rtl="0"/>
            <a:r>
              <a:rPr lang="it-IT" noProof="0" dirty="0"/>
              <a:t>Aggiungere un piè di pagina</a:t>
            </a:r>
          </a:p>
        </p:txBody>
      </p:sp>
      <p:sp>
        <p:nvSpPr>
          <p:cNvPr id="6" name="Segnaposto numero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pPr rtl="0"/>
            <a:fld id="{EB37DED6-D4C7-42EE-AB49-D2E39E64FDE4}" type="slidenum">
              <a:rPr lang="it-IT" noProof="0" smtClean="0"/>
              <a:pPr/>
              <a:t>‹N›</a:t>
            </a:fld>
            <a:endParaRPr lang="it-IT" noProof="0"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ctormanager.it/cartella-clinica-poliambulatori-studi-medici/"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normAutofit fontScale="90000"/>
          </a:bodyPr>
          <a:lstStyle/>
          <a:p>
            <a:pPr fontAlgn="base"/>
            <a:r>
              <a:rPr lang="it-IT" b="1" dirty="0"/>
              <a:t>Gestione e conservazione documentazione clinica e materiale radiografico</a:t>
            </a:r>
          </a:p>
        </p:txBody>
      </p:sp>
      <p:sp>
        <p:nvSpPr>
          <p:cNvPr id="3" name="Sottotitolo 2"/>
          <p:cNvSpPr>
            <a:spLocks noGrp="1"/>
          </p:cNvSpPr>
          <p:nvPr>
            <p:ph type="subTitle" idx="1"/>
          </p:nvPr>
        </p:nvSpPr>
        <p:spPr/>
        <p:txBody>
          <a:bodyPr rtlCol="0"/>
          <a:lstStyle/>
          <a:p>
            <a:pPr rtl="0"/>
            <a:r>
              <a:rPr lang="it-IT" dirty="0"/>
              <a:t>Dr.ssa Silvia Coronelli</a:t>
            </a:r>
          </a:p>
          <a:p>
            <a:pPr rtl="0"/>
            <a:r>
              <a:rPr lang="it-IT" dirty="0"/>
              <a:t>ANDI Milano Lodi Monza Brianza</a:t>
            </a: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24AB8-6F61-4E20-AFAF-A61B426CB753}"/>
              </a:ext>
            </a:extLst>
          </p:cNvPr>
          <p:cNvSpPr>
            <a:spLocks noGrp="1"/>
          </p:cNvSpPr>
          <p:nvPr>
            <p:ph type="title"/>
          </p:nvPr>
        </p:nvSpPr>
        <p:spPr>
          <a:xfrm>
            <a:off x="1117309" y="332656"/>
            <a:ext cx="10157354" cy="1397000"/>
          </a:xfrm>
        </p:spPr>
        <p:txBody>
          <a:bodyPr/>
          <a:lstStyle/>
          <a:p>
            <a:r>
              <a:rPr lang="it-IT" dirty="0"/>
              <a:t>Art. 26</a:t>
            </a:r>
            <a:br>
              <a:rPr lang="it-IT" dirty="0"/>
            </a:br>
            <a:r>
              <a:rPr lang="it-IT" dirty="0"/>
              <a:t>Cartella clinica</a:t>
            </a:r>
          </a:p>
        </p:txBody>
      </p:sp>
      <p:sp>
        <p:nvSpPr>
          <p:cNvPr id="3" name="Segnaposto contenuto 2">
            <a:extLst>
              <a:ext uri="{FF2B5EF4-FFF2-40B4-BE49-F238E27FC236}">
                <a16:creationId xmlns:a16="http://schemas.microsoft.com/office/drawing/2014/main" id="{2B1ECAAE-CD22-43AC-93B8-DFCF3AF91F2B}"/>
              </a:ext>
            </a:extLst>
          </p:cNvPr>
          <p:cNvSpPr>
            <a:spLocks noGrp="1"/>
          </p:cNvSpPr>
          <p:nvPr>
            <p:ph idx="1"/>
          </p:nvPr>
        </p:nvSpPr>
        <p:spPr>
          <a:xfrm>
            <a:off x="1117309" y="1916832"/>
            <a:ext cx="10157354" cy="4470400"/>
          </a:xfrm>
        </p:spPr>
        <p:txBody>
          <a:bodyPr>
            <a:normAutofit fontScale="92500" lnSpcReduction="20000"/>
          </a:bodyPr>
          <a:lstStyle/>
          <a:p>
            <a:r>
              <a:rPr lang="it-IT" dirty="0"/>
              <a:t>Il medico redige la cartella clinica, quale documento essenziale dell’evento ricovero, con completezza, chiarezza e diligenza e ne tutela la riservatezza; </a:t>
            </a:r>
            <a:r>
              <a:rPr lang="it-IT" b="1" dirty="0"/>
              <a:t>le eventuali correzioni vanno motivate e sottoscritte.</a:t>
            </a:r>
          </a:p>
          <a:p>
            <a:r>
              <a:rPr lang="it-IT" dirty="0"/>
              <a:t>Il medico riporta nella cartella clinica i </a:t>
            </a:r>
            <a:r>
              <a:rPr lang="it-IT" b="1" dirty="0"/>
              <a:t>dati anamnestici </a:t>
            </a:r>
            <a:r>
              <a:rPr lang="it-IT" dirty="0"/>
              <a:t>e quelli obiettivi relativi alla condizione clinica e alle </a:t>
            </a:r>
            <a:r>
              <a:rPr lang="it-IT" b="1" dirty="0"/>
              <a:t>attività</a:t>
            </a:r>
            <a:r>
              <a:rPr lang="it-IT" dirty="0"/>
              <a:t> diagnostico-terapeutiche a tal fine praticate; registra il </a:t>
            </a:r>
            <a:r>
              <a:rPr lang="it-IT" b="1" dirty="0"/>
              <a:t>decorso</a:t>
            </a:r>
            <a:r>
              <a:rPr lang="it-IT" dirty="0"/>
              <a:t> </a:t>
            </a:r>
            <a:r>
              <a:rPr lang="it-IT" b="1" dirty="0"/>
              <a:t>clinico</a:t>
            </a:r>
            <a:r>
              <a:rPr lang="it-IT" dirty="0"/>
              <a:t> assistenziale nel suo contestuale manifestarsi o nell’eventuale pianificazione anticipata delle cure nel caso di paziente con malattia progressiva, garantendo la </a:t>
            </a:r>
            <a:r>
              <a:rPr lang="it-IT" b="1" dirty="0"/>
              <a:t>tracciabilità</a:t>
            </a:r>
            <a:r>
              <a:rPr lang="it-IT" dirty="0"/>
              <a:t> della sua redazione.</a:t>
            </a:r>
          </a:p>
          <a:p>
            <a:r>
              <a:rPr lang="it-IT" dirty="0"/>
              <a:t>Il medico </a:t>
            </a:r>
            <a:r>
              <a:rPr lang="it-IT" b="1" dirty="0"/>
              <a:t>registra</a:t>
            </a:r>
            <a:r>
              <a:rPr lang="it-IT" dirty="0"/>
              <a:t> nella cartella clinica i modi e i tempi </a:t>
            </a:r>
            <a:r>
              <a:rPr lang="it-IT" b="1" dirty="0"/>
              <a:t>dell’informazione</a:t>
            </a:r>
            <a:r>
              <a:rPr lang="it-IT" dirty="0"/>
              <a:t> e i termini del </a:t>
            </a:r>
            <a:r>
              <a:rPr lang="it-IT" b="1" dirty="0"/>
              <a:t>consenso</a:t>
            </a:r>
            <a:r>
              <a:rPr lang="it-IT" dirty="0"/>
              <a:t> o </a:t>
            </a:r>
            <a:r>
              <a:rPr lang="it-IT" b="1" dirty="0"/>
              <a:t>dissenso</a:t>
            </a:r>
            <a:r>
              <a:rPr lang="it-IT" dirty="0"/>
              <a:t> della persona assistita o del suo rappresentante legale anche relativamente al trattamento dei </a:t>
            </a:r>
            <a:r>
              <a:rPr lang="it-IT" b="1" dirty="0"/>
              <a:t>dati sensibili</a:t>
            </a:r>
            <a:r>
              <a:rPr lang="it-IT" dirty="0"/>
              <a:t>, in particolare in casi di arruolamento in protocolli di ricerca. </a:t>
            </a:r>
          </a:p>
        </p:txBody>
      </p:sp>
    </p:spTree>
    <p:extLst>
      <p:ext uri="{BB962C8B-B14F-4D97-AF65-F5344CB8AC3E}">
        <p14:creationId xmlns:p14="http://schemas.microsoft.com/office/powerpoint/2010/main" val="45903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551437C-418D-4D08-9C88-7039ACD05ABE}"/>
              </a:ext>
            </a:extLst>
          </p:cNvPr>
          <p:cNvSpPr txBox="1"/>
          <p:nvPr/>
        </p:nvSpPr>
        <p:spPr>
          <a:xfrm>
            <a:off x="1881944" y="2681103"/>
            <a:ext cx="8424936" cy="1495794"/>
          </a:xfrm>
          <a:prstGeom prst="rect">
            <a:avLst/>
          </a:prstGeom>
          <a:noFill/>
        </p:spPr>
        <p:txBody>
          <a:bodyPr wrap="square" rtlCol="0">
            <a:spAutoFit/>
          </a:bodyPr>
          <a:lstStyle/>
          <a:p>
            <a:pPr>
              <a:lnSpc>
                <a:spcPct val="95000"/>
              </a:lnSpc>
            </a:pPr>
            <a:r>
              <a:rPr lang="it-IT" dirty="0"/>
              <a:t>Ne deriva che, pur in assenza di obbligo, sia fortemente consigliabile conservare la documentazione clinica per il </a:t>
            </a:r>
            <a:r>
              <a:rPr lang="it-IT" b="1" dirty="0"/>
              <a:t>periodo pari alla prescrizione dell’azione di risarcimento del danno</a:t>
            </a:r>
            <a:r>
              <a:rPr lang="it-IT" dirty="0"/>
              <a:t>.</a:t>
            </a:r>
          </a:p>
        </p:txBody>
      </p:sp>
    </p:spTree>
    <p:extLst>
      <p:ext uri="{BB962C8B-B14F-4D97-AF65-F5344CB8AC3E}">
        <p14:creationId xmlns:p14="http://schemas.microsoft.com/office/powerpoint/2010/main" val="27270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7726868-6348-4356-A4CE-C76787F54037}"/>
              </a:ext>
            </a:extLst>
          </p:cNvPr>
          <p:cNvSpPr txBox="1"/>
          <p:nvPr/>
        </p:nvSpPr>
        <p:spPr>
          <a:xfrm>
            <a:off x="1161864" y="2828835"/>
            <a:ext cx="9865096" cy="1200329"/>
          </a:xfrm>
          <a:prstGeom prst="rect">
            <a:avLst/>
          </a:prstGeom>
          <a:noFill/>
        </p:spPr>
        <p:txBody>
          <a:bodyPr wrap="square" rtlCol="0">
            <a:spAutoFit/>
          </a:bodyPr>
          <a:lstStyle/>
          <a:p>
            <a:pPr fontAlgn="base"/>
            <a:r>
              <a:rPr lang="it-IT" dirty="0"/>
              <a:t>Ma come essere conformi alla </a:t>
            </a:r>
            <a:r>
              <a:rPr lang="it-IT" b="1" dirty="0"/>
              <a:t>normativa cartella clinica</a:t>
            </a:r>
            <a:r>
              <a:rPr lang="it-IT" dirty="0"/>
              <a:t>?</a:t>
            </a:r>
          </a:p>
          <a:p>
            <a:pPr fontAlgn="base"/>
            <a:r>
              <a:rPr lang="it-IT" dirty="0"/>
              <a:t>Quali sono i requisiti essenziali?</a:t>
            </a:r>
          </a:p>
          <a:p>
            <a:pPr fontAlgn="base"/>
            <a:r>
              <a:rPr lang="it-IT" dirty="0"/>
              <a:t>Come gestire la conservazione della cartella clinica, </a:t>
            </a:r>
            <a:r>
              <a:rPr lang="it-IT" dirty="0" err="1"/>
              <a:t>etc</a:t>
            </a:r>
            <a:r>
              <a:rPr lang="it-IT" dirty="0"/>
              <a:t>?</a:t>
            </a:r>
          </a:p>
        </p:txBody>
      </p:sp>
    </p:spTree>
    <p:extLst>
      <p:ext uri="{BB962C8B-B14F-4D97-AF65-F5344CB8AC3E}">
        <p14:creationId xmlns:p14="http://schemas.microsoft.com/office/powerpoint/2010/main" val="350548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3076BA-412F-4480-92BB-15B2EA2021C4}"/>
              </a:ext>
            </a:extLst>
          </p:cNvPr>
          <p:cNvSpPr>
            <a:spLocks noGrp="1"/>
          </p:cNvSpPr>
          <p:nvPr>
            <p:ph type="title"/>
          </p:nvPr>
        </p:nvSpPr>
        <p:spPr>
          <a:xfrm>
            <a:off x="1015735" y="908720"/>
            <a:ext cx="10157354" cy="1224136"/>
          </a:xfrm>
        </p:spPr>
        <p:txBody>
          <a:bodyPr>
            <a:normAutofit fontScale="90000"/>
          </a:bodyPr>
          <a:lstStyle/>
          <a:p>
            <a:pPr fontAlgn="base"/>
            <a:br>
              <a:rPr lang="it-IT" dirty="0"/>
            </a:br>
            <a:r>
              <a:rPr lang="it-IT" dirty="0"/>
              <a:t>Gli aspetti fondamentali della normativa cartella clinica</a:t>
            </a:r>
          </a:p>
        </p:txBody>
      </p:sp>
      <p:sp>
        <p:nvSpPr>
          <p:cNvPr id="3" name="CasellaDiTesto 2">
            <a:extLst>
              <a:ext uri="{FF2B5EF4-FFF2-40B4-BE49-F238E27FC236}">
                <a16:creationId xmlns:a16="http://schemas.microsoft.com/office/drawing/2014/main" id="{66BACF07-9E20-48C6-96C9-1A7F9CD50A34}"/>
              </a:ext>
            </a:extLst>
          </p:cNvPr>
          <p:cNvSpPr txBox="1"/>
          <p:nvPr/>
        </p:nvSpPr>
        <p:spPr>
          <a:xfrm>
            <a:off x="909836" y="2636912"/>
            <a:ext cx="10657184" cy="2197525"/>
          </a:xfrm>
          <a:prstGeom prst="rect">
            <a:avLst/>
          </a:prstGeom>
          <a:noFill/>
        </p:spPr>
        <p:txBody>
          <a:bodyPr wrap="square" rtlCol="0">
            <a:spAutoFit/>
          </a:bodyPr>
          <a:lstStyle/>
          <a:p>
            <a:pPr marL="457200" indent="-457200">
              <a:lnSpc>
                <a:spcPct val="95000"/>
              </a:lnSpc>
              <a:buFont typeface="+mj-lt"/>
              <a:buAutoNum type="arabicPeriod"/>
            </a:pPr>
            <a:r>
              <a:rPr lang="it-IT" dirty="0"/>
              <a:t>Compilazione</a:t>
            </a:r>
          </a:p>
          <a:p>
            <a:pPr marL="457200" indent="-457200">
              <a:lnSpc>
                <a:spcPct val="95000"/>
              </a:lnSpc>
              <a:buFont typeface="+mj-lt"/>
              <a:buAutoNum type="arabicPeriod"/>
            </a:pPr>
            <a:r>
              <a:rPr lang="it-IT" dirty="0"/>
              <a:t>Conservazione</a:t>
            </a:r>
          </a:p>
          <a:p>
            <a:pPr marL="457200" indent="-457200">
              <a:lnSpc>
                <a:spcPct val="95000"/>
              </a:lnSpc>
              <a:buFont typeface="+mj-lt"/>
              <a:buAutoNum type="arabicPeriod"/>
            </a:pPr>
            <a:r>
              <a:rPr lang="it-IT" dirty="0"/>
              <a:t>Archiviazione</a:t>
            </a:r>
          </a:p>
          <a:p>
            <a:pPr marL="457200" indent="-457200">
              <a:lnSpc>
                <a:spcPct val="95000"/>
              </a:lnSpc>
              <a:buFont typeface="+mj-lt"/>
              <a:buAutoNum type="arabicPeriod"/>
            </a:pPr>
            <a:r>
              <a:rPr lang="it-IT" dirty="0"/>
              <a:t>Tutela della riservatezza</a:t>
            </a:r>
          </a:p>
          <a:p>
            <a:pPr marL="457200" indent="-457200">
              <a:lnSpc>
                <a:spcPct val="95000"/>
              </a:lnSpc>
              <a:buFont typeface="+mj-lt"/>
              <a:buAutoNum type="arabicPeriod"/>
            </a:pPr>
            <a:r>
              <a:rPr lang="it-IT" dirty="0"/>
              <a:t>Segreto professionale</a:t>
            </a:r>
          </a:p>
          <a:p>
            <a:pPr marL="457200" indent="-457200">
              <a:lnSpc>
                <a:spcPct val="95000"/>
              </a:lnSpc>
              <a:buFont typeface="+mj-lt"/>
              <a:buAutoNum type="arabicPeriod"/>
            </a:pPr>
            <a:endParaRPr lang="it-IT" dirty="0"/>
          </a:p>
        </p:txBody>
      </p:sp>
    </p:spTree>
    <p:extLst>
      <p:ext uri="{BB962C8B-B14F-4D97-AF65-F5344CB8AC3E}">
        <p14:creationId xmlns:p14="http://schemas.microsoft.com/office/powerpoint/2010/main" val="42437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1023C-A02E-4336-AF3D-249C1FB9C45B}"/>
              </a:ext>
            </a:extLst>
          </p:cNvPr>
          <p:cNvSpPr>
            <a:spLocks noGrp="1"/>
          </p:cNvSpPr>
          <p:nvPr>
            <p:ph type="title"/>
          </p:nvPr>
        </p:nvSpPr>
        <p:spPr>
          <a:xfrm>
            <a:off x="1102518" y="404664"/>
            <a:ext cx="10157354" cy="936104"/>
          </a:xfrm>
        </p:spPr>
        <p:txBody>
          <a:bodyPr>
            <a:normAutofit/>
          </a:bodyPr>
          <a:lstStyle/>
          <a:p>
            <a:pPr fontAlgn="base"/>
            <a:r>
              <a:rPr lang="it-IT" dirty="0"/>
              <a:t>1. Compilazione cartella clinica</a:t>
            </a:r>
          </a:p>
        </p:txBody>
      </p:sp>
      <p:sp>
        <p:nvSpPr>
          <p:cNvPr id="3" name="Segnaposto contenuto 2">
            <a:extLst>
              <a:ext uri="{FF2B5EF4-FFF2-40B4-BE49-F238E27FC236}">
                <a16:creationId xmlns:a16="http://schemas.microsoft.com/office/drawing/2014/main" id="{D4FC475E-2934-494F-8061-05B4BA2C0DF8}"/>
              </a:ext>
            </a:extLst>
          </p:cNvPr>
          <p:cNvSpPr>
            <a:spLocks noGrp="1"/>
          </p:cNvSpPr>
          <p:nvPr>
            <p:ph idx="1"/>
          </p:nvPr>
        </p:nvSpPr>
        <p:spPr>
          <a:xfrm>
            <a:off x="1138031" y="1844824"/>
            <a:ext cx="10157354" cy="4470400"/>
          </a:xfrm>
        </p:spPr>
        <p:txBody>
          <a:bodyPr/>
          <a:lstStyle/>
          <a:p>
            <a:pPr fontAlgn="base"/>
            <a:r>
              <a:rPr lang="it-IT" dirty="0"/>
              <a:t>Ogni cartella clinica nella sua veste di raccolta organica e funzionale dei dati, a seconda della branca specialistica, si deve comporre di diverse parti, tutte individuabili in modo da garantire una semplice e rapida visualizzazione.</a:t>
            </a:r>
            <a:br>
              <a:rPr lang="it-IT" dirty="0"/>
            </a:br>
            <a:endParaRPr lang="it-IT" dirty="0"/>
          </a:p>
          <a:p>
            <a:pPr fontAlgn="base"/>
            <a:r>
              <a:rPr lang="it-IT" dirty="0"/>
              <a:t>È indispensabile che la cartella clinica contenga specifici elementi (generalità paziente, terapia, consensi e dichiarazioni di volontà, etc) e risponda ai </a:t>
            </a:r>
            <a:r>
              <a:rPr lang="it-IT" b="1" dirty="0"/>
              <a:t>requisiti essenziali</a:t>
            </a:r>
            <a:r>
              <a:rPr lang="it-IT" dirty="0"/>
              <a:t> previsti per la </a:t>
            </a:r>
            <a:r>
              <a:rPr lang="it-IT" b="1" dirty="0"/>
              <a:t>compilazione</a:t>
            </a:r>
            <a:r>
              <a:rPr lang="it-IT" dirty="0"/>
              <a:t> di qualsiasi certificazione sanitaria.</a:t>
            </a:r>
          </a:p>
          <a:p>
            <a:pPr marL="0" indent="0">
              <a:buNone/>
            </a:pPr>
            <a:br>
              <a:rPr lang="it-IT" dirty="0"/>
            </a:br>
            <a:endParaRPr lang="it-IT" dirty="0"/>
          </a:p>
        </p:txBody>
      </p:sp>
    </p:spTree>
    <p:extLst>
      <p:ext uri="{BB962C8B-B14F-4D97-AF65-F5344CB8AC3E}">
        <p14:creationId xmlns:p14="http://schemas.microsoft.com/office/powerpoint/2010/main" val="1108818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75C0AF-8716-491A-BCD8-B7D7F492BDF3}"/>
              </a:ext>
            </a:extLst>
          </p:cNvPr>
          <p:cNvSpPr>
            <a:spLocks noGrp="1"/>
          </p:cNvSpPr>
          <p:nvPr>
            <p:ph type="title"/>
          </p:nvPr>
        </p:nvSpPr>
        <p:spPr>
          <a:xfrm>
            <a:off x="1015735" y="292100"/>
            <a:ext cx="10157354" cy="787400"/>
          </a:xfrm>
        </p:spPr>
        <p:txBody>
          <a:bodyPr>
            <a:normAutofit/>
          </a:bodyPr>
          <a:lstStyle/>
          <a:p>
            <a:r>
              <a:rPr lang="it-IT" sz="2400" dirty="0"/>
              <a:t>Requisiti essenziali per la compilazione</a:t>
            </a:r>
          </a:p>
        </p:txBody>
      </p:sp>
      <p:sp>
        <p:nvSpPr>
          <p:cNvPr id="3" name="Segnaposto contenuto 2">
            <a:extLst>
              <a:ext uri="{FF2B5EF4-FFF2-40B4-BE49-F238E27FC236}">
                <a16:creationId xmlns:a16="http://schemas.microsoft.com/office/drawing/2014/main" id="{946E4B17-1E18-4FFB-9928-9519BF351238}"/>
              </a:ext>
            </a:extLst>
          </p:cNvPr>
          <p:cNvSpPr>
            <a:spLocks noGrp="1"/>
          </p:cNvSpPr>
          <p:nvPr>
            <p:ph idx="1"/>
          </p:nvPr>
        </p:nvSpPr>
        <p:spPr>
          <a:xfrm>
            <a:off x="1015735" y="1196752"/>
            <a:ext cx="10157354" cy="5115520"/>
          </a:xfrm>
        </p:spPr>
        <p:txBody>
          <a:bodyPr>
            <a:normAutofit fontScale="25000" lnSpcReduction="20000"/>
          </a:bodyPr>
          <a:lstStyle/>
          <a:p>
            <a:pPr algn="just" fontAlgn="base">
              <a:lnSpc>
                <a:spcPct val="120000"/>
              </a:lnSpc>
            </a:pPr>
            <a:r>
              <a:rPr lang="it-IT" sz="7200" dirty="0">
                <a:latin typeface="+mj-lt"/>
              </a:rPr>
              <a:t>la </a:t>
            </a:r>
            <a:r>
              <a:rPr lang="it-IT" sz="7200" b="1" dirty="0">
                <a:latin typeface="+mj-lt"/>
              </a:rPr>
              <a:t>chiarezza</a:t>
            </a:r>
            <a:r>
              <a:rPr lang="it-IT" sz="7200" dirty="0">
                <a:latin typeface="+mj-lt"/>
              </a:rPr>
              <a:t>,  il contenuto della cartella clinica deve essere chiaramente leggibile e comprensibile, anche da persone non esperte quali possono essere i pazienti</a:t>
            </a:r>
          </a:p>
          <a:p>
            <a:pPr algn="just" fontAlgn="base">
              <a:lnSpc>
                <a:spcPct val="120000"/>
              </a:lnSpc>
            </a:pPr>
            <a:r>
              <a:rPr lang="it-IT" sz="7200" dirty="0">
                <a:latin typeface="+mj-lt"/>
              </a:rPr>
              <a:t>la </a:t>
            </a:r>
            <a:r>
              <a:rPr lang="it-IT" sz="7200" b="1" dirty="0">
                <a:latin typeface="+mj-lt"/>
              </a:rPr>
              <a:t>veridicità</a:t>
            </a:r>
            <a:r>
              <a:rPr lang="it-IT" sz="7200" dirty="0">
                <a:latin typeface="+mj-lt"/>
              </a:rPr>
              <a:t>,  dati ed eventi vanno annotati in una cartella clinica contestualmente al loro verificarsi o nell’immediata successione degli stessi,</a:t>
            </a:r>
          </a:p>
          <a:p>
            <a:pPr algn="just" fontAlgn="base">
              <a:lnSpc>
                <a:spcPct val="120000"/>
              </a:lnSpc>
            </a:pPr>
            <a:r>
              <a:rPr lang="it-IT" sz="7200" dirty="0">
                <a:latin typeface="+mj-lt"/>
              </a:rPr>
              <a:t>la </a:t>
            </a:r>
            <a:r>
              <a:rPr lang="it-IT" sz="7200" b="1" dirty="0">
                <a:latin typeface="+mj-lt"/>
              </a:rPr>
              <a:t>rintracciabilità</a:t>
            </a:r>
            <a:r>
              <a:rPr lang="it-IT" sz="7200" dirty="0">
                <a:latin typeface="+mj-lt"/>
              </a:rPr>
              <a:t>,  ovvero la possibilità di poter risalire a tutte le attività, agli esecutori, ai materiali ed ai documenti che costituiscono la sottoscrizione della stessa,</a:t>
            </a:r>
          </a:p>
          <a:p>
            <a:pPr algn="just" fontAlgn="base">
              <a:lnSpc>
                <a:spcPct val="120000"/>
              </a:lnSpc>
            </a:pPr>
            <a:r>
              <a:rPr lang="it-IT" sz="7200" b="1" dirty="0">
                <a:latin typeface="+mj-lt"/>
              </a:rPr>
              <a:t>l’accuratezza</a:t>
            </a:r>
            <a:r>
              <a:rPr lang="it-IT" sz="7200" dirty="0">
                <a:latin typeface="+mj-lt"/>
              </a:rPr>
              <a:t>,  relativamente ai dati ed alle informazioni prodotte. Ossia, ogni struttura sanitaria deve definire con apposito regolamento procedure atte a garantire l’accuratezza dei dati prodotti e delle loro eventuali trascrizioni,</a:t>
            </a:r>
          </a:p>
          <a:p>
            <a:pPr algn="just" fontAlgn="base">
              <a:lnSpc>
                <a:spcPct val="120000"/>
              </a:lnSpc>
            </a:pPr>
            <a:r>
              <a:rPr lang="it-IT" sz="7200" dirty="0">
                <a:latin typeface="+mj-lt"/>
              </a:rPr>
              <a:t>la </a:t>
            </a:r>
            <a:r>
              <a:rPr lang="it-IT" sz="7200" b="1" dirty="0">
                <a:latin typeface="+mj-lt"/>
              </a:rPr>
              <a:t>pertinenza</a:t>
            </a:r>
            <a:r>
              <a:rPr lang="it-IT" sz="7200" dirty="0">
                <a:latin typeface="+mj-lt"/>
              </a:rPr>
              <a:t>,  ovvero la correlazione delle informazioni riportate in cartella rispetto sia alle esigenze informative definite, sia dalle condizioni cliniche del paziente,</a:t>
            </a:r>
          </a:p>
          <a:p>
            <a:pPr algn="just" fontAlgn="base">
              <a:lnSpc>
                <a:spcPct val="120000"/>
              </a:lnSpc>
            </a:pPr>
            <a:r>
              <a:rPr lang="it-IT" sz="7200" dirty="0">
                <a:latin typeface="+mj-lt"/>
              </a:rPr>
              <a:t>la </a:t>
            </a:r>
            <a:r>
              <a:rPr lang="it-IT" sz="7200" b="1" dirty="0">
                <a:latin typeface="+mj-lt"/>
              </a:rPr>
              <a:t>completezza</a:t>
            </a:r>
            <a:r>
              <a:rPr lang="it-IT" sz="7200" dirty="0">
                <a:latin typeface="+mj-lt"/>
              </a:rPr>
              <a:t>,  ovvero l’inserimento in cartella di tutti gli elementi che compongono un dato evento.</a:t>
            </a:r>
          </a:p>
          <a:p>
            <a:pPr marL="0" indent="0">
              <a:buNone/>
            </a:pPr>
            <a:br>
              <a:rPr lang="it-IT" dirty="0"/>
            </a:br>
            <a:endParaRPr lang="it-IT" dirty="0"/>
          </a:p>
        </p:txBody>
      </p:sp>
    </p:spTree>
    <p:extLst>
      <p:ext uri="{BB962C8B-B14F-4D97-AF65-F5344CB8AC3E}">
        <p14:creationId xmlns:p14="http://schemas.microsoft.com/office/powerpoint/2010/main" val="112596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52DA0D8-D5A6-4DF7-A55C-41CB8BB97956}"/>
              </a:ext>
            </a:extLst>
          </p:cNvPr>
          <p:cNvSpPr txBox="1"/>
          <p:nvPr/>
        </p:nvSpPr>
        <p:spPr>
          <a:xfrm>
            <a:off x="1089856" y="1720840"/>
            <a:ext cx="10009112" cy="3416320"/>
          </a:xfrm>
          <a:prstGeom prst="rect">
            <a:avLst/>
          </a:prstGeom>
          <a:noFill/>
        </p:spPr>
        <p:txBody>
          <a:bodyPr wrap="square" rtlCol="0">
            <a:spAutoFit/>
          </a:bodyPr>
          <a:lstStyle/>
          <a:p>
            <a:pPr marL="304747" indent="-304747" algn="just" fontAlgn="base">
              <a:lnSpc>
                <a:spcPct val="95000"/>
              </a:lnSpc>
              <a:spcBef>
                <a:spcPts val="1866"/>
              </a:spcBef>
              <a:buClr>
                <a:schemeClr val="accent6">
                  <a:lumMod val="50000"/>
                </a:schemeClr>
              </a:buClr>
              <a:buSzPct val="100000"/>
              <a:buFont typeface="Arial" pitchFamily="34" charset="0"/>
              <a:buChar char="•"/>
            </a:pPr>
            <a:r>
              <a:rPr lang="it-IT" dirty="0"/>
              <a:t>Nella cartella clinica redatta in formato digitale (documento informatico), invece, pur sempre trattandosi di un documento amministrativo con natura di atto pubblico, è necessario inoltre garantire (secondo quanto disciplinato dalla normativa cartella clinica): autenticità, l’attribuzione di diverse annotazioni ai diversi soggetti che sono intervenuti nella sua stesura, integrità e non modificabilità, possibile estrazione di copie.</a:t>
            </a:r>
          </a:p>
          <a:p>
            <a:br>
              <a:rPr lang="it-IT" dirty="0"/>
            </a:br>
            <a:endParaRPr lang="it-IT" dirty="0"/>
          </a:p>
        </p:txBody>
      </p:sp>
    </p:spTree>
    <p:extLst>
      <p:ext uri="{BB962C8B-B14F-4D97-AF65-F5344CB8AC3E}">
        <p14:creationId xmlns:p14="http://schemas.microsoft.com/office/powerpoint/2010/main" val="405231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05955B6-6443-478D-A8DC-87B9607A2B2D}"/>
              </a:ext>
            </a:extLst>
          </p:cNvPr>
          <p:cNvSpPr/>
          <p:nvPr/>
        </p:nvSpPr>
        <p:spPr>
          <a:xfrm>
            <a:off x="1089856" y="870864"/>
            <a:ext cx="10009112" cy="5116272"/>
          </a:xfrm>
          <a:prstGeom prst="rect">
            <a:avLst/>
          </a:prstGeom>
        </p:spPr>
        <p:txBody>
          <a:bodyPr wrap="square">
            <a:spAutoFit/>
          </a:bodyPr>
          <a:lstStyle/>
          <a:p>
            <a:pPr algn="just" fontAlgn="base"/>
            <a:r>
              <a:rPr lang="it-IT" sz="4400" dirty="0">
                <a:solidFill>
                  <a:schemeClr val="accent2">
                    <a:lumMod val="50000"/>
                  </a:schemeClr>
                </a:solidFill>
                <a:latin typeface="+mj-lt"/>
                <a:ea typeface="+mj-ea"/>
                <a:cs typeface="+mj-cs"/>
              </a:rPr>
              <a:t>2.Conservazione cartella clinica</a:t>
            </a:r>
          </a:p>
          <a:p>
            <a:pPr marL="304747" indent="-304747" algn="just" fontAlgn="base">
              <a:lnSpc>
                <a:spcPct val="95000"/>
              </a:lnSpc>
              <a:spcBef>
                <a:spcPts val="1866"/>
              </a:spcBef>
              <a:buClr>
                <a:schemeClr val="accent6">
                  <a:lumMod val="50000"/>
                </a:schemeClr>
              </a:buClr>
              <a:buSzPct val="100000"/>
              <a:buFont typeface="Arial" pitchFamily="34" charset="0"/>
              <a:buChar char="•"/>
            </a:pPr>
            <a:r>
              <a:rPr lang="it-IT" dirty="0"/>
              <a:t>La corretta gestione della cartella clinica ne include una adeguata conservazione, sia durante il tempo di apertura del documento, sia successivamente alla chiusura. La struttura ambulatoriale di fatto, deve predisporre, documentare e mantenere attive procedure di custodia che garantiscano sia l’integrità della documentazione (non manomissione, non danneggiamento, non smarrimento), sia l’accessibilità ai soli aventi diritto.</a:t>
            </a:r>
          </a:p>
          <a:p>
            <a:pPr marL="304747" indent="-304747" algn="just" fontAlgn="base">
              <a:lnSpc>
                <a:spcPct val="95000"/>
              </a:lnSpc>
              <a:spcBef>
                <a:spcPts val="1866"/>
              </a:spcBef>
              <a:buClr>
                <a:schemeClr val="accent6">
                  <a:lumMod val="50000"/>
                </a:schemeClr>
              </a:buClr>
              <a:buSzPct val="100000"/>
              <a:buFont typeface="Arial" pitchFamily="34" charset="0"/>
              <a:buChar char="•"/>
            </a:pPr>
            <a:r>
              <a:rPr lang="it-IT" dirty="0"/>
              <a:t>Considerata anche in virtù della tutela della privacy, la custodia della cartella clinica rientra anch’essa nell’alveo dei trattamenti di dati personali sensibili.</a:t>
            </a:r>
          </a:p>
        </p:txBody>
      </p:sp>
    </p:spTree>
    <p:extLst>
      <p:ext uri="{BB962C8B-B14F-4D97-AF65-F5344CB8AC3E}">
        <p14:creationId xmlns:p14="http://schemas.microsoft.com/office/powerpoint/2010/main" val="2618272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CD95BF-D4DF-4D47-B7DF-9AEB5A757B47}"/>
              </a:ext>
            </a:extLst>
          </p:cNvPr>
          <p:cNvSpPr/>
          <p:nvPr/>
        </p:nvSpPr>
        <p:spPr>
          <a:xfrm>
            <a:off x="981844" y="548680"/>
            <a:ext cx="10513168" cy="5472780"/>
          </a:xfrm>
          <a:prstGeom prst="rect">
            <a:avLst/>
          </a:prstGeom>
        </p:spPr>
        <p:txBody>
          <a:bodyPr wrap="square">
            <a:spAutoFit/>
          </a:bodyPr>
          <a:lstStyle/>
          <a:p>
            <a:pPr fontAlgn="base">
              <a:lnSpc>
                <a:spcPct val="85000"/>
              </a:lnSpc>
              <a:spcBef>
                <a:spcPct val="0"/>
              </a:spcBef>
            </a:pPr>
            <a:r>
              <a:rPr lang="it-IT" sz="4400" dirty="0">
                <a:solidFill>
                  <a:schemeClr val="accent2">
                    <a:lumMod val="50000"/>
                  </a:schemeClr>
                </a:solidFill>
                <a:latin typeface="+mj-lt"/>
                <a:ea typeface="+mj-ea"/>
                <a:cs typeface="+mj-cs"/>
              </a:rPr>
              <a:t>3.Archiviazione cartella clinica</a:t>
            </a:r>
          </a:p>
          <a:p>
            <a:pPr marL="304747" indent="-304747" algn="just" fontAlgn="base">
              <a:lnSpc>
                <a:spcPct val="95000"/>
              </a:lnSpc>
              <a:spcBef>
                <a:spcPts val="1866"/>
              </a:spcBef>
              <a:buClr>
                <a:schemeClr val="accent6">
                  <a:lumMod val="50000"/>
                </a:schemeClr>
              </a:buClr>
              <a:buSzPct val="100000"/>
              <a:buFont typeface="Arial" pitchFamily="34" charset="0"/>
              <a:buChar char="•"/>
            </a:pPr>
            <a:r>
              <a:rPr lang="it-IT" dirty="0"/>
              <a:t>L’archiviazione della cartella clinica deve riguardare esclusivamente </a:t>
            </a:r>
            <a:r>
              <a:rPr lang="it-IT" b="1" dirty="0"/>
              <a:t>cartelle cliniche chiuse</a:t>
            </a:r>
            <a:r>
              <a:rPr lang="it-IT" dirty="0"/>
              <a:t>, e come tali </a:t>
            </a:r>
            <a:r>
              <a:rPr lang="it-IT" b="1" dirty="0"/>
              <a:t>insuscettibili di modifiche</a:t>
            </a:r>
            <a:r>
              <a:rPr lang="it-IT" dirty="0"/>
              <a:t>. Secondo la normativa cartella clinica, la responsabilità della custodia delle cartelle cliniche è del </a:t>
            </a:r>
            <a:r>
              <a:rPr lang="it-IT" b="1" dirty="0"/>
              <a:t>direttore sanitario</a:t>
            </a:r>
            <a:r>
              <a:rPr lang="it-IT" dirty="0"/>
              <a:t> che riveste la qualifica di responsabile del trattamento dei dati personali sensibili e deve predisporre apposito </a:t>
            </a:r>
            <a:r>
              <a:rPr lang="it-IT" b="1" dirty="0"/>
              <a:t>archivio autonomo </a:t>
            </a:r>
            <a:r>
              <a:rPr lang="it-IT" dirty="0"/>
              <a:t>(indipendente </a:t>
            </a:r>
            <a:r>
              <a:rPr lang="it-IT" b="1" dirty="0"/>
              <a:t>dalle Unità Operative di produzione</a:t>
            </a:r>
            <a:r>
              <a:rPr lang="it-IT" dirty="0"/>
              <a:t> della documentazione sanitaria) a cui affidare la conservazione della documentazione sanitaria.  Caratteristiche basilari dell’archivio sono la centralizzazione, la semplicità e precisione nell’archiviazione, la rapidità di consultazione (oggi sempre più facilitato dalla progressiva dematerializzazione documentale ed informatizzazione degli archivi).</a:t>
            </a:r>
          </a:p>
        </p:txBody>
      </p:sp>
    </p:spTree>
    <p:extLst>
      <p:ext uri="{BB962C8B-B14F-4D97-AF65-F5344CB8AC3E}">
        <p14:creationId xmlns:p14="http://schemas.microsoft.com/office/powerpoint/2010/main" val="84655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A7AE137-1FB4-4220-B0FB-14637713FCFA}"/>
              </a:ext>
            </a:extLst>
          </p:cNvPr>
          <p:cNvSpPr/>
          <p:nvPr/>
        </p:nvSpPr>
        <p:spPr>
          <a:xfrm>
            <a:off x="873832" y="1720840"/>
            <a:ext cx="10441160" cy="3416320"/>
          </a:xfrm>
          <a:prstGeom prst="rect">
            <a:avLst/>
          </a:prstGeom>
        </p:spPr>
        <p:txBody>
          <a:bodyPr wrap="square">
            <a:spAutoFit/>
          </a:bodyPr>
          <a:lstStyle/>
          <a:p>
            <a:r>
              <a:rPr lang="it-IT" dirty="0"/>
              <a:t>È importante distinguere che:</a:t>
            </a:r>
            <a:br>
              <a:rPr lang="it-IT" dirty="0"/>
            </a:br>
            <a:r>
              <a:rPr lang="it-IT" dirty="0"/>
              <a:t>•  In </a:t>
            </a:r>
            <a:r>
              <a:rPr lang="it-IT" b="1" dirty="0"/>
              <a:t>regime di degenza</a:t>
            </a:r>
            <a:r>
              <a:rPr lang="it-IT" dirty="0"/>
              <a:t>, la Cartella Clinica, richiede conservazione temporalmente </a:t>
            </a:r>
            <a:r>
              <a:rPr lang="it-IT" b="1" dirty="0"/>
              <a:t>illimitata</a:t>
            </a:r>
            <a:r>
              <a:rPr lang="it-IT" dirty="0"/>
              <a:t>, poiché rappresenta atto pubblico indispensabile a fornire certezza dei fatti, oltre a costituire una preziosa fonte documentale per le ricerche di carattere storico sanitario.</a:t>
            </a:r>
            <a:br>
              <a:rPr lang="it-IT" dirty="0"/>
            </a:br>
            <a:r>
              <a:rPr lang="it-IT" dirty="0"/>
              <a:t>•  In </a:t>
            </a:r>
            <a:r>
              <a:rPr lang="it-IT" b="1" dirty="0"/>
              <a:t>regime ambulatoriale</a:t>
            </a:r>
            <a:r>
              <a:rPr lang="it-IT" dirty="0"/>
              <a:t>, invece, cartella clinica e annesso materiale diagnostico devono essere conservati per un periodo di </a:t>
            </a:r>
            <a:r>
              <a:rPr lang="it-IT" b="1" dirty="0"/>
              <a:t>almeno 10 anni</a:t>
            </a:r>
            <a:r>
              <a:rPr lang="it-IT" dirty="0">
                <a:solidFill>
                  <a:srgbClr val="5D5D5D"/>
                </a:solidFill>
                <a:latin typeface="Roboto"/>
              </a:rPr>
              <a:t>.</a:t>
            </a:r>
            <a:endParaRPr lang="it-IT" dirty="0"/>
          </a:p>
        </p:txBody>
      </p:sp>
    </p:spTree>
    <p:extLst>
      <p:ext uri="{BB962C8B-B14F-4D97-AF65-F5344CB8AC3E}">
        <p14:creationId xmlns:p14="http://schemas.microsoft.com/office/powerpoint/2010/main" val="37139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A07F53F-9EB5-4790-B63D-8C252E6EC7E9}"/>
              </a:ext>
            </a:extLst>
          </p:cNvPr>
          <p:cNvSpPr>
            <a:spLocks noGrp="1"/>
          </p:cNvSpPr>
          <p:nvPr>
            <p:ph type="title"/>
          </p:nvPr>
        </p:nvSpPr>
        <p:spPr>
          <a:xfrm>
            <a:off x="1265600" y="836712"/>
            <a:ext cx="9657623" cy="720080"/>
          </a:xfrm>
        </p:spPr>
        <p:txBody>
          <a:bodyPr>
            <a:noAutofit/>
          </a:bodyPr>
          <a:lstStyle/>
          <a:p>
            <a:r>
              <a:rPr lang="it-IT" sz="3600" b="1"/>
              <a:t>COS’E’ UN DOCUMENTO?</a:t>
            </a:r>
            <a:endParaRPr lang="it-IT" sz="3600" b="1" dirty="0"/>
          </a:p>
        </p:txBody>
      </p:sp>
      <p:sp>
        <p:nvSpPr>
          <p:cNvPr id="4" name="Segnaposto contenuto 3">
            <a:extLst>
              <a:ext uri="{FF2B5EF4-FFF2-40B4-BE49-F238E27FC236}">
                <a16:creationId xmlns:a16="http://schemas.microsoft.com/office/drawing/2014/main" id="{413C5421-59E6-41FC-8529-4E6AFFC9CD23}"/>
              </a:ext>
            </a:extLst>
          </p:cNvPr>
          <p:cNvSpPr>
            <a:spLocks noGrp="1"/>
          </p:cNvSpPr>
          <p:nvPr>
            <p:ph idx="1"/>
          </p:nvPr>
        </p:nvSpPr>
        <p:spPr/>
        <p:txBody>
          <a:bodyPr>
            <a:normAutofit fontScale="92500" lnSpcReduction="10000"/>
          </a:bodyPr>
          <a:lstStyle/>
          <a:p>
            <a:r>
              <a:rPr lang="it-IT" dirty="0"/>
              <a:t>dal latino </a:t>
            </a:r>
            <a:r>
              <a:rPr lang="it-IT" b="1" dirty="0"/>
              <a:t>documentum</a:t>
            </a:r>
            <a:r>
              <a:rPr lang="it-IT" dirty="0"/>
              <a:t>, derivato a sua volta da </a:t>
            </a:r>
            <a:r>
              <a:rPr lang="it-IT" dirty="0" err="1"/>
              <a:t>docère</a:t>
            </a:r>
            <a:r>
              <a:rPr lang="it-IT" dirty="0"/>
              <a:t> cioè “informare, far sapere, insegnare”, significava “testimonianza”, cioè “prova”.</a:t>
            </a:r>
          </a:p>
          <a:p>
            <a:r>
              <a:rPr lang="it-IT" dirty="0"/>
              <a:t>dall’Enciclopedia italiana Treccani  «</a:t>
            </a:r>
            <a:r>
              <a:rPr lang="it-IT" b="1" dirty="0"/>
              <a:t>documento</a:t>
            </a:r>
            <a:r>
              <a:rPr lang="it-IT" dirty="0"/>
              <a:t>» : qualsiasi oggetto materiale in grado di rappresentare e far conoscere un determinato fatto storico.</a:t>
            </a:r>
          </a:p>
          <a:p>
            <a:pPr marL="0" indent="0">
              <a:buNone/>
            </a:pPr>
            <a:r>
              <a:rPr lang="it-IT" dirty="0"/>
              <a:t>Si tratta di fatti e oggetti, dunque, o meglio, nell’ambito sanitario, di atti e oggetti: i primi sono ricoveri, visite ambulatoriali, esami di laboratorio e strumentali, prestazioni riabilitative e infermieristiche, che sono variamente rappresentati con scritti, immagini e sistemi informatici (gli oggetti della definizione), strumenti di lavoro fondamentali nella quotidianità di ogni operatore sanitario, che ne è al tempo stesso produttore e fruitore.</a:t>
            </a:r>
          </a:p>
          <a:p>
            <a:endParaRPr lang="it-IT" dirty="0"/>
          </a:p>
        </p:txBody>
      </p:sp>
    </p:spTree>
    <p:extLst>
      <p:ext uri="{BB962C8B-B14F-4D97-AF65-F5344CB8AC3E}">
        <p14:creationId xmlns:p14="http://schemas.microsoft.com/office/powerpoint/2010/main" val="307514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B220466-9D43-4364-A863-F53AD4FA2D9D}"/>
              </a:ext>
            </a:extLst>
          </p:cNvPr>
          <p:cNvSpPr/>
          <p:nvPr/>
        </p:nvSpPr>
        <p:spPr>
          <a:xfrm>
            <a:off x="1150825" y="2068627"/>
            <a:ext cx="9887173" cy="2720745"/>
          </a:xfrm>
          <a:prstGeom prst="rect">
            <a:avLst/>
          </a:prstGeom>
        </p:spPr>
        <p:txBody>
          <a:bodyPr wrap="square">
            <a:spAutoFit/>
          </a:bodyPr>
          <a:lstStyle/>
          <a:p>
            <a:pPr fontAlgn="base">
              <a:lnSpc>
                <a:spcPct val="85000"/>
              </a:lnSpc>
              <a:spcBef>
                <a:spcPct val="0"/>
              </a:spcBef>
            </a:pPr>
            <a:r>
              <a:rPr lang="it-IT" sz="4400" dirty="0">
                <a:solidFill>
                  <a:schemeClr val="accent2">
                    <a:lumMod val="50000"/>
                  </a:schemeClr>
                </a:solidFill>
                <a:latin typeface="+mj-lt"/>
                <a:ea typeface="+mj-ea"/>
                <a:cs typeface="+mj-cs"/>
              </a:rPr>
              <a:t>4.Tutela della Riservatezza </a:t>
            </a:r>
          </a:p>
          <a:p>
            <a:pPr fontAlgn="base">
              <a:lnSpc>
                <a:spcPct val="85000"/>
              </a:lnSpc>
              <a:spcBef>
                <a:spcPct val="0"/>
              </a:spcBef>
            </a:pPr>
            <a:endParaRPr lang="it-IT" sz="4400" dirty="0">
              <a:solidFill>
                <a:schemeClr val="accent2">
                  <a:lumMod val="50000"/>
                </a:schemeClr>
              </a:solidFill>
              <a:latin typeface="+mj-lt"/>
              <a:ea typeface="+mj-ea"/>
              <a:cs typeface="+mj-cs"/>
            </a:endParaRPr>
          </a:p>
          <a:p>
            <a:pPr fontAlgn="base"/>
            <a:r>
              <a:rPr lang="it-IT" dirty="0"/>
              <a:t>Tutte le informazioni contenute nella cartella clinica sono per legge considerate strettamente riservate e personali e di conseguenza non possono essere divulgate a meno che non vi sia una richiesta dell’interessato</a:t>
            </a:r>
            <a:r>
              <a:rPr lang="it-IT" dirty="0">
                <a:solidFill>
                  <a:srgbClr val="5D5D5D"/>
                </a:solidFill>
                <a:latin typeface="Roboto"/>
              </a:rPr>
              <a:t>.</a:t>
            </a:r>
            <a:endParaRPr lang="it-IT" b="0" i="0" dirty="0">
              <a:solidFill>
                <a:srgbClr val="5D5D5D"/>
              </a:solidFill>
              <a:effectLst/>
              <a:latin typeface="Roboto"/>
            </a:endParaRPr>
          </a:p>
        </p:txBody>
      </p:sp>
    </p:spTree>
    <p:extLst>
      <p:ext uri="{BB962C8B-B14F-4D97-AF65-F5344CB8AC3E}">
        <p14:creationId xmlns:p14="http://schemas.microsoft.com/office/powerpoint/2010/main" val="106526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E98076B-80C1-4756-AD21-475ACFE7EAE5}"/>
              </a:ext>
            </a:extLst>
          </p:cNvPr>
          <p:cNvSpPr/>
          <p:nvPr/>
        </p:nvSpPr>
        <p:spPr>
          <a:xfrm>
            <a:off x="842697" y="478448"/>
            <a:ext cx="10503430" cy="5901103"/>
          </a:xfrm>
          <a:prstGeom prst="rect">
            <a:avLst/>
          </a:prstGeom>
        </p:spPr>
        <p:txBody>
          <a:bodyPr wrap="square">
            <a:spAutoFit/>
          </a:bodyPr>
          <a:lstStyle/>
          <a:p>
            <a:pPr fontAlgn="base">
              <a:lnSpc>
                <a:spcPct val="95000"/>
              </a:lnSpc>
              <a:spcBef>
                <a:spcPts val="1866"/>
              </a:spcBef>
              <a:buClr>
                <a:schemeClr val="accent6">
                  <a:lumMod val="50000"/>
                </a:schemeClr>
              </a:buClr>
              <a:buSzPct val="100000"/>
            </a:pPr>
            <a:r>
              <a:rPr lang="it-IT" dirty="0"/>
              <a:t>La scheda sanitaria può essere rilasciata:</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al diretto interessato</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al tutore o a chi esercita la patria potestà in caso di minore o incapace</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a persona fornita di delega</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all’Autorità giudiziaria</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agli enti previdenziali (INAIL, INPS, ecc.)</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al S.S.N.</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agli eredi legittimi con riserva per determinate notizie</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per raccolte epidemiologiche scientifico-statistico purché sia mantenuto l’anonimato</a:t>
            </a:r>
          </a:p>
        </p:txBody>
      </p:sp>
    </p:spTree>
    <p:extLst>
      <p:ext uri="{BB962C8B-B14F-4D97-AF65-F5344CB8AC3E}">
        <p14:creationId xmlns:p14="http://schemas.microsoft.com/office/powerpoint/2010/main" val="89234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11F9C65-6A80-4839-9EB7-79F8879709A7}"/>
              </a:ext>
            </a:extLst>
          </p:cNvPr>
          <p:cNvSpPr/>
          <p:nvPr/>
        </p:nvSpPr>
        <p:spPr>
          <a:xfrm>
            <a:off x="765820" y="1536174"/>
            <a:ext cx="10081120" cy="2677656"/>
          </a:xfrm>
          <a:prstGeom prst="rect">
            <a:avLst/>
          </a:prstGeom>
        </p:spPr>
        <p:txBody>
          <a:bodyPr wrap="square">
            <a:spAutoFit/>
          </a:bodyPr>
          <a:lstStyle/>
          <a:p>
            <a:r>
              <a:rPr lang="it-IT" dirty="0"/>
              <a:t>La scheda sanitaria non può essere rilasciata:</a:t>
            </a:r>
          </a:p>
          <a:p>
            <a:pPr marL="342900" indent="-342900">
              <a:buClr>
                <a:srgbClr val="0070C0"/>
              </a:buClr>
              <a:buFont typeface="Arial" panose="020B0604020202020204" pitchFamily="34" charset="0"/>
              <a:buChar char="•"/>
            </a:pPr>
            <a:r>
              <a:rPr lang="it-IT" dirty="0"/>
              <a:t>a terzi se non muniti di delega (compresi il coniuge o i parenti stretti)</a:t>
            </a:r>
          </a:p>
          <a:p>
            <a:pPr marL="342900" indent="-342900">
              <a:buClr>
                <a:srgbClr val="0070C0"/>
              </a:buClr>
              <a:buFont typeface="Arial" panose="020B0604020202020204" pitchFamily="34" charset="0"/>
              <a:buChar char="•"/>
            </a:pPr>
            <a:r>
              <a:rPr lang="it-IT" dirty="0"/>
              <a:t>ad altri medici senza la autorizzazione del paziente</a:t>
            </a:r>
          </a:p>
          <a:p>
            <a:pPr marL="342900" indent="-342900">
              <a:buClr>
                <a:srgbClr val="0070C0"/>
              </a:buClr>
              <a:buFont typeface="Arial" panose="020B0604020202020204" pitchFamily="34" charset="0"/>
              <a:buChar char="•"/>
            </a:pPr>
            <a:r>
              <a:rPr lang="it-IT" dirty="0"/>
              <a:t>ai patronati</a:t>
            </a:r>
          </a:p>
          <a:p>
            <a:pPr marL="342900" indent="-342900">
              <a:buClr>
                <a:srgbClr val="0070C0"/>
              </a:buClr>
              <a:buFont typeface="Arial" panose="020B0604020202020204" pitchFamily="34" charset="0"/>
              <a:buChar char="•"/>
            </a:pPr>
            <a:r>
              <a:rPr lang="it-IT" dirty="0"/>
              <a:t>ai Ministeri e all’Autorità di PS solo le notizie a seguito di precisi quesiti di ordine sanitario</a:t>
            </a:r>
          </a:p>
        </p:txBody>
      </p:sp>
    </p:spTree>
    <p:extLst>
      <p:ext uri="{BB962C8B-B14F-4D97-AF65-F5344CB8AC3E}">
        <p14:creationId xmlns:p14="http://schemas.microsoft.com/office/powerpoint/2010/main" val="191679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C0834ED4-7FF3-4A2B-B95F-1B8E157B2F7A}"/>
              </a:ext>
            </a:extLst>
          </p:cNvPr>
          <p:cNvSpPr/>
          <p:nvPr/>
        </p:nvSpPr>
        <p:spPr>
          <a:xfrm>
            <a:off x="873832" y="2681103"/>
            <a:ext cx="10441160" cy="1495794"/>
          </a:xfrm>
          <a:prstGeom prst="rect">
            <a:avLst/>
          </a:prstGeom>
        </p:spPr>
        <p:txBody>
          <a:bodyPr wrap="square">
            <a:spAutoFit/>
          </a:bodyPr>
          <a:lstStyle/>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Nel caso in cui i dati personali si riferiscano a persone decedute, il diritto di accesso a dati personali può essere esercitato da chi ha un interesse proprio o agisce a tutela dell’interessato o per ragioni familiari meritevoli di protezione</a:t>
            </a:r>
          </a:p>
        </p:txBody>
      </p:sp>
    </p:spTree>
    <p:extLst>
      <p:ext uri="{BB962C8B-B14F-4D97-AF65-F5344CB8AC3E}">
        <p14:creationId xmlns:p14="http://schemas.microsoft.com/office/powerpoint/2010/main" val="407399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E7D92F5-25AB-4068-9408-4D03CE0F7EB8}"/>
              </a:ext>
            </a:extLst>
          </p:cNvPr>
          <p:cNvSpPr/>
          <p:nvPr/>
        </p:nvSpPr>
        <p:spPr>
          <a:xfrm>
            <a:off x="801824" y="1155813"/>
            <a:ext cx="10585176" cy="4546373"/>
          </a:xfrm>
          <a:prstGeom prst="rect">
            <a:avLst/>
          </a:prstGeom>
        </p:spPr>
        <p:txBody>
          <a:bodyPr wrap="square">
            <a:spAutoFit/>
          </a:bodyPr>
          <a:lstStyle/>
          <a:p>
            <a:pPr marL="304747" indent="-304747" algn="just" fontAlgn="base">
              <a:lnSpc>
                <a:spcPct val="95000"/>
              </a:lnSpc>
              <a:spcBef>
                <a:spcPts val="1866"/>
              </a:spcBef>
              <a:buClr>
                <a:schemeClr val="accent6">
                  <a:lumMod val="50000"/>
                </a:schemeClr>
              </a:buClr>
              <a:buSzPct val="100000"/>
              <a:buFont typeface="Arial" pitchFamily="34" charset="0"/>
              <a:buChar char="•"/>
            </a:pPr>
            <a:r>
              <a:rPr lang="it-IT" dirty="0"/>
              <a:t>Copia della cartella clinica di un defunto può essere richiesta dai legittimari della stesso (ex. art. 536 c.c.) e precisamente: il coniuge, i figli legittimi, i figli naturali, in mancanza dei predetti gli ascendenti legittimi, nonché, dagli eredi testamentari.</a:t>
            </a:r>
          </a:p>
          <a:p>
            <a:pPr marL="304747" indent="-304747" algn="just" fontAlgn="base">
              <a:lnSpc>
                <a:spcPct val="95000"/>
              </a:lnSpc>
              <a:spcBef>
                <a:spcPts val="1866"/>
              </a:spcBef>
              <a:buClr>
                <a:schemeClr val="accent6">
                  <a:lumMod val="50000"/>
                </a:schemeClr>
              </a:buClr>
              <a:buSzPct val="100000"/>
              <a:buFont typeface="Arial" pitchFamily="34" charset="0"/>
              <a:buChar char="•"/>
            </a:pPr>
            <a:r>
              <a:rPr lang="it-IT" dirty="0"/>
              <a:t>Al momento del rilascio il richiedente dovrà presentare una autocertificazione attestante la qualità di legittimo erede, la relazione di parentale esistente con il defunto nonché l’indicazione dei dati anagrafici del paziente, della data di entrata, dimissione o decesso e l’indicazione precisa della clinica/reparto in cui il paziente è stato ricoverato. Quando le persone indicate nel comma precedente siano più e vi è dissenso, decide l’autorità giudiziaria.</a:t>
            </a:r>
          </a:p>
        </p:txBody>
      </p:sp>
    </p:spTree>
    <p:extLst>
      <p:ext uri="{BB962C8B-B14F-4D97-AF65-F5344CB8AC3E}">
        <p14:creationId xmlns:p14="http://schemas.microsoft.com/office/powerpoint/2010/main" val="146036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E6DCD97-3D0E-417E-81FA-D53D70DF487D}"/>
              </a:ext>
            </a:extLst>
          </p:cNvPr>
          <p:cNvSpPr/>
          <p:nvPr/>
        </p:nvSpPr>
        <p:spPr>
          <a:xfrm>
            <a:off x="1053852" y="1745205"/>
            <a:ext cx="10081120" cy="3367589"/>
          </a:xfrm>
          <a:prstGeom prst="rect">
            <a:avLst/>
          </a:prstGeom>
        </p:spPr>
        <p:txBody>
          <a:bodyPr wrap="square">
            <a:spAutoFit/>
          </a:bodyPr>
          <a:lstStyle/>
          <a:p>
            <a:pPr fontAlgn="base">
              <a:lnSpc>
                <a:spcPct val="85000"/>
              </a:lnSpc>
              <a:spcBef>
                <a:spcPct val="0"/>
              </a:spcBef>
            </a:pPr>
            <a:r>
              <a:rPr lang="it-IT" sz="4400" dirty="0">
                <a:solidFill>
                  <a:schemeClr val="accent2">
                    <a:lumMod val="50000"/>
                  </a:schemeClr>
                </a:solidFill>
                <a:latin typeface="+mj-lt"/>
                <a:ea typeface="+mj-ea"/>
                <a:cs typeface="+mj-cs"/>
              </a:rPr>
              <a:t>5.Il segreto professionale</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La cartella clinica è un </a:t>
            </a:r>
            <a:r>
              <a:rPr lang="it-IT" b="1" dirty="0"/>
              <a:t>atto riservato</a:t>
            </a:r>
            <a:r>
              <a:rPr lang="it-IT" dirty="0"/>
              <a:t> dell’attività sanitaria, per cui </a:t>
            </a:r>
            <a:r>
              <a:rPr lang="it-IT" b="1" dirty="0"/>
              <a:t>chiunque venga a conoscenza</a:t>
            </a:r>
            <a:r>
              <a:rPr lang="it-IT" dirty="0"/>
              <a:t> di notizie in essa contenute, deve ritenersi </a:t>
            </a:r>
            <a:r>
              <a:rPr lang="it-IT" b="1" dirty="0"/>
              <a:t>obbligato al segreto professionale</a:t>
            </a:r>
            <a:r>
              <a:rPr lang="it-IT" dirty="0"/>
              <a:t> e quindi soggetto alla disciplina giuridica del segreto professionale. Illegittima divulgazione del contenuto della cartella clinica può condurre a </a:t>
            </a:r>
            <a:r>
              <a:rPr lang="it-IT" b="1" dirty="0"/>
              <a:t>conseguenze</a:t>
            </a:r>
            <a:r>
              <a:rPr lang="it-IT" dirty="0"/>
              <a:t> di </a:t>
            </a:r>
            <a:r>
              <a:rPr lang="it-IT" b="1" dirty="0"/>
              <a:t>ordine penale</a:t>
            </a:r>
            <a:r>
              <a:rPr lang="it-IT" dirty="0"/>
              <a:t> per violazione del segreto professionale e di quello d’ufficio.</a:t>
            </a:r>
          </a:p>
        </p:txBody>
      </p:sp>
    </p:spTree>
    <p:extLst>
      <p:ext uri="{BB962C8B-B14F-4D97-AF65-F5344CB8AC3E}">
        <p14:creationId xmlns:p14="http://schemas.microsoft.com/office/powerpoint/2010/main" val="327964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5B4C8B8-1413-4AA9-AE84-7364E39E24EF}"/>
              </a:ext>
            </a:extLst>
          </p:cNvPr>
          <p:cNvSpPr/>
          <p:nvPr/>
        </p:nvSpPr>
        <p:spPr>
          <a:xfrm>
            <a:off x="765820" y="1351508"/>
            <a:ext cx="10657184" cy="4524315"/>
          </a:xfrm>
          <a:prstGeom prst="rect">
            <a:avLst/>
          </a:prstGeom>
        </p:spPr>
        <p:txBody>
          <a:bodyPr wrap="square">
            <a:spAutoFit/>
          </a:bodyPr>
          <a:lstStyle/>
          <a:p>
            <a:pPr algn="just"/>
            <a:r>
              <a:rPr lang="it-IT" dirty="0"/>
              <a:t>Se nello studio medico lavora una segretaria con accesso alle schede sanitarie, il medico titolare deve darle l’autorizzazione scritta specificando per quali competenza è autorizzata a consultare la scheda sanitaria.</a:t>
            </a:r>
          </a:p>
          <a:p>
            <a:pPr algn="just"/>
            <a:r>
              <a:rPr lang="it-IT" dirty="0"/>
              <a:t>Tale autorizzazione deve essere conservata dal titolare e dalla segretaria e essere disponibile in studio per eventuali controlli e rinnovata tutte le volte che viene cambiata la segretaria e comunque almeno una volta all’anno. Le schede sanitarie debbono essere custodite in uno schedario dotato di serratura se ai locali accedono persone diverse dal medico titolare e in caso di scheda sanitaria informatizzata deve essere prevista una password per l’accesso al programma contenente i dati sanitari.</a:t>
            </a:r>
          </a:p>
        </p:txBody>
      </p:sp>
    </p:spTree>
    <p:extLst>
      <p:ext uri="{BB962C8B-B14F-4D97-AF65-F5344CB8AC3E}">
        <p14:creationId xmlns:p14="http://schemas.microsoft.com/office/powerpoint/2010/main" val="250766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C893281-38A7-4499-A239-6BEB6F91528F}"/>
              </a:ext>
            </a:extLst>
          </p:cNvPr>
          <p:cNvSpPr/>
          <p:nvPr/>
        </p:nvSpPr>
        <p:spPr>
          <a:xfrm>
            <a:off x="657808" y="663371"/>
            <a:ext cx="10873208" cy="5531258"/>
          </a:xfrm>
          <a:prstGeom prst="rect">
            <a:avLst/>
          </a:prstGeom>
        </p:spPr>
        <p:txBody>
          <a:bodyPr wrap="square">
            <a:spAutoFit/>
          </a:bodyPr>
          <a:lstStyle/>
          <a:p>
            <a:pPr fontAlgn="base">
              <a:lnSpc>
                <a:spcPct val="85000"/>
              </a:lnSpc>
              <a:spcBef>
                <a:spcPct val="0"/>
              </a:spcBef>
            </a:pPr>
            <a:r>
              <a:rPr lang="it-IT" sz="4400" dirty="0">
                <a:solidFill>
                  <a:schemeClr val="accent2">
                    <a:lumMod val="50000"/>
                  </a:schemeClr>
                </a:solidFill>
                <a:latin typeface="+mj-lt"/>
                <a:ea typeface="+mj-ea"/>
                <a:cs typeface="+mj-cs"/>
              </a:rPr>
              <a:t>Responsabilità</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I principali illeciti riguardanti la documentazione sanitaria sono:</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la violazione del segreto professionale (art. 622 c.p.).</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la violazione della privacy (o, meglio, le inosservanze al Regolamento Privacy);</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il falso materiale (artt. 476, 477 e 485 c.p.);</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il falso ideologico (artt. 479, 480 e 481c.p.);</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la truffa (artt. 640 e 640 bis c.p.);</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Sono reato, inoltre, la soppressione, distruzione, o occultamento di documenti sanitari (art. 490 c.p.).</a:t>
            </a:r>
          </a:p>
        </p:txBody>
      </p:sp>
    </p:spTree>
    <p:extLst>
      <p:ext uri="{BB962C8B-B14F-4D97-AF65-F5344CB8AC3E}">
        <p14:creationId xmlns:p14="http://schemas.microsoft.com/office/powerpoint/2010/main" val="221036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1ADBDC0-1681-48F5-8666-45744D47A855}"/>
              </a:ext>
            </a:extLst>
          </p:cNvPr>
          <p:cNvSpPr/>
          <p:nvPr/>
        </p:nvSpPr>
        <p:spPr>
          <a:xfrm>
            <a:off x="765820" y="385859"/>
            <a:ext cx="10657184" cy="6086282"/>
          </a:xfrm>
          <a:prstGeom prst="rect">
            <a:avLst/>
          </a:prstGeom>
        </p:spPr>
        <p:txBody>
          <a:bodyPr wrap="square">
            <a:spAutoFit/>
          </a:bodyPr>
          <a:lstStyle/>
          <a:p>
            <a:pPr marL="304747" indent="-304747" algn="just" fontAlgn="base">
              <a:lnSpc>
                <a:spcPct val="95000"/>
              </a:lnSpc>
              <a:spcBef>
                <a:spcPts val="1866"/>
              </a:spcBef>
              <a:buClr>
                <a:schemeClr val="accent6">
                  <a:lumMod val="50000"/>
                </a:schemeClr>
              </a:buClr>
              <a:buSzPct val="100000"/>
              <a:buFont typeface="Arial" pitchFamily="34" charset="0"/>
              <a:buChar char="•"/>
            </a:pPr>
            <a:r>
              <a:rPr lang="it-IT" dirty="0"/>
              <a:t>Il </a:t>
            </a:r>
            <a:r>
              <a:rPr lang="it-IT" b="1" dirty="0"/>
              <a:t>falso materiale </a:t>
            </a:r>
            <a:r>
              <a:rPr lang="it-IT" dirty="0"/>
              <a:t>attiene alla contraffazione documentale (cioè alla creazione di un documento da parte di colui che non ne è l’autore) o alle alterazioni (cioè alla modifica del documento originale), quali cancellature, abrasioni o aggiunte successive. Anche qui ci deve essere la volontà di modificare la verità, se scrivi sx sopra dx e non firmi la correzione, non hai inteso falsificare, anche se di fatto l’hai fatto</a:t>
            </a:r>
          </a:p>
          <a:p>
            <a:pPr marL="304747" indent="-304747" algn="just" fontAlgn="base">
              <a:lnSpc>
                <a:spcPct val="95000"/>
              </a:lnSpc>
              <a:spcBef>
                <a:spcPts val="1866"/>
              </a:spcBef>
              <a:buClr>
                <a:schemeClr val="accent6">
                  <a:lumMod val="50000"/>
                </a:schemeClr>
              </a:buClr>
              <a:buSzPct val="100000"/>
              <a:buFont typeface="Arial" pitchFamily="34" charset="0"/>
              <a:buChar char="•"/>
            </a:pPr>
            <a:r>
              <a:rPr lang="it-IT" dirty="0"/>
              <a:t>il reato di </a:t>
            </a:r>
            <a:r>
              <a:rPr lang="it-IT" b="1" dirty="0"/>
              <a:t>falso</a:t>
            </a:r>
            <a:r>
              <a:rPr lang="it-IT" dirty="0"/>
              <a:t> </a:t>
            </a:r>
            <a:r>
              <a:rPr lang="it-IT" b="1" dirty="0"/>
              <a:t>ideologico</a:t>
            </a:r>
            <a:r>
              <a:rPr lang="it-IT" dirty="0"/>
              <a:t> quando si attestano come autentici fatti non rispondenti a verità (es. certificato di morte senza aver visitato la salma, malattia senza aver visitato il malato, se invece malattia x diagnosi errata non c’è dolo, non c’è colpa)</a:t>
            </a:r>
          </a:p>
          <a:p>
            <a:pPr marL="304747" indent="-304747" algn="just" fontAlgn="base">
              <a:lnSpc>
                <a:spcPct val="95000"/>
              </a:lnSpc>
              <a:spcBef>
                <a:spcPts val="1866"/>
              </a:spcBef>
              <a:buClr>
                <a:schemeClr val="accent6">
                  <a:lumMod val="50000"/>
                </a:schemeClr>
              </a:buClr>
              <a:buSzPct val="100000"/>
              <a:buFont typeface="Arial" pitchFamily="34" charset="0"/>
              <a:buChar char="•"/>
            </a:pPr>
            <a:r>
              <a:rPr lang="it-IT" dirty="0"/>
              <a:t>Quando una falsa certificazione determina la costituzione di diritti in favore del richiedente, con possibili oneri a carico di terzi o a carico dello Stato, si concreta il reato di </a:t>
            </a:r>
            <a:r>
              <a:rPr lang="it-IT" b="1" dirty="0"/>
              <a:t>truffa</a:t>
            </a:r>
          </a:p>
          <a:p>
            <a:pPr marL="304747" indent="-304747" algn="just" fontAlgn="base">
              <a:lnSpc>
                <a:spcPct val="95000"/>
              </a:lnSpc>
              <a:spcBef>
                <a:spcPts val="1866"/>
              </a:spcBef>
              <a:buClr>
                <a:schemeClr val="accent6">
                  <a:lumMod val="50000"/>
                </a:schemeClr>
              </a:buClr>
              <a:buSzPct val="100000"/>
              <a:buFont typeface="Arial" pitchFamily="34" charset="0"/>
              <a:buChar char="•"/>
            </a:pPr>
            <a:endParaRPr lang="it-IT" dirty="0"/>
          </a:p>
        </p:txBody>
      </p:sp>
    </p:spTree>
    <p:extLst>
      <p:ext uri="{BB962C8B-B14F-4D97-AF65-F5344CB8AC3E}">
        <p14:creationId xmlns:p14="http://schemas.microsoft.com/office/powerpoint/2010/main" val="157739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FUNZIONE DOCUMENTI CLINICI</a:t>
            </a:r>
          </a:p>
        </p:txBody>
      </p:sp>
      <p:sp>
        <p:nvSpPr>
          <p:cNvPr id="3" name="Segnaposto contenuto 2"/>
          <p:cNvSpPr>
            <a:spLocks noGrp="1"/>
          </p:cNvSpPr>
          <p:nvPr>
            <p:ph idx="1"/>
          </p:nvPr>
        </p:nvSpPr>
        <p:spPr/>
        <p:txBody>
          <a:bodyPr rtlCol="0"/>
          <a:lstStyle/>
          <a:p>
            <a:pPr rtl="0"/>
            <a:r>
              <a:rPr lang="it-IT" dirty="0"/>
              <a:t>Fornire base informativa per le decisioni</a:t>
            </a:r>
          </a:p>
          <a:p>
            <a:pPr rtl="0"/>
            <a:r>
              <a:rPr lang="it-IT" dirty="0"/>
              <a:t>Garantire continuità assistenziale</a:t>
            </a:r>
          </a:p>
          <a:p>
            <a:pPr rtl="0"/>
            <a:r>
              <a:rPr lang="it-IT" dirty="0"/>
              <a:t>Facilitare l’integrazione operativa tra più professionisti</a:t>
            </a:r>
          </a:p>
          <a:p>
            <a:pPr rtl="0"/>
            <a:r>
              <a:rPr lang="it-IT" dirty="0"/>
              <a:t>Tracciare le attività svolte</a:t>
            </a:r>
          </a:p>
          <a:p>
            <a:r>
              <a:rPr lang="it-IT" dirty="0"/>
              <a:t>Contribuire a una buona gestione del rischio di eventi avversi</a:t>
            </a:r>
          </a:p>
          <a:p>
            <a:r>
              <a:rPr lang="it-IT" dirty="0"/>
              <a:t>Costituire una fonte di dati</a:t>
            </a:r>
          </a:p>
          <a:p>
            <a:r>
              <a:rPr lang="it-IT" dirty="0"/>
              <a:t>Semplificare e rendere più soddisfacente il lavoro</a:t>
            </a:r>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706BAF1-612B-4E84-B71B-EE16BBC23E2D}"/>
              </a:ext>
            </a:extLst>
          </p:cNvPr>
          <p:cNvSpPr/>
          <p:nvPr/>
        </p:nvSpPr>
        <p:spPr>
          <a:xfrm>
            <a:off x="1125860" y="668500"/>
            <a:ext cx="9937104" cy="5520999"/>
          </a:xfrm>
          <a:prstGeom prst="rect">
            <a:avLst/>
          </a:prstGeom>
        </p:spPr>
        <p:txBody>
          <a:bodyPr wrap="square">
            <a:spAutoFit/>
          </a:bodyPr>
          <a:lstStyle/>
          <a:p>
            <a:pPr fontAlgn="base">
              <a:lnSpc>
                <a:spcPct val="95000"/>
              </a:lnSpc>
              <a:spcBef>
                <a:spcPts val="1866"/>
              </a:spcBef>
              <a:buClr>
                <a:schemeClr val="accent6">
                  <a:lumMod val="50000"/>
                </a:schemeClr>
              </a:buClr>
              <a:buSzPct val="100000"/>
            </a:pPr>
            <a:r>
              <a:rPr lang="it-IT" dirty="0"/>
              <a:t>Poiché ogni definizione si completa con la descrizione dell’oggetto da definire, vale a dire con l’elenco delle sue caratteristiche e proprietà, val la pena chiarire che i componenti di un documento sono:</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il contenuto (le informazioni);</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il supporto fisico (analogico, registrato su supporto cartaceo o digitale, registrato su supporto elettronico, o misto);</a:t>
            </a:r>
          </a:p>
          <a:p>
            <a:pPr marL="304747" indent="-304747" fontAlgn="base">
              <a:lnSpc>
                <a:spcPct val="95000"/>
              </a:lnSpc>
              <a:spcBef>
                <a:spcPts val="1866"/>
              </a:spcBef>
              <a:buClr>
                <a:schemeClr val="accent6">
                  <a:lumMod val="50000"/>
                </a:schemeClr>
              </a:buClr>
              <a:buSzPct val="100000"/>
              <a:buFont typeface="Arial" pitchFamily="34" charset="0"/>
              <a:buChar char="•"/>
            </a:pPr>
            <a:r>
              <a:rPr lang="it-IT" dirty="0"/>
              <a:t>la forma, a sua volta distinguibile in:</a:t>
            </a:r>
          </a:p>
          <a:p>
            <a:pPr marL="914240" lvl="1" indent="-304747" fontAlgn="base">
              <a:lnSpc>
                <a:spcPct val="95000"/>
              </a:lnSpc>
              <a:spcBef>
                <a:spcPts val="1866"/>
              </a:spcBef>
              <a:buClr>
                <a:schemeClr val="accent6">
                  <a:lumMod val="50000"/>
                </a:schemeClr>
              </a:buClr>
              <a:buSzPct val="100000"/>
              <a:buFont typeface="Arial" pitchFamily="34" charset="0"/>
              <a:buChar char="•"/>
            </a:pPr>
            <a:r>
              <a:rPr lang="it-IT" dirty="0"/>
              <a:t>fisica (la forma di presentazione grafica, iconografica, fonica, visiva, audiovisiva, informatica…);</a:t>
            </a:r>
          </a:p>
          <a:p>
            <a:pPr marL="914241" lvl="2" indent="-304747" fontAlgn="base">
              <a:lnSpc>
                <a:spcPct val="95000"/>
              </a:lnSpc>
              <a:spcBef>
                <a:spcPts val="1866"/>
              </a:spcBef>
              <a:buClr>
                <a:schemeClr val="accent6">
                  <a:lumMod val="50000"/>
                </a:schemeClr>
              </a:buClr>
              <a:buSzPct val="100000"/>
              <a:buFont typeface="Arial" pitchFamily="34" charset="0"/>
              <a:buChar char="•"/>
            </a:pPr>
            <a:r>
              <a:rPr lang="it-IT" dirty="0"/>
              <a:t>intellettuale (la forma di trattazione o, in altri termini, la struttura logica e la configurazione dell’informazione).</a:t>
            </a:r>
          </a:p>
        </p:txBody>
      </p:sp>
    </p:spTree>
    <p:extLst>
      <p:ext uri="{BB962C8B-B14F-4D97-AF65-F5344CB8AC3E}">
        <p14:creationId xmlns:p14="http://schemas.microsoft.com/office/powerpoint/2010/main" val="378722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Chi la compila</a:t>
            </a:r>
          </a:p>
        </p:txBody>
      </p:sp>
      <p:sp>
        <p:nvSpPr>
          <p:cNvPr id="3" name="Segnaposto contenuto 2"/>
          <p:cNvSpPr>
            <a:spLocks noGrp="1"/>
          </p:cNvSpPr>
          <p:nvPr>
            <p:ph idx="1"/>
          </p:nvPr>
        </p:nvSpPr>
        <p:spPr/>
        <p:txBody>
          <a:bodyPr rtlCol="0"/>
          <a:lstStyle/>
          <a:p>
            <a:pPr rtl="0"/>
            <a:r>
              <a:rPr lang="it-IT" dirty="0"/>
              <a:t>Medico: può operare liberamente e lasciare traccia del suo operato</a:t>
            </a:r>
          </a:p>
          <a:p>
            <a:pPr rtl="0"/>
            <a:r>
              <a:rPr lang="it-IT" dirty="0"/>
              <a:t>Igienista Dentale: «collabora alla compilazione della cartella clinica odontostomatologica e provvede alla compilazione dei dati tecnico-statistici» (es. cartella parodontale)</a:t>
            </a:r>
          </a:p>
          <a:p>
            <a:pPr rtl="0"/>
            <a:r>
              <a:rPr lang="it-IT" dirty="0"/>
              <a:t>Assistente di studio odontoiatrico: esclusivamente su indicazione e secondo istruzioni del personale sanitario</a:t>
            </a:r>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15735" y="1052736"/>
            <a:ext cx="10157354" cy="924520"/>
          </a:xfrm>
        </p:spPr>
        <p:txBody>
          <a:bodyPr rtlCol="0"/>
          <a:lstStyle/>
          <a:p>
            <a:pPr rtl="0"/>
            <a:r>
              <a:rPr lang="it-IT" dirty="0"/>
              <a:t>Documentazione clinica</a:t>
            </a:r>
          </a:p>
        </p:txBody>
      </p:sp>
      <p:sp>
        <p:nvSpPr>
          <p:cNvPr id="3" name="Segnaposto contenuto 2"/>
          <p:cNvSpPr>
            <a:spLocks noGrp="1"/>
          </p:cNvSpPr>
          <p:nvPr>
            <p:ph idx="1"/>
          </p:nvPr>
        </p:nvSpPr>
        <p:spPr>
          <a:xfrm>
            <a:off x="1015735" y="2780928"/>
            <a:ext cx="10157354" cy="2159248"/>
          </a:xfrm>
        </p:spPr>
        <p:txBody>
          <a:bodyPr rtlCol="0"/>
          <a:lstStyle/>
          <a:p>
            <a:pPr rtl="0"/>
            <a:r>
              <a:rPr lang="it-IT" dirty="0"/>
              <a:t>Informazioni Anagrafiche</a:t>
            </a:r>
          </a:p>
          <a:p>
            <a:pPr rtl="0"/>
            <a:r>
              <a:rPr lang="it-IT" dirty="0"/>
              <a:t>Informazioni Cliniche</a:t>
            </a:r>
          </a:p>
          <a:p>
            <a:pPr rtl="0"/>
            <a:r>
              <a:rPr lang="it-IT" dirty="0"/>
              <a:t>Informazioni Amministrative</a:t>
            </a:r>
          </a:p>
        </p:txBody>
      </p:sp>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Informazioni anagrafiche</a:t>
            </a:r>
          </a:p>
        </p:txBody>
      </p:sp>
      <p:sp>
        <p:nvSpPr>
          <p:cNvPr id="3" name="Segnaposto contenuto 2"/>
          <p:cNvSpPr>
            <a:spLocks noGrp="1"/>
          </p:cNvSpPr>
          <p:nvPr>
            <p:ph idx="1"/>
          </p:nvPr>
        </p:nvSpPr>
        <p:spPr/>
        <p:txBody>
          <a:bodyPr rtlCol="0"/>
          <a:lstStyle/>
          <a:p>
            <a:pPr rtl="0"/>
            <a:r>
              <a:rPr lang="it-IT" dirty="0"/>
              <a:t>Dati anagrafici propriamente detti</a:t>
            </a:r>
          </a:p>
          <a:p>
            <a:pPr rtl="0"/>
            <a:r>
              <a:rPr lang="it-IT" dirty="0"/>
              <a:t>Dati socio economici (es. assicurazioni, fondi)</a:t>
            </a:r>
          </a:p>
          <a:p>
            <a:pPr rtl="0"/>
            <a:r>
              <a:rPr lang="it-IT" dirty="0"/>
              <a:t>Attività e condizione lavorativa</a:t>
            </a:r>
          </a:p>
          <a:p>
            <a:pPr rtl="0"/>
            <a:endParaRPr lang="it-IT" dirty="0"/>
          </a:p>
          <a:p>
            <a:pPr lvl="1" rtl="0"/>
            <a:r>
              <a:rPr lang="it-IT" dirty="0"/>
              <a:t>Nota: la documentazione associata è costituita dall’Informativa e dal consenso informato al trattamento dei dati personali, sottoscritto dal paziente.</a:t>
            </a:r>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974E526-0A56-49AA-AD7B-17776ECB4ED6}"/>
              </a:ext>
            </a:extLst>
          </p:cNvPr>
          <p:cNvSpPr>
            <a:spLocks noGrp="1"/>
          </p:cNvSpPr>
          <p:nvPr>
            <p:ph type="title"/>
          </p:nvPr>
        </p:nvSpPr>
        <p:spPr>
          <a:xfrm>
            <a:off x="1015735" y="1052736"/>
            <a:ext cx="10157354" cy="780504"/>
          </a:xfrm>
        </p:spPr>
        <p:txBody>
          <a:bodyPr>
            <a:normAutofit/>
          </a:bodyPr>
          <a:lstStyle/>
          <a:p>
            <a:r>
              <a:rPr lang="it-IT" dirty="0"/>
              <a:t>Informazioni Cliniche</a:t>
            </a:r>
          </a:p>
        </p:txBody>
      </p:sp>
      <p:sp>
        <p:nvSpPr>
          <p:cNvPr id="5" name="Segnaposto contenuto 4">
            <a:extLst>
              <a:ext uri="{FF2B5EF4-FFF2-40B4-BE49-F238E27FC236}">
                <a16:creationId xmlns:a16="http://schemas.microsoft.com/office/drawing/2014/main" id="{0E2AAB5C-8BDA-4427-859B-D19C9CFAED36}"/>
              </a:ext>
            </a:extLst>
          </p:cNvPr>
          <p:cNvSpPr>
            <a:spLocks noGrp="1"/>
          </p:cNvSpPr>
          <p:nvPr>
            <p:ph idx="1"/>
          </p:nvPr>
        </p:nvSpPr>
        <p:spPr>
          <a:xfrm>
            <a:off x="1015735" y="2924944"/>
            <a:ext cx="10157354" cy="2303264"/>
          </a:xfrm>
        </p:spPr>
        <p:txBody>
          <a:bodyPr>
            <a:normAutofit/>
          </a:bodyPr>
          <a:lstStyle/>
          <a:p>
            <a:r>
              <a:rPr lang="it-IT" dirty="0"/>
              <a:t>Dati obiettivi dello stato di salute generale e particolare (odontoiatrica)</a:t>
            </a:r>
          </a:p>
          <a:p>
            <a:r>
              <a:rPr lang="it-IT" dirty="0"/>
              <a:t>Attività diagnostiche </a:t>
            </a:r>
          </a:p>
          <a:p>
            <a:r>
              <a:rPr lang="it-IT" dirty="0"/>
              <a:t>Attività terapeutiche</a:t>
            </a:r>
          </a:p>
        </p:txBody>
      </p:sp>
    </p:spTree>
    <p:extLst>
      <p:ext uri="{BB962C8B-B14F-4D97-AF65-F5344CB8AC3E}">
        <p14:creationId xmlns:p14="http://schemas.microsoft.com/office/powerpoint/2010/main" val="94868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6E1E6CD-06E0-4A03-AF13-889EA01E9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212" y="0"/>
            <a:ext cx="5486400" cy="6858000"/>
          </a:xfrm>
          <a:prstGeom prst="rect">
            <a:avLst/>
          </a:prstGeom>
        </p:spPr>
      </p:pic>
    </p:spTree>
    <p:extLst>
      <p:ext uri="{BB962C8B-B14F-4D97-AF65-F5344CB8AC3E}">
        <p14:creationId xmlns:p14="http://schemas.microsoft.com/office/powerpoint/2010/main" val="151067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scatola&#10;&#10;Descrizione generata automaticamente">
            <a:extLst>
              <a:ext uri="{FF2B5EF4-FFF2-40B4-BE49-F238E27FC236}">
                <a16:creationId xmlns:a16="http://schemas.microsoft.com/office/drawing/2014/main" id="{F1BEC3A5-6D3B-4C4C-8877-8804E24DC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916" y="1340768"/>
            <a:ext cx="3513803" cy="3645024"/>
          </a:xfrm>
          <a:prstGeom prst="rect">
            <a:avLst/>
          </a:prstGeom>
        </p:spPr>
      </p:pic>
      <p:pic>
        <p:nvPicPr>
          <p:cNvPr id="5" name="Immagine 4" descr="Immagine che contiene tavolo, scatola, bianco&#10;&#10;Descrizione generata automaticamente">
            <a:extLst>
              <a:ext uri="{FF2B5EF4-FFF2-40B4-BE49-F238E27FC236}">
                <a16:creationId xmlns:a16="http://schemas.microsoft.com/office/drawing/2014/main" id="{A3E167FA-1AC4-4AD7-AFF4-787AB99A9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72" y="692696"/>
            <a:ext cx="4695825" cy="4762500"/>
          </a:xfrm>
          <a:prstGeom prst="rect">
            <a:avLst/>
          </a:prstGeom>
        </p:spPr>
      </p:pic>
    </p:spTree>
    <p:extLst>
      <p:ext uri="{BB962C8B-B14F-4D97-AF65-F5344CB8AC3E}">
        <p14:creationId xmlns:p14="http://schemas.microsoft.com/office/powerpoint/2010/main" val="385374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screenshot&#10;&#10;Descrizione generata automaticamente">
            <a:extLst>
              <a:ext uri="{FF2B5EF4-FFF2-40B4-BE49-F238E27FC236}">
                <a16:creationId xmlns:a16="http://schemas.microsoft.com/office/drawing/2014/main" id="{1042FF37-A3F3-4B17-99A3-61202A91B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908" y="94320"/>
            <a:ext cx="8892480" cy="6669360"/>
          </a:xfrm>
          <a:prstGeom prst="rect">
            <a:avLst/>
          </a:prstGeom>
        </p:spPr>
      </p:pic>
      <p:sp>
        <p:nvSpPr>
          <p:cNvPr id="5" name="Rettangolo 4">
            <a:extLst>
              <a:ext uri="{FF2B5EF4-FFF2-40B4-BE49-F238E27FC236}">
                <a16:creationId xmlns:a16="http://schemas.microsoft.com/office/drawing/2014/main" id="{CB7BAB68-C293-42E4-82D8-2A7C3DAE9404}"/>
              </a:ext>
            </a:extLst>
          </p:cNvPr>
          <p:cNvSpPr/>
          <p:nvPr/>
        </p:nvSpPr>
        <p:spPr>
          <a:xfrm>
            <a:off x="1557908" y="94320"/>
            <a:ext cx="3168352" cy="23833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5">
            <a:extLst>
              <a:ext uri="{FF2B5EF4-FFF2-40B4-BE49-F238E27FC236}">
                <a16:creationId xmlns:a16="http://schemas.microsoft.com/office/drawing/2014/main" id="{CA03EA34-39EE-4F1B-93A4-9962C01714C0}"/>
              </a:ext>
            </a:extLst>
          </p:cNvPr>
          <p:cNvSpPr/>
          <p:nvPr/>
        </p:nvSpPr>
        <p:spPr>
          <a:xfrm>
            <a:off x="9118748" y="6093296"/>
            <a:ext cx="1331640" cy="3600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6">
            <a:extLst>
              <a:ext uri="{FF2B5EF4-FFF2-40B4-BE49-F238E27FC236}">
                <a16:creationId xmlns:a16="http://schemas.microsoft.com/office/drawing/2014/main" id="{60996DED-69C2-4263-B841-BE236EDEB691}"/>
              </a:ext>
            </a:extLst>
          </p:cNvPr>
          <p:cNvSpPr/>
          <p:nvPr/>
        </p:nvSpPr>
        <p:spPr>
          <a:xfrm>
            <a:off x="3502124" y="6525344"/>
            <a:ext cx="1224136" cy="23833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30521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10;&#10;Descrizione generata automaticamente">
            <a:extLst>
              <a:ext uri="{FF2B5EF4-FFF2-40B4-BE49-F238E27FC236}">
                <a16:creationId xmlns:a16="http://schemas.microsoft.com/office/drawing/2014/main" id="{97AAD1A2-EBBE-44C5-BC49-F45859540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100" y="376237"/>
            <a:ext cx="5000625" cy="6105525"/>
          </a:xfrm>
          <a:prstGeom prst="rect">
            <a:avLst/>
          </a:prstGeom>
        </p:spPr>
      </p:pic>
    </p:spTree>
    <p:extLst>
      <p:ext uri="{BB962C8B-B14F-4D97-AF65-F5344CB8AC3E}">
        <p14:creationId xmlns:p14="http://schemas.microsoft.com/office/powerpoint/2010/main" val="396748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4AE70B2-366E-4877-895E-672BBA331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412" y="0"/>
            <a:ext cx="8964488" cy="6723366"/>
          </a:xfrm>
          <a:prstGeom prst="rect">
            <a:avLst/>
          </a:prstGeom>
        </p:spPr>
      </p:pic>
      <p:sp>
        <p:nvSpPr>
          <p:cNvPr id="8" name="Rettangolo 7">
            <a:extLst>
              <a:ext uri="{FF2B5EF4-FFF2-40B4-BE49-F238E27FC236}">
                <a16:creationId xmlns:a16="http://schemas.microsoft.com/office/drawing/2014/main" id="{0DF24649-9032-45ED-B6FB-0F94A9F9F338}"/>
              </a:ext>
            </a:extLst>
          </p:cNvPr>
          <p:cNvSpPr/>
          <p:nvPr/>
        </p:nvSpPr>
        <p:spPr>
          <a:xfrm>
            <a:off x="1522412" y="0"/>
            <a:ext cx="2123728" cy="26064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8E1AD4D1-DDDB-45B6-86E5-D263591EBFB5}"/>
              </a:ext>
            </a:extLst>
          </p:cNvPr>
          <p:cNvSpPr/>
          <p:nvPr/>
        </p:nvSpPr>
        <p:spPr>
          <a:xfrm>
            <a:off x="8939236" y="6093296"/>
            <a:ext cx="1547664" cy="3600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ED7C2F81-AB93-48E2-961F-B07EDC8569DD}"/>
              </a:ext>
            </a:extLst>
          </p:cNvPr>
          <p:cNvSpPr/>
          <p:nvPr/>
        </p:nvSpPr>
        <p:spPr>
          <a:xfrm>
            <a:off x="3430116" y="6430669"/>
            <a:ext cx="1296144" cy="26064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9727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Documentazione associata all’attività clinica</a:t>
            </a:r>
          </a:p>
        </p:txBody>
      </p:sp>
      <p:sp>
        <p:nvSpPr>
          <p:cNvPr id="3" name="Segnaposto contenuto 2"/>
          <p:cNvSpPr>
            <a:spLocks noGrp="1"/>
          </p:cNvSpPr>
          <p:nvPr>
            <p:ph idx="1"/>
          </p:nvPr>
        </p:nvSpPr>
        <p:spPr>
          <a:xfrm>
            <a:off x="1117309" y="1473200"/>
            <a:ext cx="10157354" cy="4908128"/>
          </a:xfrm>
        </p:spPr>
        <p:txBody>
          <a:bodyPr rtlCol="0">
            <a:normAutofit fontScale="70000" lnSpcReduction="20000"/>
          </a:bodyPr>
          <a:lstStyle/>
          <a:p>
            <a:pPr marL="0" indent="0" rtl="0">
              <a:buNone/>
            </a:pPr>
            <a:r>
              <a:rPr lang="it-IT" dirty="0"/>
              <a:t>Alcuni documenti sono necessari, altri obbligatori ed altri richiedono la sottoscrizione del paziente</a:t>
            </a:r>
          </a:p>
          <a:p>
            <a:pPr rtl="0"/>
            <a:r>
              <a:rPr lang="it-IT" dirty="0"/>
              <a:t>Anamnesi: NECESSARIA, raccolta dal personale sanitario, sottoscritta dal paziente</a:t>
            </a:r>
          </a:p>
          <a:p>
            <a:pPr rtl="0"/>
            <a:r>
              <a:rPr lang="it-IT" dirty="0"/>
              <a:t>Piano di cura e preventivo: OBBLIGATORIO e, obbligatoriamente scritto se il paziente ne fa richiesta (e in tal caso sottoscritto). La corresponsione dei compensi NON è subordinata ai risultati delle prestazioni</a:t>
            </a:r>
          </a:p>
          <a:p>
            <a:pPr rtl="0"/>
            <a:r>
              <a:rPr lang="it-IT" dirty="0"/>
              <a:t>Consenso informato per il trattamento: OBBLIGATORIO, ma non necessariamente in forma scritta (se sì, sottoscritto dal paziente). L’assenza si configura come COLPA GRAVE.</a:t>
            </a:r>
          </a:p>
          <a:p>
            <a:pPr rtl="0"/>
            <a:r>
              <a:rPr lang="it-IT" dirty="0"/>
              <a:t>Consenso alla CBTC (come da raccomandazione del MS del 29/05/2010)</a:t>
            </a:r>
          </a:p>
          <a:p>
            <a:pPr rtl="0"/>
            <a:r>
              <a:rPr lang="it-IT" dirty="0"/>
              <a:t>Consenso informato per le radiografie, l’anestesia: CONSIGLIATO</a:t>
            </a:r>
          </a:p>
          <a:p>
            <a:pPr rtl="0"/>
            <a:r>
              <a:rPr lang="it-IT" dirty="0"/>
              <a:t>Diario clinico, compilato diligentemente. Correzioni concesse se comprensibili</a:t>
            </a:r>
          </a:p>
          <a:p>
            <a:pPr rtl="0"/>
            <a:r>
              <a:rPr lang="it-IT" dirty="0"/>
              <a:t>Modelli studio</a:t>
            </a:r>
          </a:p>
          <a:p>
            <a:pPr rtl="0"/>
            <a:r>
              <a:rPr lang="it-IT" dirty="0"/>
              <a:t>Dichiarazione di conformità del DMS(direttiva 46/92/CEE) OBBLIGATORIO da laboratorio a odontoiatra, conservata per 5 anni</a:t>
            </a:r>
          </a:p>
        </p:txBody>
      </p:sp>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ED9BF31-4346-4818-B1AB-85A1ACE3B98C}"/>
              </a:ext>
            </a:extLst>
          </p:cNvPr>
          <p:cNvSpPr/>
          <p:nvPr/>
        </p:nvSpPr>
        <p:spPr>
          <a:xfrm>
            <a:off x="693812" y="243512"/>
            <a:ext cx="10801200" cy="5842625"/>
          </a:xfrm>
          <a:prstGeom prst="rect">
            <a:avLst/>
          </a:prstGeom>
        </p:spPr>
        <p:txBody>
          <a:bodyPr wrap="square">
            <a:spAutoFit/>
          </a:bodyPr>
          <a:lstStyle/>
          <a:p>
            <a:pPr fontAlgn="base">
              <a:lnSpc>
                <a:spcPct val="95000"/>
              </a:lnSpc>
              <a:spcBef>
                <a:spcPts val="1866"/>
              </a:spcBef>
              <a:buClr>
                <a:schemeClr val="accent6">
                  <a:lumMod val="50000"/>
                </a:schemeClr>
              </a:buClr>
              <a:buSzPct val="100000"/>
            </a:pPr>
            <a:endParaRPr lang="it-IT" dirty="0"/>
          </a:p>
          <a:p>
            <a:pPr algn="just" fontAlgn="base">
              <a:lnSpc>
                <a:spcPct val="95000"/>
              </a:lnSpc>
              <a:spcBef>
                <a:spcPts val="1866"/>
              </a:spcBef>
              <a:buClr>
                <a:schemeClr val="accent6">
                  <a:lumMod val="50000"/>
                </a:schemeClr>
              </a:buClr>
              <a:buSzPct val="100000"/>
            </a:pPr>
            <a:r>
              <a:rPr lang="it-IT" dirty="0"/>
              <a:t>La coesistenza di documenti cartacei e documenti informatici formati digitalmente nel percorso di cure di un paziente pone un problema rispetto alla necessità di far confluire nel medesimo fascicolo le due fattispecie documentali. L’obiettivo futuro di gestione dell’intera documentazione afferente alla cartella clinica in maniera elettronica presuppone che si acquisisca “[…] tramite scanner (o altri strumenti idonei all’acquisizione ottica di immagini, n.d.r) l’intera documentazione cartacea afferente alla cartella clinica che non possa essere informatizzata (ad es. consensi informati e referti cartacei di strutture sanitarie terze) […]”.</a:t>
            </a:r>
          </a:p>
          <a:p>
            <a:pPr fontAlgn="base">
              <a:lnSpc>
                <a:spcPct val="95000"/>
              </a:lnSpc>
              <a:spcBef>
                <a:spcPts val="1866"/>
              </a:spcBef>
              <a:buClr>
                <a:schemeClr val="accent6">
                  <a:lumMod val="50000"/>
                </a:schemeClr>
              </a:buClr>
              <a:buSzPct val="100000"/>
            </a:pPr>
            <a:r>
              <a:rPr lang="it-IT" dirty="0"/>
              <a:t>Tale operazione consentirà, infatti, di ottenere documenti informatici costituenti “copia per immagine su supporto informatico di documento analogico”, aventi cioè contenuto e forma identici a quelli dei documenti da cui sono tratti (Validità legale del documento).</a:t>
            </a:r>
          </a:p>
        </p:txBody>
      </p:sp>
    </p:spTree>
    <p:extLst>
      <p:ext uri="{BB962C8B-B14F-4D97-AF65-F5344CB8AC3E}">
        <p14:creationId xmlns:p14="http://schemas.microsoft.com/office/powerpoint/2010/main" val="398278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63F42B-DAF0-406E-B481-C8F0A4459AA9}"/>
              </a:ext>
            </a:extLst>
          </p:cNvPr>
          <p:cNvSpPr>
            <a:spLocks noGrp="1"/>
          </p:cNvSpPr>
          <p:nvPr>
            <p:ph type="title"/>
          </p:nvPr>
        </p:nvSpPr>
        <p:spPr/>
        <p:txBody>
          <a:bodyPr/>
          <a:lstStyle/>
          <a:p>
            <a:r>
              <a:rPr lang="it-IT" dirty="0"/>
              <a:t>Documentazione Radiologica</a:t>
            </a:r>
          </a:p>
        </p:txBody>
      </p:sp>
      <p:sp>
        <p:nvSpPr>
          <p:cNvPr id="3" name="Segnaposto contenuto 2">
            <a:extLst>
              <a:ext uri="{FF2B5EF4-FFF2-40B4-BE49-F238E27FC236}">
                <a16:creationId xmlns:a16="http://schemas.microsoft.com/office/drawing/2014/main" id="{E369B5E4-CF20-4FE8-B027-86FABF4F06AB}"/>
              </a:ext>
            </a:extLst>
          </p:cNvPr>
          <p:cNvSpPr>
            <a:spLocks noGrp="1"/>
          </p:cNvSpPr>
          <p:nvPr>
            <p:ph idx="1"/>
          </p:nvPr>
        </p:nvSpPr>
        <p:spPr/>
        <p:txBody>
          <a:bodyPr>
            <a:normAutofit/>
          </a:bodyPr>
          <a:lstStyle/>
          <a:p>
            <a:pPr marL="0" indent="0">
              <a:buNone/>
            </a:pPr>
            <a:r>
              <a:rPr lang="it-IT" dirty="0"/>
              <a:t>Sul tema della conservazione della documentazione di diagnostica per immagini, il D.M. del 14 febbraio 1997 (9)distingue:</a:t>
            </a:r>
          </a:p>
          <a:p>
            <a:r>
              <a:rPr lang="it-IT" dirty="0"/>
              <a:t>a) documenti radiologici e di medicina nucleare, definiti come la “documentazione iconografica prodotta a seguito dell’indagine diagnostica utilizzata dal medico specialista nonché… quella prodotta nell’ambito delle attività radiodiagnostiche </a:t>
            </a:r>
            <a:r>
              <a:rPr lang="it-IT" b="1" dirty="0"/>
              <a:t>complementari</a:t>
            </a:r>
            <a:r>
              <a:rPr lang="it-IT" dirty="0"/>
              <a:t> all’esercizio clinico”;</a:t>
            </a:r>
          </a:p>
          <a:p>
            <a:r>
              <a:rPr lang="it-IT" dirty="0"/>
              <a:t>b) resoconti radiologici e di medicina nucleare, cioè i “referti stilati dal medico </a:t>
            </a:r>
            <a:r>
              <a:rPr lang="it-IT" b="1" dirty="0"/>
              <a:t>specialista</a:t>
            </a:r>
            <a:r>
              <a:rPr lang="it-IT" dirty="0"/>
              <a:t> radiologo o medico nucleare”.</a:t>
            </a:r>
          </a:p>
          <a:p>
            <a:endParaRPr lang="it-IT" dirty="0"/>
          </a:p>
        </p:txBody>
      </p:sp>
    </p:spTree>
    <p:extLst>
      <p:ext uri="{BB962C8B-B14F-4D97-AF65-F5344CB8AC3E}">
        <p14:creationId xmlns:p14="http://schemas.microsoft.com/office/powerpoint/2010/main" val="164510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D9F602-CAB0-4994-A7FD-18789A9B333B}"/>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70FC1531-D9EF-4FAD-96B7-376B15BCD452}"/>
              </a:ext>
            </a:extLst>
          </p:cNvPr>
          <p:cNvSpPr>
            <a:spLocks noGrp="1"/>
          </p:cNvSpPr>
          <p:nvPr>
            <p:ph idx="1"/>
          </p:nvPr>
        </p:nvSpPr>
        <p:spPr/>
        <p:txBody>
          <a:bodyPr/>
          <a:lstStyle/>
          <a:p>
            <a:r>
              <a:rPr lang="it-IT" dirty="0"/>
              <a:t>La documentazione radiologica di cui al punto a) deve essere conservata (su pellicola radiografica, supporto cartaceo o elettronico) per un periodo </a:t>
            </a:r>
            <a:r>
              <a:rPr lang="it-IT" b="1" dirty="0"/>
              <a:t>NON inferiore ai 10 anni</a:t>
            </a:r>
            <a:r>
              <a:rPr lang="it-IT" dirty="0"/>
              <a:t>, ed essere resa disponibile e/o consegnata su richiesta al paziente o agli aventi diritto.</a:t>
            </a:r>
          </a:p>
          <a:p>
            <a:pPr lvl="1"/>
            <a:r>
              <a:rPr lang="it-IT" dirty="0"/>
              <a:t>NOTA: per le CBTC deve essere assicurata adeguata archiviazione e conservazione del consenso informato per un periodo di almeno 5 anni e di tutte le immagini per </a:t>
            </a:r>
            <a:r>
              <a:rPr lang="it-IT" b="1" dirty="0"/>
              <a:t>non meno di 5 anni</a:t>
            </a:r>
            <a:r>
              <a:rPr lang="it-IT" dirty="0"/>
              <a:t> (come da raccomandazioni ministeriali del 2010)</a:t>
            </a:r>
          </a:p>
          <a:p>
            <a:r>
              <a:rPr lang="it-IT" dirty="0"/>
              <a:t>La documentazione radiologica di cui al punto b) va invece conservata illimitatamente.</a:t>
            </a:r>
          </a:p>
        </p:txBody>
      </p:sp>
    </p:spTree>
    <p:extLst>
      <p:ext uri="{BB962C8B-B14F-4D97-AF65-F5344CB8AC3E}">
        <p14:creationId xmlns:p14="http://schemas.microsoft.com/office/powerpoint/2010/main" val="214181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DBF3FAF-8747-4958-9940-1EA62B480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412" y="0"/>
            <a:ext cx="6858000" cy="6858000"/>
          </a:xfrm>
          <a:prstGeom prst="rect">
            <a:avLst/>
          </a:prstGeom>
        </p:spPr>
      </p:pic>
    </p:spTree>
    <p:extLst>
      <p:ext uri="{BB962C8B-B14F-4D97-AF65-F5344CB8AC3E}">
        <p14:creationId xmlns:p14="http://schemas.microsoft.com/office/powerpoint/2010/main" val="91848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screenshot, elettronico, schermo, computer&#10;&#10;Descrizione generata automaticamente">
            <a:extLst>
              <a:ext uri="{FF2B5EF4-FFF2-40B4-BE49-F238E27FC236}">
                <a16:creationId xmlns:a16="http://schemas.microsoft.com/office/drawing/2014/main" id="{3B3D31F5-0800-41C5-AB54-DF4236BF7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184" y="175329"/>
            <a:ext cx="8676456" cy="6507342"/>
          </a:xfrm>
          <a:prstGeom prst="rect">
            <a:avLst/>
          </a:prstGeom>
        </p:spPr>
      </p:pic>
      <p:sp>
        <p:nvSpPr>
          <p:cNvPr id="4" name="Rettangolo 3">
            <a:extLst>
              <a:ext uri="{FF2B5EF4-FFF2-40B4-BE49-F238E27FC236}">
                <a16:creationId xmlns:a16="http://schemas.microsoft.com/office/drawing/2014/main" id="{BC8515D3-4A4C-4405-8FF3-55B3A218C1F0}"/>
              </a:ext>
            </a:extLst>
          </p:cNvPr>
          <p:cNvSpPr/>
          <p:nvPr/>
        </p:nvSpPr>
        <p:spPr>
          <a:xfrm>
            <a:off x="1773932" y="188640"/>
            <a:ext cx="864096" cy="14401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id="{51E6ED0B-FD55-4F8A-9925-264A3391F833}"/>
              </a:ext>
            </a:extLst>
          </p:cNvPr>
          <p:cNvSpPr/>
          <p:nvPr/>
        </p:nvSpPr>
        <p:spPr>
          <a:xfrm>
            <a:off x="4222204" y="6456784"/>
            <a:ext cx="914400" cy="22588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5">
            <a:extLst>
              <a:ext uri="{FF2B5EF4-FFF2-40B4-BE49-F238E27FC236}">
                <a16:creationId xmlns:a16="http://schemas.microsoft.com/office/drawing/2014/main" id="{87DF5FE7-67A2-47B2-9D97-4594F9F5A68F}"/>
              </a:ext>
            </a:extLst>
          </p:cNvPr>
          <p:cNvSpPr/>
          <p:nvPr/>
        </p:nvSpPr>
        <p:spPr>
          <a:xfrm>
            <a:off x="8542684" y="6100396"/>
            <a:ext cx="1656184" cy="14401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28671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screenshot, computer, monitor&#10;&#10;Descrizione generata automaticamente">
            <a:extLst>
              <a:ext uri="{FF2B5EF4-FFF2-40B4-BE49-F238E27FC236}">
                <a16:creationId xmlns:a16="http://schemas.microsoft.com/office/drawing/2014/main" id="{AADF9236-8E63-4425-AF35-8BB565F2A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932" y="418356"/>
            <a:ext cx="8028384" cy="6021288"/>
          </a:xfrm>
          <a:prstGeom prst="rect">
            <a:avLst/>
          </a:prstGeom>
        </p:spPr>
      </p:pic>
      <p:sp>
        <p:nvSpPr>
          <p:cNvPr id="2" name="Rettangolo 1">
            <a:extLst>
              <a:ext uri="{FF2B5EF4-FFF2-40B4-BE49-F238E27FC236}">
                <a16:creationId xmlns:a16="http://schemas.microsoft.com/office/drawing/2014/main" id="{AA12B70D-9854-4A05-B25E-B983476FB300}"/>
              </a:ext>
            </a:extLst>
          </p:cNvPr>
          <p:cNvSpPr/>
          <p:nvPr/>
        </p:nvSpPr>
        <p:spPr>
          <a:xfrm>
            <a:off x="1773932" y="418356"/>
            <a:ext cx="936104"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B4EB6718-B325-4527-A0CA-A3C40598EA29}"/>
              </a:ext>
            </a:extLst>
          </p:cNvPr>
          <p:cNvSpPr/>
          <p:nvPr/>
        </p:nvSpPr>
        <p:spPr>
          <a:xfrm>
            <a:off x="8254652" y="5589240"/>
            <a:ext cx="1440160" cy="3600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A5A498F7-97A2-4210-90E4-899D91B51DCE}"/>
              </a:ext>
            </a:extLst>
          </p:cNvPr>
          <p:cNvSpPr/>
          <p:nvPr/>
        </p:nvSpPr>
        <p:spPr>
          <a:xfrm>
            <a:off x="3790156" y="6237312"/>
            <a:ext cx="1440160" cy="202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115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fotografia, donna, bianco, sedendo&#10;&#10;Descrizione generata automaticamente">
            <a:extLst>
              <a:ext uri="{FF2B5EF4-FFF2-40B4-BE49-F238E27FC236}">
                <a16:creationId xmlns:a16="http://schemas.microsoft.com/office/drawing/2014/main" id="{66E104AC-67DE-439D-8722-F4A16A333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912" y="1152525"/>
            <a:ext cx="9525000" cy="4552950"/>
          </a:xfrm>
          <a:prstGeom prst="rect">
            <a:avLst/>
          </a:prstGeom>
        </p:spPr>
      </p:pic>
    </p:spTree>
    <p:extLst>
      <p:ext uri="{BB962C8B-B14F-4D97-AF65-F5344CB8AC3E}">
        <p14:creationId xmlns:p14="http://schemas.microsoft.com/office/powerpoint/2010/main" val="193631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pianoforte&#10;&#10;Descrizione generata automaticamente">
            <a:extLst>
              <a:ext uri="{FF2B5EF4-FFF2-40B4-BE49-F238E27FC236}">
                <a16:creationId xmlns:a16="http://schemas.microsoft.com/office/drawing/2014/main" id="{1C107F62-E295-4680-BDDB-57DDF325B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57" y="1340768"/>
            <a:ext cx="11066310" cy="3686486"/>
          </a:xfrm>
          <a:prstGeom prst="rect">
            <a:avLst/>
          </a:prstGeom>
        </p:spPr>
      </p:pic>
    </p:spTree>
    <p:extLst>
      <p:ext uri="{BB962C8B-B14F-4D97-AF65-F5344CB8AC3E}">
        <p14:creationId xmlns:p14="http://schemas.microsoft.com/office/powerpoint/2010/main" val="96999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screenshot, armadietto&#10;&#10;Descrizione generata automaticamente">
            <a:extLst>
              <a:ext uri="{FF2B5EF4-FFF2-40B4-BE49-F238E27FC236}">
                <a16:creationId xmlns:a16="http://schemas.microsoft.com/office/drawing/2014/main" id="{4E736166-3C03-4AD2-87FA-070681CE0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200" y="283341"/>
            <a:ext cx="8388424" cy="6291318"/>
          </a:xfrm>
          <a:prstGeom prst="rect">
            <a:avLst/>
          </a:prstGeom>
        </p:spPr>
      </p:pic>
      <p:sp>
        <p:nvSpPr>
          <p:cNvPr id="4" name="Rettangolo 3">
            <a:extLst>
              <a:ext uri="{FF2B5EF4-FFF2-40B4-BE49-F238E27FC236}">
                <a16:creationId xmlns:a16="http://schemas.microsoft.com/office/drawing/2014/main" id="{0C2C8021-2040-4E7E-9D7F-E8E13EAFFE27}"/>
              </a:ext>
            </a:extLst>
          </p:cNvPr>
          <p:cNvSpPr/>
          <p:nvPr/>
        </p:nvSpPr>
        <p:spPr>
          <a:xfrm>
            <a:off x="1989956" y="260648"/>
            <a:ext cx="864096"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id="{72FA36DD-1A25-4684-917A-CC32F6F7EA5E}"/>
              </a:ext>
            </a:extLst>
          </p:cNvPr>
          <p:cNvSpPr/>
          <p:nvPr/>
        </p:nvSpPr>
        <p:spPr>
          <a:xfrm>
            <a:off x="4006180" y="6381328"/>
            <a:ext cx="792088" cy="193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5">
            <a:extLst>
              <a:ext uri="{FF2B5EF4-FFF2-40B4-BE49-F238E27FC236}">
                <a16:creationId xmlns:a16="http://schemas.microsoft.com/office/drawing/2014/main" id="{91713697-9DA9-43F5-9532-1EFC8F90A68F}"/>
              </a:ext>
            </a:extLst>
          </p:cNvPr>
          <p:cNvSpPr/>
          <p:nvPr/>
        </p:nvSpPr>
        <p:spPr>
          <a:xfrm>
            <a:off x="8326660" y="5877272"/>
            <a:ext cx="1961964" cy="43204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82727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1E47BD5-E66F-4AB8-854F-3E638FFBA809}"/>
              </a:ext>
            </a:extLst>
          </p:cNvPr>
          <p:cNvSpPr txBox="1"/>
          <p:nvPr/>
        </p:nvSpPr>
        <p:spPr>
          <a:xfrm>
            <a:off x="405780" y="548680"/>
            <a:ext cx="10945216" cy="6057043"/>
          </a:xfrm>
          <a:prstGeom prst="rect">
            <a:avLst/>
          </a:prstGeom>
          <a:noFill/>
        </p:spPr>
        <p:txBody>
          <a:bodyPr wrap="square" rtlCol="0">
            <a:spAutoFit/>
          </a:bodyPr>
          <a:lstStyle/>
          <a:p>
            <a:pPr>
              <a:lnSpc>
                <a:spcPct val="95000"/>
              </a:lnSpc>
            </a:pPr>
            <a:r>
              <a:rPr lang="it-IT" dirty="0"/>
              <a:t>D.LGS. 187/2000: gli esami diagnostici di radiologia sono giustificati e attribuiti ai dentisti come attività complementare all’espletamento della propria branca specialistica solo come ausilio DIRETTO E IMPRESCINDIBILE alla prestazione clinica</a:t>
            </a:r>
          </a:p>
          <a:p>
            <a:pPr>
              <a:lnSpc>
                <a:spcPct val="95000"/>
              </a:lnSpc>
            </a:pPr>
            <a:endParaRPr lang="it-IT" dirty="0"/>
          </a:p>
          <a:p>
            <a:pPr>
              <a:lnSpc>
                <a:spcPct val="95000"/>
              </a:lnSpc>
            </a:pPr>
            <a:r>
              <a:rPr lang="it-IT" dirty="0"/>
              <a:t>Ne deriva che non possono essere effettuati esami per conto di altri professionisti, né essere redatti o rilasciati referti radiologici configurandosi in tal caso come esercizio della professione di radiologo.</a:t>
            </a:r>
          </a:p>
          <a:p>
            <a:pPr>
              <a:lnSpc>
                <a:spcPct val="95000"/>
              </a:lnSpc>
            </a:pPr>
            <a:endParaRPr lang="it-IT" dirty="0"/>
          </a:p>
          <a:p>
            <a:pPr>
              <a:lnSpc>
                <a:spcPct val="95000"/>
              </a:lnSpc>
            </a:pPr>
            <a:r>
              <a:rPr lang="it-IT" dirty="0"/>
              <a:t>Per lo stesso motivo non ha alcun presupposto la consegna in automatico della radiografie effettuate al paziente, poiché si configurerebbe come prestazione radiologica a se stante alla stregua del radiologo.</a:t>
            </a:r>
          </a:p>
          <a:p>
            <a:pPr>
              <a:lnSpc>
                <a:spcPct val="95000"/>
              </a:lnSpc>
            </a:pPr>
            <a:endParaRPr lang="it-IT" dirty="0"/>
          </a:p>
          <a:p>
            <a:pPr>
              <a:lnSpc>
                <a:spcPct val="95000"/>
              </a:lnSpc>
            </a:pPr>
            <a:r>
              <a:rPr lang="it-IT" dirty="0"/>
              <a:t>Il professionista è comunque obbligato alla consegna, in originale o, meglio, in copia unitamente al resto della cartella clinica la paziente che ne facesse richiesta, previa firma di verbale di consegna.</a:t>
            </a:r>
          </a:p>
        </p:txBody>
      </p:sp>
    </p:spTree>
    <p:extLst>
      <p:ext uri="{BB962C8B-B14F-4D97-AF65-F5344CB8AC3E}">
        <p14:creationId xmlns:p14="http://schemas.microsoft.com/office/powerpoint/2010/main" val="380002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F3FC19-32F8-4D8F-950E-1C17DC62877D}"/>
              </a:ext>
            </a:extLst>
          </p:cNvPr>
          <p:cNvSpPr>
            <a:spLocks noGrp="1"/>
          </p:cNvSpPr>
          <p:nvPr>
            <p:ph type="title"/>
          </p:nvPr>
        </p:nvSpPr>
        <p:spPr>
          <a:xfrm>
            <a:off x="1015735" y="836712"/>
            <a:ext cx="10157354" cy="852512"/>
          </a:xfrm>
        </p:spPr>
        <p:txBody>
          <a:bodyPr/>
          <a:lstStyle/>
          <a:p>
            <a:r>
              <a:rPr lang="it-IT" dirty="0"/>
              <a:t>REGISTRO ESAMI RADIOLOGICI</a:t>
            </a:r>
          </a:p>
        </p:txBody>
      </p:sp>
      <p:sp>
        <p:nvSpPr>
          <p:cNvPr id="3" name="Segnaposto contenuto 2">
            <a:extLst>
              <a:ext uri="{FF2B5EF4-FFF2-40B4-BE49-F238E27FC236}">
                <a16:creationId xmlns:a16="http://schemas.microsoft.com/office/drawing/2014/main" id="{5B490A10-BD1A-4110-9075-3C1682BD442D}"/>
              </a:ext>
            </a:extLst>
          </p:cNvPr>
          <p:cNvSpPr>
            <a:spLocks noGrp="1"/>
          </p:cNvSpPr>
          <p:nvPr>
            <p:ph idx="1"/>
          </p:nvPr>
        </p:nvSpPr>
        <p:spPr>
          <a:xfrm>
            <a:off x="1015735" y="2492896"/>
            <a:ext cx="10157354" cy="4470400"/>
          </a:xfrm>
        </p:spPr>
        <p:txBody>
          <a:bodyPr/>
          <a:lstStyle/>
          <a:p>
            <a:r>
              <a:rPr lang="it-IT" dirty="0"/>
              <a:t>Ai sensi dell’art 12 del DL 187, è </a:t>
            </a:r>
            <a:r>
              <a:rPr lang="it-IT" b="1" dirty="0"/>
              <a:t>obbligatorio registrare</a:t>
            </a:r>
            <a:r>
              <a:rPr lang="it-IT" dirty="0"/>
              <a:t> tutti gli esami radiologici effettuati, quindi ogni singola lastra.</a:t>
            </a:r>
          </a:p>
          <a:p>
            <a:r>
              <a:rPr lang="it-IT" dirty="0"/>
              <a:t>Il registro può essere cartaceo, in caso di radiografia digitale, il programma di radiologia deve consentire la stampa dell’elenco di radiografie effettuate.</a:t>
            </a:r>
          </a:p>
        </p:txBody>
      </p:sp>
    </p:spTree>
    <p:extLst>
      <p:ext uri="{BB962C8B-B14F-4D97-AF65-F5344CB8AC3E}">
        <p14:creationId xmlns:p14="http://schemas.microsoft.com/office/powerpoint/2010/main" val="346962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0C13C54-5B72-40CB-81B9-F4A50A089BA7}"/>
              </a:ext>
            </a:extLst>
          </p:cNvPr>
          <p:cNvSpPr txBox="1"/>
          <p:nvPr/>
        </p:nvSpPr>
        <p:spPr>
          <a:xfrm>
            <a:off x="801824" y="612844"/>
            <a:ext cx="10585176" cy="5632311"/>
          </a:xfrm>
          <a:prstGeom prst="rect">
            <a:avLst/>
          </a:prstGeom>
          <a:noFill/>
        </p:spPr>
        <p:txBody>
          <a:bodyPr wrap="square" rtlCol="0">
            <a:spAutoFit/>
          </a:bodyPr>
          <a:lstStyle/>
          <a:p>
            <a:pPr algn="just" fontAlgn="base"/>
            <a:r>
              <a:rPr lang="it-IT" dirty="0"/>
              <a:t>La </a:t>
            </a:r>
            <a:r>
              <a:rPr lang="it-IT" dirty="0">
                <a:hlinkClick r:id="rId2"/>
              </a:rPr>
              <a:t>cartella clinica</a:t>
            </a:r>
            <a:r>
              <a:rPr lang="it-IT" dirty="0"/>
              <a:t>, ha una funzione di base informativa (ricerca, formazione, dati amministrativi e gestionali), consente la tracciabilità documentale (responsabilità azioni, cronologia e tempistica, modalità di esecuzione), nonché, la facilità d’integrazione di competenze multiprofessionali nel processo diagnostico-terapeutico.</a:t>
            </a:r>
          </a:p>
          <a:p>
            <a:pPr algn="just"/>
            <a:r>
              <a:rPr lang="it-IT" b="1" dirty="0"/>
              <a:t>In ambulatori e poliambulatori</a:t>
            </a:r>
            <a:r>
              <a:rPr lang="it-IT" dirty="0"/>
              <a:t>, la cartella clinica è strumento </a:t>
            </a:r>
            <a:r>
              <a:rPr lang="it-IT" b="1" dirty="0"/>
              <a:t>organizzativo</a:t>
            </a:r>
            <a:r>
              <a:rPr lang="it-IT" dirty="0"/>
              <a:t> e </a:t>
            </a:r>
            <a:r>
              <a:rPr lang="it-IT" b="1" dirty="0"/>
              <a:t>gestionale</a:t>
            </a:r>
            <a:r>
              <a:rPr lang="it-IT" dirty="0"/>
              <a:t> ed in quanto </a:t>
            </a:r>
            <a:r>
              <a:rPr lang="it-IT" b="1" dirty="0"/>
              <a:t>atto pubblico</a:t>
            </a:r>
            <a:r>
              <a:rPr lang="it-IT" dirty="0"/>
              <a:t> (poiché compilato da un pubblico ufficiale nell’esercizio delle sue funzioni) è sottoposto a specifica normativa e</a:t>
            </a:r>
            <a:r>
              <a:rPr lang="it-IT" i="1" dirty="0"/>
              <a:t> fidefacente</a:t>
            </a:r>
            <a:r>
              <a:rPr lang="it-IT" dirty="0"/>
              <a:t>, cioè fa fede fino a querela per falso.</a:t>
            </a:r>
          </a:p>
          <a:p>
            <a:pPr algn="just"/>
            <a:r>
              <a:rPr lang="it-IT" dirty="0"/>
              <a:t>Quello redatto da un operatore sanitario </a:t>
            </a:r>
            <a:r>
              <a:rPr lang="it-IT" b="1" dirty="0"/>
              <a:t>libero professionista </a:t>
            </a:r>
            <a:r>
              <a:rPr lang="it-IT" dirty="0"/>
              <a:t>con la funzione di esercente un servizio di pubblica necessità è considerato </a:t>
            </a:r>
            <a:r>
              <a:rPr lang="it-IT" b="1" dirty="0"/>
              <a:t>scrittura privata </a:t>
            </a:r>
            <a:r>
              <a:rPr lang="it-IT" dirty="0"/>
              <a:t>(idoneo a provare, ma non destinato alla prova).</a:t>
            </a:r>
          </a:p>
          <a:p>
            <a:pPr algn="just"/>
            <a:br>
              <a:rPr lang="it-IT" dirty="0"/>
            </a:br>
            <a:endParaRPr lang="it-IT" sz="2400" kern="1200" dirty="0">
              <a:solidFill>
                <a:schemeClr val="tx1"/>
              </a:solidFill>
              <a:latin typeface="+mn-lt"/>
              <a:ea typeface="+mn-ea"/>
              <a:cs typeface="+mn-cs"/>
            </a:endParaRPr>
          </a:p>
        </p:txBody>
      </p:sp>
    </p:spTree>
    <p:extLst>
      <p:ext uri="{BB962C8B-B14F-4D97-AF65-F5344CB8AC3E}">
        <p14:creationId xmlns:p14="http://schemas.microsoft.com/office/powerpoint/2010/main" val="149425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5B09AB-4962-46A6-93FE-F59021355A35}"/>
              </a:ext>
            </a:extLst>
          </p:cNvPr>
          <p:cNvSpPr>
            <a:spLocks noGrp="1"/>
          </p:cNvSpPr>
          <p:nvPr>
            <p:ph type="title"/>
          </p:nvPr>
        </p:nvSpPr>
        <p:spPr>
          <a:xfrm>
            <a:off x="1015735" y="1124744"/>
            <a:ext cx="10157354" cy="996528"/>
          </a:xfrm>
        </p:spPr>
        <p:txBody>
          <a:bodyPr/>
          <a:lstStyle/>
          <a:p>
            <a:r>
              <a:rPr lang="it-IT" dirty="0"/>
              <a:t>Informazioni amministrative</a:t>
            </a:r>
          </a:p>
        </p:txBody>
      </p:sp>
      <p:sp>
        <p:nvSpPr>
          <p:cNvPr id="3" name="Segnaposto contenuto 2">
            <a:extLst>
              <a:ext uri="{FF2B5EF4-FFF2-40B4-BE49-F238E27FC236}">
                <a16:creationId xmlns:a16="http://schemas.microsoft.com/office/drawing/2014/main" id="{75E2E8CF-EC38-4C15-A02B-EE1483575AF1}"/>
              </a:ext>
            </a:extLst>
          </p:cNvPr>
          <p:cNvSpPr>
            <a:spLocks noGrp="1"/>
          </p:cNvSpPr>
          <p:nvPr>
            <p:ph idx="1"/>
          </p:nvPr>
        </p:nvSpPr>
        <p:spPr>
          <a:xfrm>
            <a:off x="1015735" y="2852936"/>
            <a:ext cx="10157354" cy="2231256"/>
          </a:xfrm>
        </p:spPr>
        <p:txBody>
          <a:bodyPr>
            <a:normAutofit fontScale="92500" lnSpcReduction="20000"/>
          </a:bodyPr>
          <a:lstStyle/>
          <a:p>
            <a:r>
              <a:rPr lang="it-IT" dirty="0"/>
              <a:t>Preventivo</a:t>
            </a:r>
          </a:p>
          <a:p>
            <a:r>
              <a:rPr lang="it-IT" dirty="0"/>
              <a:t>Ricevute sanitarie</a:t>
            </a:r>
          </a:p>
          <a:p>
            <a:r>
              <a:rPr lang="it-IT" dirty="0"/>
              <a:t>Documenti riguardanti Assicurazioni, Fondi Sanitari..</a:t>
            </a:r>
          </a:p>
          <a:p>
            <a:endParaRPr lang="it-IT" dirty="0"/>
          </a:p>
          <a:p>
            <a:pPr lvl="1"/>
            <a:r>
              <a:rPr lang="it-IT" dirty="0"/>
              <a:t>Nota: queste informazioni possono essere registrate da tutto il personale</a:t>
            </a:r>
          </a:p>
        </p:txBody>
      </p:sp>
    </p:spTree>
    <p:extLst>
      <p:ext uri="{BB962C8B-B14F-4D97-AF65-F5344CB8AC3E}">
        <p14:creationId xmlns:p14="http://schemas.microsoft.com/office/powerpoint/2010/main" val="206987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DA53C8-C362-40FF-9D15-C812929FD33F}"/>
              </a:ext>
            </a:extLst>
          </p:cNvPr>
          <p:cNvSpPr>
            <a:spLocks noGrp="1"/>
          </p:cNvSpPr>
          <p:nvPr>
            <p:ph type="title"/>
          </p:nvPr>
        </p:nvSpPr>
        <p:spPr/>
        <p:txBody>
          <a:bodyPr>
            <a:normAutofit/>
          </a:bodyPr>
          <a:lstStyle/>
          <a:p>
            <a:r>
              <a:rPr lang="it-IT" dirty="0"/>
              <a:t>DDL CONCORRENZA</a:t>
            </a:r>
            <a:br>
              <a:rPr lang="it-IT" dirty="0"/>
            </a:br>
            <a:r>
              <a:rPr lang="it-IT" dirty="0"/>
              <a:t>LEGGE 4 agosto 2017, n. 124</a:t>
            </a:r>
          </a:p>
        </p:txBody>
      </p:sp>
      <p:sp>
        <p:nvSpPr>
          <p:cNvPr id="3" name="Segnaposto contenuto 2">
            <a:extLst>
              <a:ext uri="{FF2B5EF4-FFF2-40B4-BE49-F238E27FC236}">
                <a16:creationId xmlns:a16="http://schemas.microsoft.com/office/drawing/2014/main" id="{3A048AB7-8AE9-4DD7-82B8-758E048F869C}"/>
              </a:ext>
            </a:extLst>
          </p:cNvPr>
          <p:cNvSpPr>
            <a:spLocks noGrp="1"/>
          </p:cNvSpPr>
          <p:nvPr>
            <p:ph idx="1"/>
          </p:nvPr>
        </p:nvSpPr>
        <p:spPr/>
        <p:txBody>
          <a:bodyPr>
            <a:normAutofit fontScale="92500"/>
          </a:bodyPr>
          <a:lstStyle/>
          <a:p>
            <a:r>
              <a:rPr lang="it-IT" dirty="0"/>
              <a:t>"Il compenso per le prestazioni professionali </a:t>
            </a:r>
            <a:r>
              <a:rPr lang="it-IT" dirty="0" err="1"/>
              <a:t>e'</a:t>
            </a:r>
            <a:r>
              <a:rPr lang="it-IT" dirty="0"/>
              <a:t> pattuito, nelle forme previste dall'ordinamento, al momento del conferimento dell'incarico professionale. Il professionista deve rendere noto, obbligatoriamente, in forma scritta o digitale, al cliente il grado di complessità dell'incarico, fornendo tutte le informazioni utili circa gli oneri ipotizzabili dal momento del conferimento fino alla conclusione dell'incarico e deve </a:t>
            </a:r>
            <a:r>
              <a:rPr lang="it-IT" dirty="0" err="1"/>
              <a:t>altresi'</a:t>
            </a:r>
            <a:r>
              <a:rPr lang="it-IT" dirty="0"/>
              <a:t> indicare i dati della polizza assicurativa per i danni provocati nell'esercizio dell'attività professionale. In ogni caso la misura del compenso è previamente resa nota al cliente «obbligatoriamente, in forma scritta o digitale,» con un preventivo di massima, deve essere adeguata all'importanza dell'opera e va pattuita indicando per le singole prestazioni tutte le voci di costo, comprensive di spese, oneri e contributi ..."</a:t>
            </a:r>
          </a:p>
        </p:txBody>
      </p:sp>
    </p:spTree>
    <p:extLst>
      <p:ext uri="{BB962C8B-B14F-4D97-AF65-F5344CB8AC3E}">
        <p14:creationId xmlns:p14="http://schemas.microsoft.com/office/powerpoint/2010/main" val="50439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0D8078-429A-40AE-BE5B-C487DD3EAED9}"/>
              </a:ext>
            </a:extLst>
          </p:cNvPr>
          <p:cNvSpPr>
            <a:spLocks noGrp="1"/>
          </p:cNvSpPr>
          <p:nvPr>
            <p:ph type="title"/>
          </p:nvPr>
        </p:nvSpPr>
        <p:spPr>
          <a:xfrm>
            <a:off x="1117309" y="260648"/>
            <a:ext cx="10157354" cy="1212552"/>
          </a:xfrm>
        </p:spPr>
        <p:txBody>
          <a:bodyPr/>
          <a:lstStyle/>
          <a:p>
            <a:r>
              <a:rPr lang="it-IT" dirty="0"/>
              <a:t>Fatture</a:t>
            </a:r>
          </a:p>
        </p:txBody>
      </p:sp>
      <p:sp>
        <p:nvSpPr>
          <p:cNvPr id="3" name="Segnaposto contenuto 2">
            <a:extLst>
              <a:ext uri="{FF2B5EF4-FFF2-40B4-BE49-F238E27FC236}">
                <a16:creationId xmlns:a16="http://schemas.microsoft.com/office/drawing/2014/main" id="{8F853444-958B-4D0C-B018-5331C4753B11}"/>
              </a:ext>
            </a:extLst>
          </p:cNvPr>
          <p:cNvSpPr>
            <a:spLocks noGrp="1"/>
          </p:cNvSpPr>
          <p:nvPr>
            <p:ph idx="1"/>
          </p:nvPr>
        </p:nvSpPr>
        <p:spPr>
          <a:xfrm>
            <a:off x="1015735" y="1628800"/>
            <a:ext cx="10157354" cy="4470400"/>
          </a:xfrm>
        </p:spPr>
        <p:txBody>
          <a:bodyPr>
            <a:normAutofit fontScale="92500" lnSpcReduction="10000"/>
          </a:bodyPr>
          <a:lstStyle/>
          <a:p>
            <a:pPr algn="just"/>
            <a:r>
              <a:rPr lang="it-IT" dirty="0"/>
              <a:t>Le fatture emesse e ricevute, devono essere conservate, ai fini tributari, per un periodo </a:t>
            </a:r>
            <a:r>
              <a:rPr lang="it-IT" b="1" dirty="0"/>
              <a:t>minimo di 5 anni </a:t>
            </a:r>
            <a:r>
              <a:rPr lang="it-IT" dirty="0"/>
              <a:t>decorrenti dal 31 dicembre dell’anno in cui è stata presentata la dichiarazione alla quale si riferiscono le registrazioni (per i documenti relativi agli anni </a:t>
            </a:r>
            <a:r>
              <a:rPr lang="it-IT" b="1" dirty="0"/>
              <a:t>fino al 2015 compreso</a:t>
            </a:r>
            <a:r>
              <a:rPr lang="it-IT" dirty="0"/>
              <a:t>, è di </a:t>
            </a:r>
            <a:r>
              <a:rPr lang="it-IT" b="1" dirty="0"/>
              <a:t>4 anni</a:t>
            </a:r>
            <a:r>
              <a:rPr lang="it-IT" dirty="0"/>
              <a:t>) Questo è infatti il termine ordinario entro cui l’Agenzia delle Entrate può procedere all’accertamento ai fini delle imposte sul reddito (Irpef e </a:t>
            </a:r>
            <a:r>
              <a:rPr lang="it-IT" dirty="0" err="1"/>
              <a:t>Ires</a:t>
            </a:r>
            <a:r>
              <a:rPr lang="it-IT" dirty="0"/>
              <a:t>). Dal punto di vista civilistico, però, la conservazione è di </a:t>
            </a:r>
            <a:r>
              <a:rPr lang="it-IT" b="1" dirty="0"/>
              <a:t>10</a:t>
            </a:r>
            <a:r>
              <a:rPr lang="it-IT" dirty="0"/>
              <a:t> anni.</a:t>
            </a:r>
          </a:p>
          <a:p>
            <a:pPr algn="just"/>
            <a:r>
              <a:rPr lang="it-IT" dirty="0"/>
              <a:t>Le fatture cartacee conservate con i sistemi tradizionali devono essere conservate in Italia con cura e diligenza. Chi è solito creare le fatture al computer e conservarle nell’hard disk (interno o esterno) deve comunque stamparle o farne backup poiché, qualora un virus o un guasto dovesse renderne impossibile la ricostruzione, egli sarebbe ritenuto comunque responsabile.</a:t>
            </a:r>
          </a:p>
        </p:txBody>
      </p:sp>
    </p:spTree>
    <p:extLst>
      <p:ext uri="{BB962C8B-B14F-4D97-AF65-F5344CB8AC3E}">
        <p14:creationId xmlns:p14="http://schemas.microsoft.com/office/powerpoint/2010/main" val="340516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EDE808A-D9E8-445E-A08E-2EDA80876B6E}"/>
              </a:ext>
            </a:extLst>
          </p:cNvPr>
          <p:cNvSpPr>
            <a:spLocks noGrp="1"/>
          </p:cNvSpPr>
          <p:nvPr>
            <p:ph type="title"/>
          </p:nvPr>
        </p:nvSpPr>
        <p:spPr>
          <a:xfrm>
            <a:off x="1033265" y="476672"/>
            <a:ext cx="10157354" cy="1397000"/>
          </a:xfrm>
        </p:spPr>
        <p:txBody>
          <a:bodyPr/>
          <a:lstStyle/>
          <a:p>
            <a:r>
              <a:rPr lang="it-IT" dirty="0"/>
              <a:t>Conclusioni</a:t>
            </a:r>
          </a:p>
        </p:txBody>
      </p:sp>
      <p:sp>
        <p:nvSpPr>
          <p:cNvPr id="8" name="Segnaposto contenuto 7">
            <a:extLst>
              <a:ext uri="{FF2B5EF4-FFF2-40B4-BE49-F238E27FC236}">
                <a16:creationId xmlns:a16="http://schemas.microsoft.com/office/drawing/2014/main" id="{4A67842A-D40A-4594-B9C1-C787463F41CC}"/>
              </a:ext>
            </a:extLst>
          </p:cNvPr>
          <p:cNvSpPr>
            <a:spLocks noGrp="1"/>
          </p:cNvSpPr>
          <p:nvPr>
            <p:ph idx="1"/>
          </p:nvPr>
        </p:nvSpPr>
        <p:spPr>
          <a:xfrm>
            <a:off x="1015735" y="2673412"/>
            <a:ext cx="10157354" cy="1511176"/>
          </a:xfrm>
        </p:spPr>
        <p:txBody>
          <a:bodyPr>
            <a:noAutofit/>
          </a:bodyPr>
          <a:lstStyle/>
          <a:p>
            <a:pPr marL="0" indent="0">
              <a:buNone/>
            </a:pPr>
            <a:r>
              <a:rPr lang="it-IT" sz="2800" dirty="0"/>
              <a:t>Il compito a cui dobbiamo lavorare, non è di arrivare alla sicurezza, ma di arrivare a tollerare l’insicurezza.</a:t>
            </a:r>
          </a:p>
          <a:p>
            <a:pPr marL="0" indent="0">
              <a:buNone/>
            </a:pPr>
            <a:r>
              <a:rPr lang="it-IT" sz="2800" dirty="0"/>
              <a:t>          (Erich Fromm)</a:t>
            </a:r>
          </a:p>
        </p:txBody>
      </p:sp>
    </p:spTree>
    <p:extLst>
      <p:ext uri="{BB962C8B-B14F-4D97-AF65-F5344CB8AC3E}">
        <p14:creationId xmlns:p14="http://schemas.microsoft.com/office/powerpoint/2010/main" val="41597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D5EAF6-BED2-4DFD-AAD9-31EBF1D412F9}"/>
              </a:ext>
            </a:extLst>
          </p:cNvPr>
          <p:cNvSpPr>
            <a:spLocks noGrp="1"/>
          </p:cNvSpPr>
          <p:nvPr>
            <p:ph type="ctrTitle"/>
          </p:nvPr>
        </p:nvSpPr>
        <p:spPr/>
        <p:txBody>
          <a:bodyPr/>
          <a:lstStyle/>
          <a:p>
            <a:r>
              <a:rPr lang="it-IT" dirty="0"/>
              <a:t>GRAZIE…ma soprattutto, complimenti, PER L’ATTENZIONE</a:t>
            </a:r>
          </a:p>
        </p:txBody>
      </p:sp>
      <p:sp>
        <p:nvSpPr>
          <p:cNvPr id="3" name="Sottotitolo 2">
            <a:extLst>
              <a:ext uri="{FF2B5EF4-FFF2-40B4-BE49-F238E27FC236}">
                <a16:creationId xmlns:a16="http://schemas.microsoft.com/office/drawing/2014/main" id="{B06F7160-DE7C-4E71-9748-8D68123232D2}"/>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75141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4CBADB2-DD34-4412-A5AB-92DF724DB345}"/>
              </a:ext>
            </a:extLst>
          </p:cNvPr>
          <p:cNvSpPr/>
          <p:nvPr/>
        </p:nvSpPr>
        <p:spPr>
          <a:xfrm>
            <a:off x="1413892" y="1905506"/>
            <a:ext cx="9361040" cy="2677656"/>
          </a:xfrm>
          <a:prstGeom prst="rect">
            <a:avLst/>
          </a:prstGeom>
        </p:spPr>
        <p:txBody>
          <a:bodyPr wrap="square">
            <a:spAutoFit/>
          </a:bodyPr>
          <a:lstStyle/>
          <a:p>
            <a:pPr algn="just"/>
            <a:r>
              <a:rPr lang="it-IT" dirty="0">
                <a:latin typeface="Century Gothic" panose="020B0502020202020204" pitchFamily="34" charset="0"/>
              </a:rPr>
              <a:t>si</a:t>
            </a:r>
            <a:r>
              <a:rPr lang="it-IT" dirty="0">
                <a:latin typeface="CenturyGothic"/>
              </a:rPr>
              <a:t> </a:t>
            </a:r>
            <a:r>
              <a:rPr lang="it-IT" dirty="0">
                <a:latin typeface="Century Gothic" panose="020B0502020202020204" pitchFamily="34" charset="0"/>
              </a:rPr>
              <a:t>ricorda in sintesi che, per prevalente giurisprudenza, gli operatori </a:t>
            </a:r>
            <a:r>
              <a:rPr lang="it-IT" dirty="0"/>
              <a:t>sanitari </a:t>
            </a:r>
            <a:r>
              <a:rPr lang="it-IT" b="1" dirty="0"/>
              <a:t>ospedalieri e convenzionati </a:t>
            </a:r>
            <a:r>
              <a:rPr lang="it-IT" dirty="0"/>
              <a:t>con il SSN con potere autoritativo e certificativo sono </a:t>
            </a:r>
            <a:r>
              <a:rPr lang="it-IT" b="1" dirty="0"/>
              <a:t>pubblici ufficiali</a:t>
            </a:r>
            <a:r>
              <a:rPr lang="it-IT" dirty="0"/>
              <a:t>. </a:t>
            </a:r>
          </a:p>
          <a:p>
            <a:pPr algn="just"/>
            <a:r>
              <a:rPr lang="it-IT" dirty="0"/>
              <a:t>Per contro, il medico ospedaliero nella sua attività </a:t>
            </a:r>
            <a:r>
              <a:rPr lang="it-IT" b="1" i="1" dirty="0"/>
              <a:t>intra</a:t>
            </a:r>
            <a:r>
              <a:rPr lang="it-IT" i="1" dirty="0"/>
              <a:t> </a:t>
            </a:r>
            <a:r>
              <a:rPr lang="it-IT" b="1" i="1" dirty="0"/>
              <a:t>moenia</a:t>
            </a:r>
            <a:r>
              <a:rPr lang="it-IT" i="1" dirty="0"/>
              <a:t> come pure </a:t>
            </a:r>
            <a:r>
              <a:rPr lang="it-IT" dirty="0"/>
              <a:t>il libero professionista non hanno veste di pubblico ufficiale (Cassazione pen. Sez. VI, n. 1128 del 6.2.1997).</a:t>
            </a:r>
          </a:p>
        </p:txBody>
      </p:sp>
    </p:spTree>
    <p:extLst>
      <p:ext uri="{BB962C8B-B14F-4D97-AF65-F5344CB8AC3E}">
        <p14:creationId xmlns:p14="http://schemas.microsoft.com/office/powerpoint/2010/main" val="224172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5E4071-A5B0-459A-B980-432F87279718}"/>
              </a:ext>
            </a:extLst>
          </p:cNvPr>
          <p:cNvSpPr>
            <a:spLocks noGrp="1"/>
          </p:cNvSpPr>
          <p:nvPr>
            <p:ph type="title"/>
          </p:nvPr>
        </p:nvSpPr>
        <p:spPr>
          <a:xfrm>
            <a:off x="1015735" y="836712"/>
            <a:ext cx="10157354" cy="852512"/>
          </a:xfrm>
        </p:spPr>
        <p:txBody>
          <a:bodyPr/>
          <a:lstStyle/>
          <a:p>
            <a:r>
              <a:rPr lang="it-IT" dirty="0"/>
              <a:t>La Cartella Clinica - Obbligo</a:t>
            </a:r>
          </a:p>
        </p:txBody>
      </p:sp>
      <p:sp>
        <p:nvSpPr>
          <p:cNvPr id="3" name="Segnaposto contenuto 2">
            <a:extLst>
              <a:ext uri="{FF2B5EF4-FFF2-40B4-BE49-F238E27FC236}">
                <a16:creationId xmlns:a16="http://schemas.microsoft.com/office/drawing/2014/main" id="{73D21118-67ED-42E5-9D47-A89DD26A1A2C}"/>
              </a:ext>
            </a:extLst>
          </p:cNvPr>
          <p:cNvSpPr>
            <a:spLocks noGrp="1"/>
          </p:cNvSpPr>
          <p:nvPr>
            <p:ph idx="1"/>
          </p:nvPr>
        </p:nvSpPr>
        <p:spPr>
          <a:xfrm>
            <a:off x="1015735" y="2636912"/>
            <a:ext cx="10157354" cy="2880320"/>
          </a:xfrm>
        </p:spPr>
        <p:txBody>
          <a:bodyPr/>
          <a:lstStyle/>
          <a:p>
            <a:pPr marL="0" indent="0">
              <a:buNone/>
            </a:pPr>
            <a:r>
              <a:rPr lang="it-IT" dirty="0"/>
              <a:t>L’obbligo di cartella clinica esiste per:</a:t>
            </a:r>
          </a:p>
          <a:p>
            <a:r>
              <a:rPr lang="it-IT" dirty="0"/>
              <a:t>Strutture Pubbliche</a:t>
            </a:r>
          </a:p>
          <a:p>
            <a:r>
              <a:rPr lang="it-IT" dirty="0"/>
              <a:t>Strutture Private convenzionate col SSN</a:t>
            </a:r>
          </a:p>
          <a:p>
            <a:r>
              <a:rPr lang="it-IT" dirty="0"/>
              <a:t>Case di Cura Private (dal 1977), obbligatoria ma senza carattere di atto pubblico, solo di promemoria privato dell’attività svolta</a:t>
            </a:r>
          </a:p>
        </p:txBody>
      </p:sp>
    </p:spTree>
    <p:extLst>
      <p:ext uri="{BB962C8B-B14F-4D97-AF65-F5344CB8AC3E}">
        <p14:creationId xmlns:p14="http://schemas.microsoft.com/office/powerpoint/2010/main" val="407230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481B041-55CF-49BA-8527-1A882E76F96E}"/>
              </a:ext>
            </a:extLst>
          </p:cNvPr>
          <p:cNvSpPr txBox="1"/>
          <p:nvPr/>
        </p:nvSpPr>
        <p:spPr>
          <a:xfrm>
            <a:off x="1125860" y="692696"/>
            <a:ext cx="9073008" cy="5004447"/>
          </a:xfrm>
          <a:prstGeom prst="rect">
            <a:avLst/>
          </a:prstGeom>
          <a:noFill/>
        </p:spPr>
        <p:txBody>
          <a:bodyPr wrap="square" rtlCol="0">
            <a:spAutoFit/>
          </a:bodyPr>
          <a:lstStyle/>
          <a:p>
            <a:pPr algn="just">
              <a:lnSpc>
                <a:spcPct val="95000"/>
              </a:lnSpc>
            </a:pPr>
            <a:r>
              <a:rPr lang="it-IT" dirty="0"/>
              <a:t>Per quanto riguarda lo </a:t>
            </a:r>
            <a:r>
              <a:rPr lang="it-IT" b="1" dirty="0"/>
              <a:t>studio privato libero professionale</a:t>
            </a:r>
            <a:r>
              <a:rPr lang="it-IT" dirty="0"/>
              <a:t>, non esiste una normativa che obblighi alla tenuta della cartella clinica.</a:t>
            </a:r>
          </a:p>
          <a:p>
            <a:pPr algn="just">
              <a:lnSpc>
                <a:spcPct val="95000"/>
              </a:lnSpc>
            </a:pPr>
            <a:r>
              <a:rPr lang="it-IT" dirty="0"/>
              <a:t>Tuttavia ciò costituisce </a:t>
            </a:r>
            <a:r>
              <a:rPr lang="it-IT" b="1" dirty="0"/>
              <a:t>un’ottima regola </a:t>
            </a:r>
            <a:r>
              <a:rPr lang="it-IT" dirty="0"/>
              <a:t>di professionalità, oltre che una forma di tutela.</a:t>
            </a:r>
          </a:p>
          <a:p>
            <a:pPr algn="just">
              <a:lnSpc>
                <a:spcPct val="95000"/>
              </a:lnSpc>
            </a:pPr>
            <a:r>
              <a:rPr lang="it-IT" dirty="0"/>
              <a:t>Inoltre rispetta gli articoli 25 (documentazione clinica) e 26 (cartella clinica) del Codice Deontologico.</a:t>
            </a:r>
          </a:p>
          <a:p>
            <a:pPr algn="just">
              <a:lnSpc>
                <a:spcPct val="95000"/>
              </a:lnSpc>
            </a:pPr>
            <a:r>
              <a:rPr lang="it-IT" dirty="0"/>
              <a:t>Trattandosi non di atto pubblico, al termine delle cure l’odontoiatra può decidere di consegnare al paziente la scheda clinica o distruggerla, senza  che il paziente debba autorizzarlo.</a:t>
            </a:r>
          </a:p>
          <a:p>
            <a:pPr algn="just">
              <a:lnSpc>
                <a:spcPct val="95000"/>
              </a:lnSpc>
            </a:pPr>
            <a:r>
              <a:rPr lang="it-IT" dirty="0"/>
              <a:t>E’ ovvio che, in caso di contestazione, toccando al sanitario l’ «onere della prova», l’assenza di tale documentazione costituirà elemento di prova negativo.</a:t>
            </a:r>
          </a:p>
        </p:txBody>
      </p:sp>
    </p:spTree>
    <p:extLst>
      <p:ext uri="{BB962C8B-B14F-4D97-AF65-F5344CB8AC3E}">
        <p14:creationId xmlns:p14="http://schemas.microsoft.com/office/powerpoint/2010/main" val="230186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E589DF-BB94-41C8-B131-85B5D3410D90}"/>
              </a:ext>
            </a:extLst>
          </p:cNvPr>
          <p:cNvSpPr>
            <a:spLocks noGrp="1"/>
          </p:cNvSpPr>
          <p:nvPr>
            <p:ph type="title"/>
          </p:nvPr>
        </p:nvSpPr>
        <p:spPr>
          <a:xfrm>
            <a:off x="1088024" y="692696"/>
            <a:ext cx="10157354" cy="1397000"/>
          </a:xfrm>
        </p:spPr>
        <p:txBody>
          <a:bodyPr/>
          <a:lstStyle/>
          <a:p>
            <a:r>
              <a:rPr lang="it-IT" dirty="0"/>
              <a:t>Art. 25</a:t>
            </a:r>
            <a:br>
              <a:rPr lang="it-IT" dirty="0"/>
            </a:br>
            <a:r>
              <a:rPr lang="it-IT" dirty="0"/>
              <a:t>Documentazione sanitaria </a:t>
            </a:r>
          </a:p>
        </p:txBody>
      </p:sp>
      <p:sp>
        <p:nvSpPr>
          <p:cNvPr id="3" name="Segnaposto contenuto 2">
            <a:extLst>
              <a:ext uri="{FF2B5EF4-FFF2-40B4-BE49-F238E27FC236}">
                <a16:creationId xmlns:a16="http://schemas.microsoft.com/office/drawing/2014/main" id="{C419F16F-7BC3-41C2-A007-8AED957BC052}"/>
              </a:ext>
            </a:extLst>
          </p:cNvPr>
          <p:cNvSpPr>
            <a:spLocks noGrp="1"/>
          </p:cNvSpPr>
          <p:nvPr>
            <p:ph idx="1"/>
          </p:nvPr>
        </p:nvSpPr>
        <p:spPr>
          <a:xfrm>
            <a:off x="1088024" y="2636912"/>
            <a:ext cx="10157354" cy="3162431"/>
          </a:xfrm>
        </p:spPr>
        <p:txBody>
          <a:bodyPr>
            <a:normAutofit/>
          </a:bodyPr>
          <a:lstStyle/>
          <a:p>
            <a:r>
              <a:rPr lang="it-IT" dirty="0"/>
              <a:t>Il medico </a:t>
            </a:r>
            <a:r>
              <a:rPr lang="it-IT" b="1" dirty="0"/>
              <a:t>deve, nell’interesse esclusivo della persona assistita</a:t>
            </a:r>
            <a:r>
              <a:rPr lang="it-IT" dirty="0"/>
              <a:t>, mettere la documentazione clinica in suo possesso a disposizione della stessa o del suo rappresentante legale o di medici e istituzioni da essa indicati per iscritto.</a:t>
            </a:r>
          </a:p>
          <a:p>
            <a:r>
              <a:rPr lang="it-IT" dirty="0"/>
              <a:t>Il medico, nei casi di arruolamento in protocolli di ricerca, registra i modi e i tempi dell’informazione e del consenso informato anche relativamente al trattamento dei dati sensibili. </a:t>
            </a:r>
          </a:p>
        </p:txBody>
      </p:sp>
    </p:spTree>
    <p:extLst>
      <p:ext uri="{BB962C8B-B14F-4D97-AF65-F5344CB8AC3E}">
        <p14:creationId xmlns:p14="http://schemas.microsoft.com/office/powerpoint/2010/main" val="277367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zione di inizio anno scolastic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ffice_26628379_TF03460615" id="{E9A2385C-FB18-4872-A3CA-10BA42747974}" vid="{EA1757D6-6310-416F-A6A4-0350316DA8DB}"/>
    </a:ext>
  </a:extLst>
</a:theme>
</file>

<file path=ppt/theme/theme2.xml><?xml version="1.0" encoding="utf-8"?>
<a:theme xmlns:a="http://schemas.openxmlformats.org/drawingml/2006/main" name="Tema di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2.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emplate/>
  <TotalTime>1641</TotalTime>
  <Words>3463</Words>
  <Application>Microsoft Office PowerPoint</Application>
  <PresentationFormat>Personalizzato</PresentationFormat>
  <Paragraphs>181</Paragraphs>
  <Slides>54</Slides>
  <Notes>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54</vt:i4>
      </vt:variant>
    </vt:vector>
  </HeadingPairs>
  <TitlesOfParts>
    <vt:vector size="59" baseType="lpstr">
      <vt:lpstr>Arial</vt:lpstr>
      <vt:lpstr>Century Gothic</vt:lpstr>
      <vt:lpstr>CenturyGothic</vt:lpstr>
      <vt:lpstr>Roboto</vt:lpstr>
      <vt:lpstr>Presentazione di inizio anno scolastico</vt:lpstr>
      <vt:lpstr>Gestione e conservazione documentazione clinica e materiale radiografico</vt:lpstr>
      <vt:lpstr>COS’E’ UN DOCUMENTO?</vt:lpstr>
      <vt:lpstr>Presentazione standard di PowerPoint</vt:lpstr>
      <vt:lpstr>Presentazione standard di PowerPoint</vt:lpstr>
      <vt:lpstr>Presentazione standard di PowerPoint</vt:lpstr>
      <vt:lpstr>Presentazione standard di PowerPoint</vt:lpstr>
      <vt:lpstr>La Cartella Clinica - Obbligo</vt:lpstr>
      <vt:lpstr>Presentazione standard di PowerPoint</vt:lpstr>
      <vt:lpstr>Art. 25 Documentazione sanitaria </vt:lpstr>
      <vt:lpstr>Art. 26 Cartella clinica</vt:lpstr>
      <vt:lpstr>Presentazione standard di PowerPoint</vt:lpstr>
      <vt:lpstr>Presentazione standard di PowerPoint</vt:lpstr>
      <vt:lpstr> Gli aspetti fondamentali della normativa cartella clinica</vt:lpstr>
      <vt:lpstr>1. Compilazione cartella clinica</vt:lpstr>
      <vt:lpstr>Requisiti essenziali per la compilazione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FUNZIONE DOCUMENTI CLINICI</vt:lpstr>
      <vt:lpstr>Chi la compila</vt:lpstr>
      <vt:lpstr>Documentazione clinica</vt:lpstr>
      <vt:lpstr>Informazioni anagrafiche</vt:lpstr>
      <vt:lpstr>Informazioni Cliniche</vt:lpstr>
      <vt:lpstr>Presentazione standard di PowerPoint</vt:lpstr>
      <vt:lpstr>Presentazione standard di PowerPoint</vt:lpstr>
      <vt:lpstr>Presentazione standard di PowerPoint</vt:lpstr>
      <vt:lpstr>Presentazione standard di PowerPoint</vt:lpstr>
      <vt:lpstr>Presentazione standard di PowerPoint</vt:lpstr>
      <vt:lpstr>Documentazione associata all’attività clinica</vt:lpstr>
      <vt:lpstr>Documentazione Radiologica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REGISTRO ESAMI RADIOLOGICI</vt:lpstr>
      <vt:lpstr>Informazioni amministrative</vt:lpstr>
      <vt:lpstr>DDL CONCORRENZA LEGGE 4 agosto 2017, n. 124</vt:lpstr>
      <vt:lpstr>Fatture</vt:lpstr>
      <vt:lpstr>Conclusioni</vt:lpstr>
      <vt:lpstr>GRAZIE…ma soprattutto, complimenti,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Benvenuto!</dc:title>
  <dc:creator>s c</dc:creator>
  <cp:lastModifiedBy>Federica Russo</cp:lastModifiedBy>
  <cp:revision>108</cp:revision>
  <cp:lastPrinted>2019-11-19T16:13:18Z</cp:lastPrinted>
  <dcterms:created xsi:type="dcterms:W3CDTF">2019-11-13T15:02:42Z</dcterms:created>
  <dcterms:modified xsi:type="dcterms:W3CDTF">2019-11-20T10:42:19Z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